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7" r:id="rId1"/>
    <p:sldMasterId id="2147483938" r:id="rId2"/>
    <p:sldMasterId id="2147483949" r:id="rId3"/>
  </p:sldMasterIdLst>
  <p:notesMasterIdLst>
    <p:notesMasterId r:id="rId43"/>
  </p:notesMasterIdLst>
  <p:sldIdLst>
    <p:sldId id="286" r:id="rId4"/>
    <p:sldId id="257" r:id="rId5"/>
    <p:sldId id="265" r:id="rId6"/>
    <p:sldId id="264" r:id="rId7"/>
    <p:sldId id="343" r:id="rId8"/>
    <p:sldId id="344" r:id="rId9"/>
    <p:sldId id="345" r:id="rId10"/>
    <p:sldId id="272" r:id="rId11"/>
    <p:sldId id="287" r:id="rId12"/>
    <p:sldId id="273" r:id="rId13"/>
    <p:sldId id="288" r:id="rId14"/>
    <p:sldId id="342" r:id="rId15"/>
    <p:sldId id="274" r:id="rId16"/>
    <p:sldId id="350" r:id="rId17"/>
    <p:sldId id="351" r:id="rId18"/>
    <p:sldId id="352" r:id="rId19"/>
    <p:sldId id="353" r:id="rId20"/>
    <p:sldId id="354" r:id="rId21"/>
    <p:sldId id="340" r:id="rId22"/>
    <p:sldId id="329" r:id="rId23"/>
    <p:sldId id="293" r:id="rId24"/>
    <p:sldId id="330" r:id="rId25"/>
    <p:sldId id="337" r:id="rId26"/>
    <p:sldId id="336" r:id="rId27"/>
    <p:sldId id="346" r:id="rId28"/>
    <p:sldId id="349" r:id="rId29"/>
    <p:sldId id="331" r:id="rId30"/>
    <p:sldId id="341" r:id="rId31"/>
    <p:sldId id="334" r:id="rId32"/>
    <p:sldId id="332" r:id="rId33"/>
    <p:sldId id="335" r:id="rId34"/>
    <p:sldId id="294" r:id="rId35"/>
    <p:sldId id="348" r:id="rId36"/>
    <p:sldId id="295" r:id="rId37"/>
    <p:sldId id="302" r:id="rId38"/>
    <p:sldId id="333" r:id="rId39"/>
    <p:sldId id="298" r:id="rId40"/>
    <p:sldId id="301" r:id="rId41"/>
    <p:sldId id="355" r:id="rId42"/>
  </p:sldIdLst>
  <p:sldSz cx="9144000" cy="6858000" type="screen4x3"/>
  <p:notesSz cx="6858000" cy="9296400"/>
  <p:embeddedFontLst>
    <p:embeddedFont>
      <p:font typeface="微软雅黑" pitchFamily="34" charset="-122"/>
      <p:regular r:id="rId44"/>
      <p:bold r:id="rId45"/>
    </p:embeddedFont>
    <p:embeddedFont>
      <p:font typeface="Arial Black" pitchFamily="34" charset="0"/>
      <p:bold r:id="rId46"/>
    </p:embeddedFont>
    <p:embeddedFont>
      <p:font typeface="ＭＳ Ｐゴシック" pitchFamily="34" charset="-128"/>
      <p:regular r:id="rId47"/>
    </p:embeddedFont>
    <p:embeddedFont>
      <p:font typeface="Verdana" pitchFamily="34" charset="0"/>
      <p:regular r:id="rId48"/>
      <p:bold r:id="rId49"/>
      <p:italic r:id="rId50"/>
      <p:boldItalic r:id="rId51"/>
    </p:embeddedFont>
    <p:embeddedFont>
      <p:font typeface="Segoe UI" pitchFamily="34" charset="0"/>
      <p:regular r:id="rId52"/>
      <p:bold r:id="rId53"/>
      <p:italic r:id="rId54"/>
      <p:boldItalic r:id="rId55"/>
    </p:embeddedFont>
    <p:embeddedFont>
      <p:font typeface="Calibri" pitchFamily="34" charset="0"/>
      <p:regular r:id="rId56"/>
      <p:bold r:id="rId57"/>
      <p:italic r:id="rId58"/>
      <p:boldItalic r:id="rId59"/>
    </p:embeddedFont>
    <p:embeddedFont>
      <p:font typeface="黑体" pitchFamily="49" charset="-122"/>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us Phipps" initials="MP"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B2B"/>
    <a:srgbClr val="F0D900"/>
    <a:srgbClr val="FFC900"/>
    <a:srgbClr val="5F5C5C"/>
    <a:srgbClr val="0071A0"/>
    <a:srgbClr val="0096D6"/>
    <a:srgbClr val="4B4D4E"/>
    <a:srgbClr val="E0EEFA"/>
    <a:srgbClr val="6DB344"/>
    <a:srgbClr val="7AA3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7176" autoAdjust="0"/>
    <p:restoredTop sz="55588" autoAdjust="0"/>
  </p:normalViewPr>
  <p:slideViewPr>
    <p:cSldViewPr snapToGrid="0" snapToObjects="1">
      <p:cViewPr>
        <p:scale>
          <a:sx n="70" d="100"/>
          <a:sy n="70" d="100"/>
        </p:scale>
        <p:origin x="-820" y="-48"/>
      </p:cViewPr>
      <p:guideLst>
        <p:guide orient="horz" pos="271"/>
        <p:guide pos="223"/>
      </p:guideLst>
    </p:cSldViewPr>
  </p:slideViewPr>
  <p:notesTextViewPr>
    <p:cViewPr>
      <p:scale>
        <a:sx n="100" d="100"/>
        <a:sy n="100" d="100"/>
      </p:scale>
      <p:origin x="0" y="0"/>
    </p:cViewPr>
  </p:notesTextViewPr>
  <p:sorterViewPr>
    <p:cViewPr>
      <p:scale>
        <a:sx n="141" d="100"/>
        <a:sy n="141" d="100"/>
      </p:scale>
      <p:origin x="0" y="1968"/>
    </p:cViewPr>
  </p:sorterViewPr>
  <p:notesViewPr>
    <p:cSldViewPr snapToGrid="0" snapToObjects="1">
      <p:cViewPr>
        <p:scale>
          <a:sx n="50" d="100"/>
          <a:sy n="50" d="100"/>
        </p:scale>
        <p:origin x="-3672" y="-594"/>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font" Target="fonts/font1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59" Type="http://schemas.openxmlformats.org/officeDocument/2006/relationships/font" Target="fonts/font16.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4-25T15:11:56.865" idx="1">
    <p:pos x="3550" y="-919"/>
    <p:text>DUARTE:  can you show how these things all come together.  Show that DC isn't distinct in the middle, but they all work together and the sythesis of the three. </p:text>
  </p:cm>
  <p:cm authorId="0" dt="2013-04-23T09:44:59.489" idx="2">
    <p:pos x="5489" y="-1329"/>
    <p:text>Show what the overlaps are between the areas.  Can be a few slides
</p:text>
  </p:cm>
  <p:cm authorId="0" dt="2013-04-25T15:13:29.169" idx="3">
    <p:pos x="844" y="-1095"/>
    <p:text>See "UDC Infographic" deck for more products and ifnormation about this one.  We need this to be very creative, visually interesting way of telling the story that all these pieces come together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10D21C97-EE0E-D145-9B72-FF8C6F18E19F}" type="datetimeFigureOut">
              <a:rPr lang="en-US" smtClean="0"/>
              <a:pPr/>
              <a:t>1/5/2018</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60160187-1386-374E-8B4A-E116FBEEE413}" type="slidenum">
              <a:rPr lang="en-US" smtClean="0"/>
              <a:pPr/>
              <a:t>‹#›</a:t>
            </a:fld>
            <a:endParaRPr lang="en-US" dirty="0"/>
          </a:p>
        </p:txBody>
      </p:sp>
    </p:spTree>
    <p:extLst>
      <p:ext uri="{BB962C8B-B14F-4D97-AF65-F5344CB8AC3E}">
        <p14:creationId xmlns:p14="http://schemas.microsoft.com/office/powerpoint/2010/main" val="39188957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1</a:t>
            </a:fld>
            <a:endParaRPr lang="en-US" dirty="0"/>
          </a:p>
        </p:txBody>
      </p:sp>
    </p:spTree>
    <p:extLst>
      <p:ext uri="{BB962C8B-B14F-4D97-AF65-F5344CB8AC3E}">
        <p14:creationId xmlns:p14="http://schemas.microsoft.com/office/powerpoint/2010/main" val="483264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10</a:t>
            </a:fld>
            <a:endParaRPr lang="en-US" dirty="0"/>
          </a:p>
        </p:txBody>
      </p:sp>
    </p:spTree>
    <p:extLst>
      <p:ext uri="{BB962C8B-B14F-4D97-AF65-F5344CB8AC3E}">
        <p14:creationId xmlns:p14="http://schemas.microsoft.com/office/powerpoint/2010/main" val="306550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11</a:t>
            </a:fld>
            <a:endParaRPr lang="en-US" dirty="0"/>
          </a:p>
        </p:txBody>
      </p:sp>
    </p:spTree>
    <p:extLst>
      <p:ext uri="{BB962C8B-B14F-4D97-AF65-F5344CB8AC3E}">
        <p14:creationId xmlns:p14="http://schemas.microsoft.com/office/powerpoint/2010/main" val="1276337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12</a:t>
            </a:fld>
            <a:endParaRPr lang="en-US"/>
          </a:p>
        </p:txBody>
      </p:sp>
    </p:spTree>
    <p:extLst>
      <p:ext uri="{BB962C8B-B14F-4D97-AF65-F5344CB8AC3E}">
        <p14:creationId xmlns:p14="http://schemas.microsoft.com/office/powerpoint/2010/main" val="4220294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13</a:t>
            </a:fld>
            <a:endParaRPr lang="en-US" dirty="0"/>
          </a:p>
        </p:txBody>
      </p:sp>
    </p:spTree>
    <p:extLst>
      <p:ext uri="{BB962C8B-B14F-4D97-AF65-F5344CB8AC3E}">
        <p14:creationId xmlns:p14="http://schemas.microsoft.com/office/powerpoint/2010/main" val="2952666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lvl="3" indent="-177800">
              <a:spcBef>
                <a:spcPts val="600"/>
              </a:spcBef>
              <a:buFont typeface="Arial"/>
              <a:buChar char="•"/>
            </a:pPr>
            <a:endParaRPr lang="en-US" dirty="0" smtClean="0">
              <a:solidFill>
                <a:srgbClr val="0071A0"/>
              </a:solidFill>
            </a:endParaRPr>
          </a:p>
          <a:p>
            <a:pPr marL="177800" lvl="3" indent="-177800">
              <a:spcBef>
                <a:spcPts val="600"/>
              </a:spcBef>
              <a:buFont typeface="Arial"/>
              <a:buChar char="•"/>
            </a:pPr>
            <a:endParaRPr lang="en-US" dirty="0" smtClean="0">
              <a:solidFill>
                <a:srgbClr val="0071A0"/>
              </a:solidFill>
            </a:endParaRPr>
          </a:p>
          <a:p>
            <a:endParaRPr lang="en-US"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14</a:t>
            </a:fld>
            <a:endParaRPr lang="en-US" dirty="0"/>
          </a:p>
        </p:txBody>
      </p:sp>
    </p:spTree>
    <p:extLst>
      <p:ext uri="{BB962C8B-B14F-4D97-AF65-F5344CB8AC3E}">
        <p14:creationId xmlns:p14="http://schemas.microsoft.com/office/powerpoint/2010/main" val="2415257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15</a:t>
            </a:fld>
            <a:endParaRPr lang="en-US" dirty="0"/>
          </a:p>
        </p:txBody>
      </p:sp>
    </p:spTree>
    <p:extLst>
      <p:ext uri="{BB962C8B-B14F-4D97-AF65-F5344CB8AC3E}">
        <p14:creationId xmlns:p14="http://schemas.microsoft.com/office/powerpoint/2010/main" val="3504839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16</a:t>
            </a:fld>
            <a:endParaRPr lang="en-US" dirty="0"/>
          </a:p>
        </p:txBody>
      </p:sp>
    </p:spTree>
    <p:extLst>
      <p:ext uri="{BB962C8B-B14F-4D97-AF65-F5344CB8AC3E}">
        <p14:creationId xmlns:p14="http://schemas.microsoft.com/office/powerpoint/2010/main" val="1187257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14323">
              <a:lnSpc>
                <a:spcPts val="1800"/>
              </a:lnSpc>
              <a:spcBef>
                <a:spcPts val="600"/>
              </a:spcBef>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17</a:t>
            </a:fld>
            <a:endParaRPr lang="en-US" dirty="0"/>
          </a:p>
        </p:txBody>
      </p:sp>
    </p:spTree>
    <p:extLst>
      <p:ext uri="{BB962C8B-B14F-4D97-AF65-F5344CB8AC3E}">
        <p14:creationId xmlns:p14="http://schemas.microsoft.com/office/powerpoint/2010/main" val="1517060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18</a:t>
            </a:fld>
            <a:endParaRPr lang="en-US" dirty="0"/>
          </a:p>
        </p:txBody>
      </p:sp>
    </p:spTree>
    <p:extLst>
      <p:ext uri="{BB962C8B-B14F-4D97-AF65-F5344CB8AC3E}">
        <p14:creationId xmlns:p14="http://schemas.microsoft.com/office/powerpoint/2010/main" val="3852448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19</a:t>
            </a:fld>
            <a:endParaRPr lang="en-US" dirty="0"/>
          </a:p>
        </p:txBody>
      </p:sp>
    </p:spTree>
    <p:extLst>
      <p:ext uri="{BB962C8B-B14F-4D97-AF65-F5344CB8AC3E}">
        <p14:creationId xmlns:p14="http://schemas.microsoft.com/office/powerpoint/2010/main" val="78059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2</a:t>
            </a:fld>
            <a:endParaRPr lang="en-US" dirty="0"/>
          </a:p>
        </p:txBody>
      </p:sp>
    </p:spTree>
    <p:extLst>
      <p:ext uri="{BB962C8B-B14F-4D97-AF65-F5344CB8AC3E}">
        <p14:creationId xmlns:p14="http://schemas.microsoft.com/office/powerpoint/2010/main" val="1534834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20</a:t>
            </a:fld>
            <a:endParaRPr lang="en-US" dirty="0"/>
          </a:p>
        </p:txBody>
      </p:sp>
    </p:spTree>
    <p:extLst>
      <p:ext uri="{BB962C8B-B14F-4D97-AF65-F5344CB8AC3E}">
        <p14:creationId xmlns:p14="http://schemas.microsoft.com/office/powerpoint/2010/main" val="3776388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21</a:t>
            </a:fld>
            <a:endParaRPr lang="en-US" dirty="0"/>
          </a:p>
        </p:txBody>
      </p:sp>
    </p:spTree>
    <p:extLst>
      <p:ext uri="{BB962C8B-B14F-4D97-AF65-F5344CB8AC3E}">
        <p14:creationId xmlns:p14="http://schemas.microsoft.com/office/powerpoint/2010/main" val="1167749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22</a:t>
            </a:fld>
            <a:endParaRPr lang="en-US" dirty="0"/>
          </a:p>
        </p:txBody>
      </p:sp>
    </p:spTree>
    <p:extLst>
      <p:ext uri="{BB962C8B-B14F-4D97-AF65-F5344CB8AC3E}">
        <p14:creationId xmlns:p14="http://schemas.microsoft.com/office/powerpoint/2010/main" val="889575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baseline="0" dirty="0" smtClean="0"/>
          </a:p>
        </p:txBody>
      </p:sp>
      <p:sp>
        <p:nvSpPr>
          <p:cNvPr id="4" name="Slide Number Placeholder 3"/>
          <p:cNvSpPr>
            <a:spLocks noGrp="1"/>
          </p:cNvSpPr>
          <p:nvPr>
            <p:ph type="sldNum" sz="quarter" idx="10"/>
          </p:nvPr>
        </p:nvSpPr>
        <p:spPr/>
        <p:txBody>
          <a:bodyPr/>
          <a:lstStyle/>
          <a:p>
            <a:pPr algn="r" defTabSz="914400">
              <a:buNone/>
            </a:pPr>
            <a:fld id="{855009F9-AB37-4942-8A56-2091085FD48F}" type="slidenum">
              <a:rPr lang="en-US" altLang="zh-CN" sz="1200" b="0" i="0">
                <a:solidFill>
                  <a:schemeClr val="tx1"/>
                </a:solidFill>
                <a:latin typeface="Calibri"/>
                <a:ea typeface="+mn-ea"/>
                <a:cs typeface="+mn-cs"/>
              </a:rPr>
              <a:pPr algn="r" defTabSz="914400">
                <a:buNone/>
              </a:pPr>
              <a:t>23</a:t>
            </a:fld>
            <a:endParaRPr lang="en-US" dirty="0"/>
          </a:p>
        </p:txBody>
      </p:sp>
    </p:spTree>
    <p:extLst>
      <p:ext uri="{BB962C8B-B14F-4D97-AF65-F5344CB8AC3E}">
        <p14:creationId xmlns:p14="http://schemas.microsoft.com/office/powerpoint/2010/main" val="3495221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1"/>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algn="r" defTabSz="914400">
              <a:spcBef>
                <a:spcPct val="0"/>
              </a:spcBef>
              <a:spcAft>
                <a:spcPct val="0"/>
              </a:spcAft>
              <a:buNone/>
            </a:pPr>
            <a:fld id="{FE736DFC-FCC9-420C-81BF-BD607D3953B0}" type="slidenum">
              <a:rPr lang="en-US" altLang="zh-CN" sz="1200" b="0" i="0">
                <a:solidFill>
                  <a:schemeClr val="tx1"/>
                </a:solidFill>
                <a:latin typeface="Calibri"/>
                <a:ea typeface="+mn-ea"/>
                <a:cs typeface="+mn-cs"/>
              </a:rPr>
              <a:pPr algn="r" defTabSz="914400">
                <a:spcBef>
                  <a:spcPct val="0"/>
                </a:spcBef>
                <a:spcAft>
                  <a:spcPct val="0"/>
                </a:spcAft>
                <a:buNone/>
              </a:pPr>
              <a:t>24</a:t>
            </a:fld>
            <a:endParaRPr lang="en-US" dirty="0"/>
          </a:p>
        </p:txBody>
      </p:sp>
      <p:sp>
        <p:nvSpPr>
          <p:cNvPr id="69634" name="Rectangle 2"/>
          <p:cNvSpPr>
            <a:spLocks noGrp="1" noRot="1" noChangeAspect="1" noChangeArrowheads="1" noTextEdit="1"/>
          </p:cNvSpPr>
          <p:nvPr>
            <p:ph type="sldImg"/>
          </p:nvPr>
        </p:nvSpPr>
        <p:spPr bwMode="auto">
          <a:xfrm>
            <a:off x="1106488" y="700088"/>
            <a:ext cx="4646612" cy="3484562"/>
          </a:xfrm>
          <a:noFill/>
          <a:ln>
            <a:solidFill>
              <a:srgbClr val="000000"/>
            </a:solidFill>
            <a:miter lim="800000"/>
            <a:headEnd/>
            <a:tailEnd/>
          </a:ln>
        </p:spPr>
      </p:sp>
      <p:sp>
        <p:nvSpPr>
          <p:cNvPr id="69635" name="Rectangle 3"/>
          <p:cNvSpPr>
            <a:spLocks noGrp="1" noChangeArrowheads="1"/>
          </p:cNvSpPr>
          <p:nvPr>
            <p:ph type="body" idx="1"/>
          </p:nvPr>
        </p:nvSpPr>
        <p:spPr bwMode="auto">
          <a:xfrm>
            <a:off x="685800" y="4349115"/>
            <a:ext cx="5486400" cy="4181767"/>
          </a:xfrm>
          <a:noFill/>
        </p:spPr>
        <p:txBody>
          <a:bodyPr wrap="square" numCol="1" anchor="t" anchorCtr="0" compatLnSpc="1">
            <a:prstTxWarp prst="textNoShape">
              <a:avLst/>
            </a:prstTxWarp>
          </a:bodyPr>
          <a:lstStyle/>
          <a:p>
            <a:endParaRPr lang="en-US" sz="1000" kern="1200" dirty="0" smtClean="0">
              <a:solidFill>
                <a:schemeClr val="tx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a:spcBef>
                <a:spcPts val="499"/>
              </a:spcBef>
              <a:defRPr/>
            </a:pPr>
            <a:endParaRPr lang="en-US" sz="1000" dirty="0" smtClean="0"/>
          </a:p>
        </p:txBody>
      </p:sp>
      <p:sp>
        <p:nvSpPr>
          <p:cNvPr id="4" name="Slide Number Placeholder 3"/>
          <p:cNvSpPr>
            <a:spLocks noGrp="1"/>
          </p:cNvSpPr>
          <p:nvPr>
            <p:ph type="sldNum" sz="quarter" idx="10"/>
          </p:nvPr>
        </p:nvSpPr>
        <p:spPr/>
        <p:txBody>
          <a:bodyPr/>
          <a:lstStyle/>
          <a:p>
            <a:pPr algn="r" defTabSz="914400">
              <a:buNone/>
            </a:pPr>
            <a:fld id="{567B6F56-350B-4E5B-A84B-F03C933C9AF6}" type="slidenum">
              <a:rPr lang="en-US" altLang="zh-CN" sz="1200" b="0" i="0">
                <a:solidFill>
                  <a:prstClr val="black"/>
                </a:solidFill>
                <a:latin typeface="Calibri"/>
                <a:ea typeface="+mn-ea"/>
                <a:cs typeface="+mn-cs"/>
              </a:rPr>
              <a:pPr algn="r" defTabSz="914400">
                <a:buNone/>
              </a:pPr>
              <a:t>25</a:t>
            </a:fld>
            <a:endParaRPr lang="en-US"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pPr defTabSz="914349">
              <a:defRPr/>
            </a:pPr>
            <a:endParaRPr lang="en-US" dirty="0"/>
          </a:p>
        </p:txBody>
      </p:sp>
      <p:sp>
        <p:nvSpPr>
          <p:cNvPr id="4" name="Slide Number Placeholder 3"/>
          <p:cNvSpPr>
            <a:spLocks noGrp="1"/>
          </p:cNvSpPr>
          <p:nvPr>
            <p:ph type="sldNum" sz="quarter" idx="10"/>
          </p:nvPr>
        </p:nvSpPr>
        <p:spPr/>
        <p:txBody>
          <a:bodyPr/>
          <a:lstStyle/>
          <a:p>
            <a:pPr algn="r" defTabSz="914400">
              <a:buNone/>
            </a:pPr>
            <a:fld id="{23BE9CC6-CE5F-4722-BF54-0FCA1CED43FF}" type="slidenum">
              <a:rPr lang="en-US" altLang="zh-CN" sz="1200" b="0" i="0">
                <a:solidFill>
                  <a:prstClr val="black"/>
                </a:solidFill>
                <a:latin typeface="Calibri"/>
                <a:ea typeface="+mn-ea"/>
                <a:cs typeface="+mn-cs"/>
              </a:rPr>
              <a:pPr algn="r" defTabSz="914400">
                <a:buNone/>
              </a:pPr>
              <a:t>26</a:t>
            </a:fld>
            <a:endParaRPr lang="en-US">
              <a:solidFill>
                <a:prstClr val="black"/>
              </a:solidFill>
            </a:endParaRPr>
          </a:p>
        </p:txBody>
      </p:sp>
    </p:spTree>
    <p:extLst>
      <p:ext uri="{BB962C8B-B14F-4D97-AF65-F5344CB8AC3E}">
        <p14:creationId xmlns:p14="http://schemas.microsoft.com/office/powerpoint/2010/main" val="2784667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27</a:t>
            </a:fld>
            <a:endParaRPr lang="en-US" dirty="0"/>
          </a:p>
        </p:txBody>
      </p:sp>
    </p:spTree>
    <p:extLst>
      <p:ext uri="{BB962C8B-B14F-4D97-AF65-F5344CB8AC3E}">
        <p14:creationId xmlns:p14="http://schemas.microsoft.com/office/powerpoint/2010/main" val="4154036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a:xfrm>
            <a:off x="685800" y="4384675"/>
            <a:ext cx="5486400" cy="4183063"/>
          </a:xfrm>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2245027E-657E-4C4E-9A32-29318DE6140C}" type="slidenum">
              <a:rPr lang="en-US" altLang="zh-CN" sz="1200" b="0" i="0">
                <a:solidFill>
                  <a:prstClr val="black"/>
                </a:solidFill>
                <a:latin typeface="Calibri"/>
                <a:ea typeface="+mn-ea"/>
                <a:cs typeface="+mn-cs"/>
              </a:rPr>
              <a:pPr algn="r" defTabSz="914400">
                <a:buNone/>
              </a:pPr>
              <a:t>28</a:t>
            </a:fld>
            <a:endParaRPr lang="en-US">
              <a:solidFill>
                <a:prstClr val="black"/>
              </a:solidFill>
            </a:endParaRPr>
          </a:p>
        </p:txBody>
      </p:sp>
    </p:spTree>
    <p:extLst>
      <p:ext uri="{BB962C8B-B14F-4D97-AF65-F5344CB8AC3E}">
        <p14:creationId xmlns:p14="http://schemas.microsoft.com/office/powerpoint/2010/main" val="230249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29</a:t>
            </a:fld>
            <a:endParaRPr lang="en-US" dirty="0"/>
          </a:p>
        </p:txBody>
      </p:sp>
    </p:spTree>
    <p:extLst>
      <p:ext uri="{BB962C8B-B14F-4D97-AF65-F5344CB8AC3E}">
        <p14:creationId xmlns:p14="http://schemas.microsoft.com/office/powerpoint/2010/main" val="684414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3</a:t>
            </a:fld>
            <a:endParaRPr lang="en-US" dirty="0"/>
          </a:p>
        </p:txBody>
      </p:sp>
    </p:spTree>
    <p:extLst>
      <p:ext uri="{BB962C8B-B14F-4D97-AF65-F5344CB8AC3E}">
        <p14:creationId xmlns:p14="http://schemas.microsoft.com/office/powerpoint/2010/main" val="3787532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30</a:t>
            </a:fld>
            <a:endParaRPr lang="en-US" dirty="0"/>
          </a:p>
        </p:txBody>
      </p:sp>
    </p:spTree>
    <p:extLst>
      <p:ext uri="{BB962C8B-B14F-4D97-AF65-F5344CB8AC3E}">
        <p14:creationId xmlns:p14="http://schemas.microsoft.com/office/powerpoint/2010/main" val="3869267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effectLst/>
              <a:latin typeface="+mn-lt"/>
              <a:ea typeface="+mn-ea"/>
              <a:cs typeface="+mn-cs"/>
            </a:endParaRPr>
          </a:p>
        </p:txBody>
      </p:sp>
      <p:sp>
        <p:nvSpPr>
          <p:cNvPr id="4" name="Slide Number Placeholder 3"/>
          <p:cNvSpPr>
            <a:spLocks noGrp="1"/>
          </p:cNvSpPr>
          <p:nvPr>
            <p:ph type="sldNum" sz="quarter" idx="10"/>
          </p:nvPr>
        </p:nvSpPr>
        <p:spPr/>
        <p:txBody>
          <a:bodyPr/>
          <a:lstStyle/>
          <a:p>
            <a:pPr algn="r" defTabSz="914400">
              <a:buNone/>
            </a:pPr>
            <a:fld id="{B7AB5A54-CC61-4CFC-A730-46EEA153F93E}" type="slidenum">
              <a:rPr lang="en-US" altLang="zh-CN" sz="1200" b="0" i="0">
                <a:solidFill>
                  <a:schemeClr val="tx1"/>
                </a:solidFill>
                <a:latin typeface="Calibri"/>
                <a:ea typeface="+mn-ea"/>
                <a:cs typeface="+mn-cs"/>
              </a:rPr>
              <a:pPr algn="r" defTabSz="914400">
                <a:buNone/>
              </a:pPr>
              <a:t>31</a:t>
            </a:fld>
            <a:endParaRPr lang="en-US" dirty="0"/>
          </a:p>
        </p:txBody>
      </p:sp>
    </p:spTree>
    <p:extLst>
      <p:ext uri="{BB962C8B-B14F-4D97-AF65-F5344CB8AC3E}">
        <p14:creationId xmlns:p14="http://schemas.microsoft.com/office/powerpoint/2010/main" val="3099633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32</a:t>
            </a:fld>
            <a:endParaRPr lang="en-US" dirty="0"/>
          </a:p>
        </p:txBody>
      </p:sp>
    </p:spTree>
    <p:extLst>
      <p:ext uri="{BB962C8B-B14F-4D97-AF65-F5344CB8AC3E}">
        <p14:creationId xmlns:p14="http://schemas.microsoft.com/office/powerpoint/2010/main" val="1319307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33</a:t>
            </a:fld>
            <a:endParaRPr lang="en-US" dirty="0"/>
          </a:p>
        </p:txBody>
      </p:sp>
    </p:spTree>
    <p:extLst>
      <p:ext uri="{BB962C8B-B14F-4D97-AF65-F5344CB8AC3E}">
        <p14:creationId xmlns:p14="http://schemas.microsoft.com/office/powerpoint/2010/main" val="3435234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34</a:t>
            </a:fld>
            <a:endParaRPr lang="en-US" dirty="0"/>
          </a:p>
        </p:txBody>
      </p:sp>
    </p:spTree>
    <p:extLst>
      <p:ext uri="{BB962C8B-B14F-4D97-AF65-F5344CB8AC3E}">
        <p14:creationId xmlns:p14="http://schemas.microsoft.com/office/powerpoint/2010/main" val="1434109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35</a:t>
            </a:fld>
            <a:endParaRPr lang="en-US" dirty="0"/>
          </a:p>
        </p:txBody>
      </p:sp>
    </p:spTree>
    <p:extLst>
      <p:ext uri="{BB962C8B-B14F-4D97-AF65-F5344CB8AC3E}">
        <p14:creationId xmlns:p14="http://schemas.microsoft.com/office/powerpoint/2010/main" val="26509728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2" indent="-177800">
              <a:spcBef>
                <a:spcPts val="600"/>
              </a:spcBef>
              <a:buFont typeface="Arial"/>
              <a:buChar char="•"/>
            </a:pPr>
            <a:endParaRPr lang="en-US" dirty="0" smtClean="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36</a:t>
            </a:fld>
            <a:endParaRPr lang="en-US" dirty="0"/>
          </a:p>
        </p:txBody>
      </p:sp>
    </p:spTree>
    <p:extLst>
      <p:ext uri="{BB962C8B-B14F-4D97-AF65-F5344CB8AC3E}">
        <p14:creationId xmlns:p14="http://schemas.microsoft.com/office/powerpoint/2010/main" val="2720373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16425"/>
            <a:ext cx="5486400" cy="4756150"/>
          </a:xfrm>
        </p:spPr>
        <p:txBody>
          <a:bodyPr/>
          <a:lstStyle/>
          <a:p>
            <a:endParaRPr lang="en-US" sz="1100"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37</a:t>
            </a:fld>
            <a:endParaRPr lang="en-US" dirty="0"/>
          </a:p>
        </p:txBody>
      </p:sp>
    </p:spTree>
    <p:extLst>
      <p:ext uri="{BB962C8B-B14F-4D97-AF65-F5344CB8AC3E}">
        <p14:creationId xmlns:p14="http://schemas.microsoft.com/office/powerpoint/2010/main" val="32918446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6C03C8E3-0962-49CB-A1FE-BF1F50BD275C}" type="slidenum">
              <a:rPr lang="en-US" altLang="zh-CN" sz="1200" b="0" i="0">
                <a:solidFill>
                  <a:prstClr val="black"/>
                </a:solidFill>
                <a:latin typeface="Calibri"/>
                <a:ea typeface="+mn-ea"/>
                <a:cs typeface="+mn-cs"/>
              </a:rPr>
              <a:pPr algn="r" defTabSz="914400">
                <a:buNone/>
              </a:pPr>
              <a:t>38</a:t>
            </a:fld>
            <a:endParaRPr lang="en-US" dirty="0">
              <a:solidFill>
                <a:prstClr val="black"/>
              </a:solidFill>
              <a:latin typeface="Calibri"/>
            </a:endParaRPr>
          </a:p>
        </p:txBody>
      </p:sp>
    </p:spTree>
    <p:extLst>
      <p:ext uri="{BB962C8B-B14F-4D97-AF65-F5344CB8AC3E}">
        <p14:creationId xmlns:p14="http://schemas.microsoft.com/office/powerpoint/2010/main" val="24110720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39</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4</a:t>
            </a:fld>
            <a:endParaRPr lang="en-US" dirty="0"/>
          </a:p>
        </p:txBody>
      </p:sp>
    </p:spTree>
    <p:extLst>
      <p:ext uri="{BB962C8B-B14F-4D97-AF65-F5344CB8AC3E}">
        <p14:creationId xmlns:p14="http://schemas.microsoft.com/office/powerpoint/2010/main" val="223085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5</a:t>
            </a:fld>
            <a:endParaRPr lang="en-US" dirty="0"/>
          </a:p>
        </p:txBody>
      </p:sp>
    </p:spTree>
    <p:extLst>
      <p:ext uri="{BB962C8B-B14F-4D97-AF65-F5344CB8AC3E}">
        <p14:creationId xmlns:p14="http://schemas.microsoft.com/office/powerpoint/2010/main" val="977183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6</a:t>
            </a:fld>
            <a:endParaRPr lang="en-US"/>
          </a:p>
        </p:txBody>
      </p:sp>
    </p:spTree>
    <p:extLst>
      <p:ext uri="{BB962C8B-B14F-4D97-AF65-F5344CB8AC3E}">
        <p14:creationId xmlns:p14="http://schemas.microsoft.com/office/powerpoint/2010/main" val="3346082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7</a:t>
            </a:fld>
            <a:endParaRPr lang="en-US"/>
          </a:p>
        </p:txBody>
      </p:sp>
    </p:spTree>
    <p:extLst>
      <p:ext uri="{BB962C8B-B14F-4D97-AF65-F5344CB8AC3E}">
        <p14:creationId xmlns:p14="http://schemas.microsoft.com/office/powerpoint/2010/main" val="1492308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8</a:t>
            </a:fld>
            <a:endParaRPr lang="en-US" dirty="0"/>
          </a:p>
        </p:txBody>
      </p:sp>
    </p:spTree>
    <p:extLst>
      <p:ext uri="{BB962C8B-B14F-4D97-AF65-F5344CB8AC3E}">
        <p14:creationId xmlns:p14="http://schemas.microsoft.com/office/powerpoint/2010/main" val="3528155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60160187-1386-374E-8B4A-E116FBEEE413}" type="slidenum">
              <a:rPr lang="en-US" altLang="zh-CN" sz="1200" b="0" i="0">
                <a:solidFill>
                  <a:schemeClr val="tx1"/>
                </a:solidFill>
                <a:latin typeface="Calibri"/>
                <a:ea typeface="+mn-ea"/>
                <a:cs typeface="+mn-cs"/>
              </a:rPr>
              <a:pPr algn="r" defTabSz="914400">
                <a:buNone/>
              </a:pPr>
              <a:t>9</a:t>
            </a:fld>
            <a:endParaRPr lang="en-US" dirty="0"/>
          </a:p>
        </p:txBody>
      </p:sp>
    </p:spTree>
    <p:extLst>
      <p:ext uri="{BB962C8B-B14F-4D97-AF65-F5344CB8AC3E}">
        <p14:creationId xmlns:p14="http://schemas.microsoft.com/office/powerpoint/2010/main" val="4085102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2" y="195153"/>
            <a:ext cx="8588861" cy="838200"/>
          </a:xfrm>
        </p:spPr>
        <p:txBody>
          <a:bodyPr/>
          <a:lstStyle>
            <a:lvl1pPr algn="l" defTabSz="914400" rtl="0" eaLnBrk="1" latinLnBrk="0" hangingPunct="1">
              <a:lnSpc>
                <a:spcPct val="80000"/>
              </a:lnSpc>
              <a:spcBef>
                <a:spcPct val="0"/>
              </a:spcBef>
              <a:buNone/>
              <a:defRPr lang="en-US" sz="3600" b="0" kern="1200" spc="0" baseline="0" dirty="0">
                <a:solidFill>
                  <a:schemeClr val="bg1"/>
                </a:soli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39713" y="1344168"/>
            <a:ext cx="8578850"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Slide-animated White">
    <p:spTree>
      <p:nvGrpSpPr>
        <p:cNvPr id="1" name=""/>
        <p:cNvGrpSpPr/>
        <p:nvPr/>
      </p:nvGrpSpPr>
      <p:grpSpPr>
        <a:xfrm>
          <a:off x="0" y="0"/>
          <a:ext cx="0" cy="0"/>
          <a:chOff x="0" y="0"/>
          <a:chExt cx="0" cy="0"/>
        </a:xfrm>
      </p:grpSpPr>
      <p:pic>
        <p:nvPicPr>
          <p:cNvPr id="7" name="Picture 6" descr="A19809x04G_al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399868"/>
            <a:ext cx="9144000" cy="4458135"/>
          </a:xfrm>
          <a:prstGeom prst="rect">
            <a:avLst/>
          </a:prstGeom>
        </p:spPr>
      </p:pic>
      <p:sp>
        <p:nvSpPr>
          <p:cNvPr id="24" name="Text Box 13"/>
          <p:cNvSpPr txBox="1">
            <a:spLocks noChangeArrowheads="1"/>
          </p:cNvSpPr>
          <p:nvPr userDrawn="1"/>
        </p:nvSpPr>
        <p:spPr bwMode="auto">
          <a:xfrm>
            <a:off x="0" y="529131"/>
            <a:ext cx="9118584" cy="2465397"/>
          </a:xfrm>
          <a:prstGeom prst="rect">
            <a:avLst/>
          </a:prstGeom>
          <a:gradFill flip="none" rotWithShape="1">
            <a:gsLst>
              <a:gs pos="0">
                <a:srgbClr val="000000">
                  <a:alpha val="78000"/>
                </a:srgbClr>
              </a:gs>
              <a:gs pos="51000">
                <a:srgbClr val="000000">
                  <a:alpha val="78000"/>
                </a:srgbClr>
              </a:gs>
              <a:gs pos="98000">
                <a:srgbClr val="000000">
                  <a:alpha val="0"/>
                </a:srgbClr>
              </a:gs>
            </a:gsLst>
            <a:lin ang="5400000" scaled="0"/>
            <a:tileRect/>
          </a:gradFill>
          <a:ln w="9525">
            <a:noFill/>
            <a:miter lim="800000"/>
            <a:headEnd/>
            <a:tailEnd/>
          </a:ln>
        </p:spPr>
        <p:txBody>
          <a:bodyPr wrap="square" lIns="68589" tIns="68589" rIns="68589" bIns="68589" anchor="ctr" anchorCtr="0">
            <a:noAutofit/>
          </a:bodyPr>
          <a:lstStyle>
            <a:defPPr>
              <a:defRPr lang="en-US"/>
            </a:defPPr>
            <a:lvl1pPr algn="ctr">
              <a:lnSpc>
                <a:spcPct val="85000"/>
              </a:lnSpc>
              <a:defRPr sz="1400">
                <a:solidFill>
                  <a:schemeClr val="bg1"/>
                </a:solidFill>
              </a:defRPr>
            </a:lvl1pPr>
          </a:lstStyle>
          <a:p>
            <a:pPr algn="l" defTabSz="685891"/>
            <a:endParaRPr lang="en-US" dirty="0">
              <a:solidFill>
                <a:srgbClr val="FFFFFF"/>
              </a:solidFill>
              <a:effectLst>
                <a:outerShdw blurRad="38100" dist="38100" dir="2700000" algn="tl">
                  <a:srgbClr val="000000">
                    <a:alpha val="43137"/>
                  </a:srgbClr>
                </a:outerShdw>
              </a:effectLst>
              <a:latin typeface="Arial"/>
            </a:endParaRPr>
          </a:p>
        </p:txBody>
      </p:sp>
      <p:sp>
        <p:nvSpPr>
          <p:cNvPr id="42" name="Title 1"/>
          <p:cNvSpPr>
            <a:spLocks noGrp="1"/>
          </p:cNvSpPr>
          <p:nvPr>
            <p:ph type="ctrTitle" hasCustomPrompt="1"/>
          </p:nvPr>
        </p:nvSpPr>
        <p:spPr>
          <a:xfrm>
            <a:off x="265668" y="966402"/>
            <a:ext cx="4364103" cy="1411043"/>
          </a:xfrm>
        </p:spPr>
        <p:txBody>
          <a:bodyPr/>
          <a:lstStyle>
            <a:lvl1pPr algn="l" defTabSz="685891" rtl="0" eaLnBrk="1" latinLnBrk="0" hangingPunct="1">
              <a:lnSpc>
                <a:spcPct val="90000"/>
              </a:lnSpc>
              <a:spcBef>
                <a:spcPct val="0"/>
              </a:spcBef>
              <a:buNone/>
              <a:defRPr lang="en-US" sz="3000" b="0" kern="1200" spc="0" baseline="0" dirty="0">
                <a:solidFill>
                  <a:srgbClr val="FFFFFF"/>
                </a:solidFill>
                <a:effectLst>
                  <a:outerShdw blurRad="38100" dist="38100" dir="2700000" algn="tl">
                    <a:srgbClr val="000000">
                      <a:alpha val="43137"/>
                    </a:srgbClr>
                  </a:outerShdw>
                </a:effectLst>
                <a:latin typeface="+mj-lt"/>
                <a:ea typeface="+mj-ea"/>
                <a:cs typeface="+mj-cs"/>
              </a:defRPr>
            </a:lvl1pPr>
          </a:lstStyle>
          <a:p>
            <a:r>
              <a:rPr lang="en-US" dirty="0" smtClean="0"/>
              <a:t>Segue Slide</a:t>
            </a:r>
            <a:endParaRPr lang="en-US" dirty="0"/>
          </a:p>
        </p:txBody>
      </p:sp>
      <p:sp>
        <p:nvSpPr>
          <p:cNvPr id="60" name="Rectangle 4"/>
          <p:cNvSpPr>
            <a:spLocks noChangeArrowheads="1"/>
          </p:cNvSpPr>
          <p:nvPr userDrawn="1"/>
        </p:nvSpPr>
        <p:spPr bwMode="ltGray">
          <a:xfrm>
            <a:off x="265668" y="6591583"/>
            <a:ext cx="3420515" cy="169923"/>
          </a:xfrm>
          <a:prstGeom prst="rect">
            <a:avLst/>
          </a:prstGeom>
          <a:noFill/>
          <a:ln w="9525">
            <a:noFill/>
            <a:miter lim="800000"/>
            <a:headEnd/>
            <a:tailEnd/>
          </a:ln>
          <a:effectLst/>
        </p:spPr>
        <p:txBody>
          <a:bodyPr wrap="square" lIns="61601" tIns="30800" rIns="61601" bIns="30800" anchor="b" anchorCtr="0">
            <a:spAutoFit/>
          </a:bodyPr>
          <a:lstStyle/>
          <a:p>
            <a:pPr algn="l" defTabSz="610911">
              <a:buNone/>
            </a:pPr>
            <a:r>
              <a:rPr lang="zh-CN" sz="700" b="0" i="0">
                <a:solidFill>
                  <a:srgbClr val="FFFFFF">
                    <a:lumMod val="50000"/>
                  </a:srgbClr>
                </a:solidFill>
                <a:latin typeface="Arial"/>
                <a:ea typeface="+mn-ea"/>
                <a:cs typeface="+mn-cs"/>
              </a:rPr>
              <a:t>C97-722470-00 © 2012 思科和/或其附属公司。 版权所有</a:t>
            </a:r>
            <a:endParaRPr lang="en-US" sz="700" dirty="0">
              <a:solidFill>
                <a:srgbClr val="FFFFFF">
                  <a:lumMod val="50000"/>
                </a:srgbClr>
              </a:solidFill>
              <a:latin typeface="Arial"/>
            </a:endParaRPr>
          </a:p>
        </p:txBody>
      </p:sp>
      <p:sp>
        <p:nvSpPr>
          <p:cNvPr id="61" name="Rectangle 5"/>
          <p:cNvSpPr>
            <a:spLocks noChangeArrowheads="1"/>
          </p:cNvSpPr>
          <p:nvPr userDrawn="1"/>
        </p:nvSpPr>
        <p:spPr bwMode="ltGray">
          <a:xfrm>
            <a:off x="7727754" y="6589849"/>
            <a:ext cx="847898" cy="169923"/>
          </a:xfrm>
          <a:prstGeom prst="rect">
            <a:avLst/>
          </a:prstGeom>
          <a:noFill/>
          <a:ln w="9525">
            <a:noFill/>
            <a:miter lim="800000"/>
            <a:headEnd/>
            <a:tailEnd/>
          </a:ln>
          <a:effectLst/>
        </p:spPr>
        <p:txBody>
          <a:bodyPr wrap="none" lIns="61601" tIns="30800" rIns="61601" bIns="30800" anchor="b">
            <a:spAutoFit/>
          </a:bodyPr>
          <a:lstStyle/>
          <a:p>
            <a:pPr algn="r" defTabSz="610911">
              <a:buNone/>
            </a:pPr>
            <a:r>
              <a:rPr lang="zh-CN" sz="700" b="0" i="0">
                <a:solidFill>
                  <a:srgbClr val="C0C0C0"/>
                </a:solidFill>
                <a:latin typeface="Arial"/>
                <a:ea typeface="+mn-ea"/>
                <a:cs typeface="+mn-cs"/>
              </a:rPr>
              <a:t>思科机密</a:t>
            </a:r>
          </a:p>
        </p:txBody>
      </p:sp>
      <p:sp>
        <p:nvSpPr>
          <p:cNvPr id="62" name="Rectangle 7"/>
          <p:cNvSpPr>
            <a:spLocks noChangeArrowheads="1"/>
          </p:cNvSpPr>
          <p:nvPr userDrawn="1"/>
        </p:nvSpPr>
        <p:spPr bwMode="ltGray">
          <a:xfrm>
            <a:off x="8647254" y="6585745"/>
            <a:ext cx="234117" cy="169923"/>
          </a:xfrm>
          <a:prstGeom prst="rect">
            <a:avLst/>
          </a:prstGeom>
          <a:noFill/>
          <a:ln w="9525" algn="ctr">
            <a:noFill/>
            <a:miter lim="800000"/>
            <a:headEnd/>
            <a:tailEnd/>
          </a:ln>
          <a:effectLst/>
        </p:spPr>
        <p:txBody>
          <a:bodyPr wrap="none" lIns="61601" tIns="30800" rIns="61601" bIns="30800" anchor="b">
            <a:spAutoFit/>
          </a:bodyPr>
          <a:lstStyle/>
          <a:p>
            <a:pPr algn="r" defTabSz="610911">
              <a:buNone/>
            </a:pPr>
            <a:fld id="{DFCF27A5-1A5B-48D3-A060-2758FFBB1ADD}" type="slidenum">
              <a:rPr lang="en-US" altLang="zh-CN" sz="700" b="0" i="0">
                <a:solidFill>
                  <a:srgbClr val="C0C0C0"/>
                </a:solidFill>
                <a:latin typeface="Arial"/>
                <a:ea typeface="+mn-ea"/>
                <a:cs typeface="+mn-cs"/>
              </a:rPr>
              <a:pPr algn="r" defTabSz="610911">
                <a:buNone/>
              </a:pPr>
              <a:t>‹#›</a:t>
            </a:fld>
            <a:endParaRPr lang="en-US" sz="700" dirty="0">
              <a:solidFill>
                <a:srgbClr val="C0C0C0"/>
              </a:solidFill>
              <a:latin typeface="Arial"/>
            </a:endParaRPr>
          </a:p>
        </p:txBody>
      </p:sp>
      <p:grpSp>
        <p:nvGrpSpPr>
          <p:cNvPr id="2" name="Group 1"/>
          <p:cNvGrpSpPr/>
          <p:nvPr userDrawn="1"/>
        </p:nvGrpSpPr>
        <p:grpSpPr>
          <a:xfrm>
            <a:off x="27" y="2371917"/>
            <a:ext cx="9143998" cy="186491"/>
            <a:chOff x="35" y="882679"/>
            <a:chExt cx="12188823" cy="186490"/>
          </a:xfrm>
        </p:grpSpPr>
        <p:sp>
          <p:nvSpPr>
            <p:cNvPr id="25" name="Rectangle 24"/>
            <p:cNvSpPr/>
            <p:nvPr userDrawn="1"/>
          </p:nvSpPr>
          <p:spPr>
            <a:xfrm flipV="1">
              <a:off x="35" y="910112"/>
              <a:ext cx="12188823"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dirty="0" smtClean="0">
                <a:solidFill>
                  <a:srgbClr val="0096D6"/>
                </a:solidFill>
                <a:latin typeface="Arial"/>
              </a:endParaRPr>
            </a:p>
          </p:txBody>
        </p:sp>
        <p:sp>
          <p:nvSpPr>
            <p:cNvPr id="26" name="Rectangle 25"/>
            <p:cNvSpPr/>
            <p:nvPr userDrawn="1"/>
          </p:nvSpPr>
          <p:spPr>
            <a:xfrm>
              <a:off x="35" y="882679"/>
              <a:ext cx="12188823"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dirty="0" smtClean="0">
                <a:solidFill>
                  <a:srgbClr val="0096D6"/>
                </a:solidFill>
                <a:latin typeface="Arial"/>
              </a:endParaRPr>
            </a:p>
          </p:txBody>
        </p:sp>
      </p:grpSp>
      <p:grpSp>
        <p:nvGrpSpPr>
          <p:cNvPr id="31" name="Group 9"/>
          <p:cNvGrpSpPr/>
          <p:nvPr userDrawn="1"/>
        </p:nvGrpSpPr>
        <p:grpSpPr>
          <a:xfrm flipH="1">
            <a:off x="27" y="6216928"/>
            <a:ext cx="9143998" cy="187632"/>
            <a:chOff x="0" y="925450"/>
            <a:chExt cx="12188824" cy="187632"/>
          </a:xfrm>
        </p:grpSpPr>
        <p:sp>
          <p:nvSpPr>
            <p:cNvPr id="32" name="Rectangle 31"/>
            <p:cNvSpPr/>
            <p:nvPr userDrawn="1"/>
          </p:nvSpPr>
          <p:spPr>
            <a:xfrm>
              <a:off x="0" y="925450"/>
              <a:ext cx="12188824"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dirty="0" smtClean="0">
                <a:solidFill>
                  <a:srgbClr val="0096D6"/>
                </a:solidFill>
                <a:latin typeface="Arial"/>
              </a:endParaRPr>
            </a:p>
          </p:txBody>
        </p:sp>
        <p:sp>
          <p:nvSpPr>
            <p:cNvPr id="33" name="Rectangle 32"/>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dirty="0" smtClean="0">
                <a:solidFill>
                  <a:srgbClr val="0096D6"/>
                </a:solidFill>
                <a:latin typeface="Arial"/>
              </a:endParaRPr>
            </a:p>
          </p:txBody>
        </p:sp>
      </p:grpSp>
      <p:grpSp>
        <p:nvGrpSpPr>
          <p:cNvPr id="34" name="Group 67"/>
          <p:cNvGrpSpPr/>
          <p:nvPr userDrawn="1"/>
        </p:nvGrpSpPr>
        <p:grpSpPr>
          <a:xfrm>
            <a:off x="201148" y="215286"/>
            <a:ext cx="630141" cy="447811"/>
            <a:chOff x="609606" y="528528"/>
            <a:chExt cx="1444732" cy="763787"/>
          </a:xfrm>
          <a:solidFill>
            <a:schemeClr val="bg1"/>
          </a:solidFill>
        </p:grpSpPr>
        <p:sp>
          <p:nvSpPr>
            <p:cNvPr id="35" name="Rectangle 34"/>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685891"/>
              <a:endParaRPr lang="en-US" sz="1400" dirty="0">
                <a:solidFill>
                  <a:srgbClr val="0096D6"/>
                </a:solidFill>
                <a:latin typeface="Arial"/>
              </a:endParaRPr>
            </a:p>
          </p:txBody>
        </p:sp>
        <p:sp>
          <p:nvSpPr>
            <p:cNvPr id="36" name="Freeform 35"/>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37" name="Freeform 36"/>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38" name="Freeform 37"/>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39" name="Freeform 38"/>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56" name="Freeform 55"/>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57" name="Freeform 56"/>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58" name="Freeform 57"/>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64" name="Freeform 63"/>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65" name="Freeform 6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66" name="Freeform 6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67" name="Freeform 6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68" name="Freeform 6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69" name="Freeform 68"/>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685891"/>
              <a:endParaRPr lang="en-US" sz="1400" dirty="0">
                <a:solidFill>
                  <a:srgbClr val="0096D6"/>
                </a:solidFill>
                <a:latin typeface="Arial"/>
              </a:endParaRPr>
            </a:p>
          </p:txBody>
        </p:sp>
      </p:grpSp>
    </p:spTree>
    <p:extLst>
      <p:ext uri="{BB962C8B-B14F-4D97-AF65-F5344CB8AC3E}">
        <p14:creationId xmlns:p14="http://schemas.microsoft.com/office/powerpoint/2010/main" val="3292819228"/>
      </p:ext>
    </p:extLst>
  </p:cSld>
  <p:clrMapOvr>
    <a:masterClrMapping/>
  </p:clrMapOvr>
  <p:transition>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Slide-animated White">
    <p:spTree>
      <p:nvGrpSpPr>
        <p:cNvPr id="1" name=""/>
        <p:cNvGrpSpPr/>
        <p:nvPr/>
      </p:nvGrpSpPr>
      <p:grpSpPr>
        <a:xfrm>
          <a:off x="0" y="0"/>
          <a:ext cx="0" cy="0"/>
          <a:chOff x="0" y="0"/>
          <a:chExt cx="0" cy="0"/>
        </a:xfrm>
      </p:grpSpPr>
      <p:pic>
        <p:nvPicPr>
          <p:cNvPr id="2" name="Picture 1" descr="A20003x31B_MR.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2399350"/>
            <a:ext cx="9131298" cy="3976635"/>
          </a:xfrm>
          <a:prstGeom prst="rect">
            <a:avLst/>
          </a:prstGeom>
        </p:spPr>
      </p:pic>
      <p:sp>
        <p:nvSpPr>
          <p:cNvPr id="27" name="Text Box 13"/>
          <p:cNvSpPr txBox="1">
            <a:spLocks noChangeArrowheads="1"/>
          </p:cNvSpPr>
          <p:nvPr userDrawn="1"/>
        </p:nvSpPr>
        <p:spPr bwMode="auto">
          <a:xfrm flipV="1">
            <a:off x="0" y="5748421"/>
            <a:ext cx="9118584" cy="837827"/>
          </a:xfrm>
          <a:prstGeom prst="rect">
            <a:avLst/>
          </a:prstGeom>
          <a:gradFill flip="none" rotWithShape="1">
            <a:gsLst>
              <a:gs pos="0">
                <a:srgbClr val="000000">
                  <a:alpha val="78000"/>
                </a:srgbClr>
              </a:gs>
              <a:gs pos="51000">
                <a:srgbClr val="000000">
                  <a:alpha val="78000"/>
                </a:srgbClr>
              </a:gs>
              <a:gs pos="98000">
                <a:srgbClr val="000000">
                  <a:alpha val="0"/>
                </a:srgbClr>
              </a:gs>
            </a:gsLst>
            <a:lin ang="5400000" scaled="0"/>
            <a:tileRect/>
          </a:gradFill>
          <a:ln w="9525">
            <a:noFill/>
            <a:miter lim="800000"/>
            <a:headEnd/>
            <a:tailEnd/>
          </a:ln>
        </p:spPr>
        <p:txBody>
          <a:bodyPr wrap="square" lIns="68589" tIns="68589" rIns="68589" bIns="68589" anchor="ctr" anchorCtr="0">
            <a:noAutofit/>
          </a:bodyPr>
          <a:lstStyle>
            <a:defPPr>
              <a:defRPr lang="en-US"/>
            </a:defPPr>
            <a:lvl1pPr algn="ctr">
              <a:lnSpc>
                <a:spcPct val="85000"/>
              </a:lnSpc>
              <a:defRPr sz="1400">
                <a:solidFill>
                  <a:schemeClr val="bg1"/>
                </a:solidFill>
              </a:defRPr>
            </a:lvl1pPr>
          </a:lstStyle>
          <a:p>
            <a:pPr algn="l" defTabSz="685891"/>
            <a:endParaRPr lang="en-US" dirty="0">
              <a:solidFill>
                <a:srgbClr val="FFFFFF"/>
              </a:solidFill>
              <a:effectLst>
                <a:outerShdw blurRad="38100" dist="38100" dir="2700000" algn="tl">
                  <a:srgbClr val="000000">
                    <a:alpha val="43137"/>
                  </a:srgbClr>
                </a:outerShdw>
              </a:effectLst>
              <a:latin typeface="Arial"/>
            </a:endParaRPr>
          </a:p>
        </p:txBody>
      </p:sp>
      <p:sp>
        <p:nvSpPr>
          <p:cNvPr id="42" name="Title 1"/>
          <p:cNvSpPr>
            <a:spLocks noGrp="1"/>
          </p:cNvSpPr>
          <p:nvPr>
            <p:ph type="ctrTitle" hasCustomPrompt="1"/>
          </p:nvPr>
        </p:nvSpPr>
        <p:spPr>
          <a:xfrm>
            <a:off x="265668" y="966402"/>
            <a:ext cx="4364103" cy="1411043"/>
          </a:xfrm>
        </p:spPr>
        <p:txBody>
          <a:bodyPr/>
          <a:lstStyle>
            <a:lvl1pPr algn="l" defTabSz="685891" rtl="0" eaLnBrk="1" latinLnBrk="0" hangingPunct="1">
              <a:lnSpc>
                <a:spcPct val="90000"/>
              </a:lnSpc>
              <a:spcBef>
                <a:spcPct val="0"/>
              </a:spcBef>
              <a:buNone/>
              <a:defRPr lang="en-US" sz="3000" b="0" kern="1200" spc="0" baseline="0" dirty="0">
                <a:solidFill>
                  <a:srgbClr val="FFFFFF"/>
                </a:solidFill>
                <a:effectLst>
                  <a:outerShdw blurRad="38100" dist="38100" dir="2700000" algn="tl">
                    <a:srgbClr val="000000">
                      <a:alpha val="43137"/>
                    </a:srgbClr>
                  </a:outerShdw>
                </a:effectLst>
                <a:latin typeface="+mj-lt"/>
                <a:ea typeface="+mj-ea"/>
                <a:cs typeface="+mj-cs"/>
              </a:defRPr>
            </a:lvl1pPr>
          </a:lstStyle>
          <a:p>
            <a:r>
              <a:rPr lang="en-US" dirty="0" smtClean="0"/>
              <a:t>Segue Slide</a:t>
            </a:r>
            <a:endParaRPr lang="en-US" dirty="0"/>
          </a:p>
        </p:txBody>
      </p:sp>
      <p:grpSp>
        <p:nvGrpSpPr>
          <p:cNvPr id="26" name="Group 9"/>
          <p:cNvGrpSpPr/>
          <p:nvPr userDrawn="1"/>
        </p:nvGrpSpPr>
        <p:grpSpPr>
          <a:xfrm flipH="1">
            <a:off x="27" y="6216928"/>
            <a:ext cx="9143998" cy="187632"/>
            <a:chOff x="0" y="925450"/>
            <a:chExt cx="12188824" cy="187632"/>
          </a:xfrm>
        </p:grpSpPr>
        <p:sp>
          <p:nvSpPr>
            <p:cNvPr id="28" name="Rectangle 27"/>
            <p:cNvSpPr/>
            <p:nvPr userDrawn="1"/>
          </p:nvSpPr>
          <p:spPr>
            <a:xfrm>
              <a:off x="0" y="925450"/>
              <a:ext cx="12188824"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dirty="0" smtClean="0">
                <a:solidFill>
                  <a:srgbClr val="0096D6"/>
                </a:solidFill>
                <a:latin typeface="Arial"/>
              </a:endParaRPr>
            </a:p>
          </p:txBody>
        </p:sp>
        <p:sp>
          <p:nvSpPr>
            <p:cNvPr id="29" name="Rectangle 28"/>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dirty="0" smtClean="0">
                <a:solidFill>
                  <a:srgbClr val="0096D6"/>
                </a:solidFill>
                <a:latin typeface="Arial"/>
              </a:endParaRPr>
            </a:p>
          </p:txBody>
        </p:sp>
      </p:grpSp>
      <p:grpSp>
        <p:nvGrpSpPr>
          <p:cNvPr id="33" name="Group 32"/>
          <p:cNvGrpSpPr/>
          <p:nvPr userDrawn="1"/>
        </p:nvGrpSpPr>
        <p:grpSpPr>
          <a:xfrm>
            <a:off x="27" y="2371917"/>
            <a:ext cx="9143998" cy="186491"/>
            <a:chOff x="35" y="882679"/>
            <a:chExt cx="12188823" cy="186490"/>
          </a:xfrm>
        </p:grpSpPr>
        <p:sp>
          <p:nvSpPr>
            <p:cNvPr id="34" name="Rectangle 33"/>
            <p:cNvSpPr/>
            <p:nvPr userDrawn="1"/>
          </p:nvSpPr>
          <p:spPr>
            <a:xfrm flipV="1">
              <a:off x="35" y="910112"/>
              <a:ext cx="12188823"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dirty="0" smtClean="0">
                <a:solidFill>
                  <a:srgbClr val="0096D6"/>
                </a:solidFill>
                <a:latin typeface="Arial"/>
              </a:endParaRPr>
            </a:p>
          </p:txBody>
        </p:sp>
        <p:sp>
          <p:nvSpPr>
            <p:cNvPr id="35" name="Rectangle 34"/>
            <p:cNvSpPr/>
            <p:nvPr userDrawn="1"/>
          </p:nvSpPr>
          <p:spPr>
            <a:xfrm>
              <a:off x="35" y="882679"/>
              <a:ext cx="12188823"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dirty="0" smtClean="0">
                <a:solidFill>
                  <a:srgbClr val="0096D6"/>
                </a:solidFill>
                <a:latin typeface="Arial"/>
              </a:endParaRPr>
            </a:p>
          </p:txBody>
        </p:sp>
      </p:grpSp>
      <p:grpSp>
        <p:nvGrpSpPr>
          <p:cNvPr id="36" name="Group 67"/>
          <p:cNvGrpSpPr/>
          <p:nvPr userDrawn="1"/>
        </p:nvGrpSpPr>
        <p:grpSpPr>
          <a:xfrm>
            <a:off x="201148" y="215286"/>
            <a:ext cx="630141" cy="447811"/>
            <a:chOff x="609606" y="528528"/>
            <a:chExt cx="1444732" cy="763787"/>
          </a:xfrm>
          <a:solidFill>
            <a:schemeClr val="bg1"/>
          </a:solidFill>
        </p:grpSpPr>
        <p:sp>
          <p:nvSpPr>
            <p:cNvPr id="37" name="Rectangle 36"/>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685891"/>
              <a:endParaRPr lang="en-US" sz="1400" dirty="0">
                <a:solidFill>
                  <a:srgbClr val="0096D6"/>
                </a:solidFill>
                <a:latin typeface="Arial"/>
              </a:endParaRPr>
            </a:p>
          </p:txBody>
        </p:sp>
        <p:sp>
          <p:nvSpPr>
            <p:cNvPr id="38" name="Freeform 37"/>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39" name="Freeform 38"/>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40" name="Freeform 39"/>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41" name="Freeform 40"/>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43" name="Freeform 42"/>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56" name="Freeform 55"/>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57" name="Freeform 56"/>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58" name="Freeform 57"/>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63" name="Freeform 6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64" name="Freeform 6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68" name="Freeform 67"/>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69" name="Freeform 68"/>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70" name="Freeform 69"/>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685891"/>
              <a:endParaRPr lang="en-US" sz="1400" dirty="0">
                <a:solidFill>
                  <a:srgbClr val="0096D6"/>
                </a:solidFill>
                <a:latin typeface="Arial"/>
              </a:endParaRPr>
            </a:p>
          </p:txBody>
        </p:sp>
      </p:grpSp>
    </p:spTree>
    <p:extLst>
      <p:ext uri="{BB962C8B-B14F-4D97-AF65-F5344CB8AC3E}">
        <p14:creationId xmlns:p14="http://schemas.microsoft.com/office/powerpoint/2010/main" val="2198259967"/>
      </p:ext>
    </p:extLst>
  </p:cSld>
  <p:clrMapOvr>
    <a:masterClrMapping/>
  </p:clrMapOvr>
  <p:transition>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pic>
        <p:nvPicPr>
          <p:cNvPr id="13" name="Picture 12" descr="A20003x31B_MR.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910114"/>
            <a:ext cx="9143999" cy="5465873"/>
          </a:xfrm>
          <a:prstGeom prst="rect">
            <a:avLst/>
          </a:prstGeom>
        </p:spPr>
      </p:pic>
      <p:grpSp>
        <p:nvGrpSpPr>
          <p:cNvPr id="10" name="Group 67"/>
          <p:cNvGrpSpPr/>
          <p:nvPr userDrawn="1"/>
        </p:nvGrpSpPr>
        <p:grpSpPr>
          <a:xfrm>
            <a:off x="201148" y="215286"/>
            <a:ext cx="630141" cy="447811"/>
            <a:chOff x="609606" y="528528"/>
            <a:chExt cx="1444732" cy="763787"/>
          </a:xfrm>
          <a:solidFill>
            <a:schemeClr val="bg1"/>
          </a:solidFill>
        </p:grpSpPr>
        <p:sp>
          <p:nvSpPr>
            <p:cNvPr id="14" name="Rectangle 13"/>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685891"/>
              <a:endParaRPr lang="en-US" sz="1400" dirty="0">
                <a:solidFill>
                  <a:srgbClr val="0096D6"/>
                </a:solidFill>
                <a:latin typeface="Arial"/>
              </a:endParaRPr>
            </a:p>
          </p:txBody>
        </p:sp>
        <p:sp>
          <p:nvSpPr>
            <p:cNvPr id="15" name="Freeform 1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18" name="Freeform 17"/>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19" name="Freeform 18"/>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20" name="Freeform 19"/>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21" name="Freeform 20"/>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22" name="Freeform 21"/>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23" name="Freeform 22"/>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24" name="Freeform 23"/>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25" name="Freeform 2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26" name="Freeform 2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27" name="Freeform 2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28" name="Freeform 2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29" name="Freeform 28"/>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685891"/>
              <a:endParaRPr lang="en-US" sz="1400" dirty="0">
                <a:solidFill>
                  <a:srgbClr val="0096D6"/>
                </a:solidFill>
                <a:latin typeface="Arial"/>
              </a:endParaRPr>
            </a:p>
          </p:txBody>
        </p:sp>
      </p:grpSp>
      <p:sp>
        <p:nvSpPr>
          <p:cNvPr id="30" name="Text Box 13"/>
          <p:cNvSpPr txBox="1">
            <a:spLocks noChangeArrowheads="1"/>
          </p:cNvSpPr>
          <p:nvPr userDrawn="1"/>
        </p:nvSpPr>
        <p:spPr bwMode="auto">
          <a:xfrm flipV="1">
            <a:off x="0" y="5748421"/>
            <a:ext cx="9118584" cy="837827"/>
          </a:xfrm>
          <a:prstGeom prst="rect">
            <a:avLst/>
          </a:prstGeom>
          <a:gradFill flip="none" rotWithShape="1">
            <a:gsLst>
              <a:gs pos="0">
                <a:srgbClr val="000000">
                  <a:alpha val="78000"/>
                </a:srgbClr>
              </a:gs>
              <a:gs pos="51000">
                <a:srgbClr val="000000">
                  <a:alpha val="78000"/>
                </a:srgbClr>
              </a:gs>
              <a:gs pos="98000">
                <a:srgbClr val="000000">
                  <a:alpha val="0"/>
                </a:srgbClr>
              </a:gs>
            </a:gsLst>
            <a:lin ang="5400000" scaled="0"/>
            <a:tileRect/>
          </a:gradFill>
          <a:ln w="9525">
            <a:noFill/>
            <a:miter lim="800000"/>
            <a:headEnd/>
            <a:tailEnd/>
          </a:ln>
        </p:spPr>
        <p:txBody>
          <a:bodyPr wrap="square" lIns="68589" tIns="68589" rIns="68589" bIns="68589" anchor="ctr" anchorCtr="0">
            <a:noAutofit/>
          </a:bodyPr>
          <a:lstStyle>
            <a:defPPr>
              <a:defRPr lang="en-US"/>
            </a:defPPr>
            <a:lvl1pPr algn="ctr">
              <a:lnSpc>
                <a:spcPct val="85000"/>
              </a:lnSpc>
              <a:defRPr sz="1400">
                <a:solidFill>
                  <a:schemeClr val="bg1"/>
                </a:solidFill>
              </a:defRPr>
            </a:lvl1pPr>
          </a:lstStyle>
          <a:p>
            <a:pPr algn="l" defTabSz="685891"/>
            <a:endParaRPr lang="en-US" dirty="0">
              <a:solidFill>
                <a:srgbClr val="FFFFFF"/>
              </a:solidFill>
              <a:effectLst>
                <a:outerShdw blurRad="38100" dist="38100" dir="2700000" algn="tl">
                  <a:srgbClr val="000000">
                    <a:alpha val="43137"/>
                  </a:srgbClr>
                </a:outerShdw>
              </a:effectLst>
              <a:latin typeface="Arial"/>
            </a:endParaRPr>
          </a:p>
        </p:txBody>
      </p:sp>
      <p:grpSp>
        <p:nvGrpSpPr>
          <p:cNvPr id="31" name="Group 9"/>
          <p:cNvGrpSpPr/>
          <p:nvPr userDrawn="1"/>
        </p:nvGrpSpPr>
        <p:grpSpPr>
          <a:xfrm flipH="1">
            <a:off x="27" y="6216928"/>
            <a:ext cx="9143998" cy="187632"/>
            <a:chOff x="0" y="925450"/>
            <a:chExt cx="12188824" cy="187632"/>
          </a:xfrm>
        </p:grpSpPr>
        <p:sp>
          <p:nvSpPr>
            <p:cNvPr id="32" name="Rectangle 31"/>
            <p:cNvSpPr/>
            <p:nvPr userDrawn="1"/>
          </p:nvSpPr>
          <p:spPr>
            <a:xfrm>
              <a:off x="0" y="925450"/>
              <a:ext cx="12188824"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dirty="0" smtClean="0">
                <a:solidFill>
                  <a:srgbClr val="0096D6"/>
                </a:solidFill>
                <a:latin typeface="Arial"/>
              </a:endParaRPr>
            </a:p>
          </p:txBody>
        </p:sp>
        <p:sp>
          <p:nvSpPr>
            <p:cNvPr id="33" name="Rectangle 32"/>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dirty="0" smtClean="0">
                <a:solidFill>
                  <a:srgbClr val="0096D6"/>
                </a:solidFill>
                <a:latin typeface="Arial"/>
              </a:endParaRPr>
            </a:p>
          </p:txBody>
        </p:sp>
      </p:grpSp>
      <p:sp>
        <p:nvSpPr>
          <p:cNvPr id="34" name="Rectangle 33"/>
          <p:cNvSpPr/>
          <p:nvPr userDrawn="1"/>
        </p:nvSpPr>
        <p:spPr>
          <a:xfrm flipV="1">
            <a:off x="27" y="910114"/>
            <a:ext cx="9143998"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lIns="68589" tIns="34295" rIns="68589" bIns="34295"/>
          <a:lstStyle/>
          <a:p>
            <a:pPr defTabSz="681626"/>
            <a:endParaRPr lang="en-US" dirty="0" smtClean="0">
              <a:solidFill>
                <a:srgbClr val="0096D6"/>
              </a:solidFill>
              <a:latin typeface="Arial"/>
            </a:endParaRPr>
          </a:p>
        </p:txBody>
      </p:sp>
      <p:sp>
        <p:nvSpPr>
          <p:cNvPr id="35" name="Rectangle 34"/>
          <p:cNvSpPr/>
          <p:nvPr userDrawn="1"/>
        </p:nvSpPr>
        <p:spPr>
          <a:xfrm>
            <a:off x="27" y="882679"/>
            <a:ext cx="9143998"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lIns="68589" tIns="34295" rIns="68589" bIns="34295"/>
          <a:lstStyle/>
          <a:p>
            <a:pPr defTabSz="681626"/>
            <a:endParaRPr lang="en-US" dirty="0" smtClean="0">
              <a:solidFill>
                <a:srgbClr val="0096D6"/>
              </a:solidFill>
              <a:latin typeface="Arial"/>
            </a:endParaRPr>
          </a:p>
        </p:txBody>
      </p:sp>
    </p:spTree>
    <p:extLst>
      <p:ext uri="{BB962C8B-B14F-4D97-AF65-F5344CB8AC3E}">
        <p14:creationId xmlns:p14="http://schemas.microsoft.com/office/powerpoint/2010/main" val="2745105528"/>
      </p:ext>
    </p:extLst>
  </p:cSld>
  <p:clrMapOvr>
    <a:masterClrMapping/>
  </p:clrMapOvr>
  <p:transition>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21" name="Picture 20" descr="A20003x31B_MR.jpg"/>
          <p:cNvPicPr>
            <a:picLocks noChangeAspect="1"/>
          </p:cNvPicPr>
          <p:nvPr userDrawn="1"/>
        </p:nvPicPr>
        <p:blipFill rotWithShape="1">
          <a:blip r:embed="rId2" cstate="email">
            <a:extLst>
              <a:ext uri="{28A0092B-C50C-407E-A947-70E740481C1C}">
                <a14:useLocalDpi xmlns:a14="http://schemas.microsoft.com/office/drawing/2010/main"/>
              </a:ext>
            </a:extLst>
          </a:blip>
          <a:srcRect t="-3"/>
          <a:stretch/>
        </p:blipFill>
        <p:spPr>
          <a:xfrm>
            <a:off x="2" y="3"/>
            <a:ext cx="9143999" cy="6857999"/>
          </a:xfrm>
          <a:prstGeom prst="rect">
            <a:avLst/>
          </a:prstGeom>
        </p:spPr>
      </p:pic>
      <p:sp>
        <p:nvSpPr>
          <p:cNvPr id="18" name="Rectangle 4"/>
          <p:cNvSpPr>
            <a:spLocks noChangeArrowheads="1"/>
          </p:cNvSpPr>
          <p:nvPr userDrawn="1"/>
        </p:nvSpPr>
        <p:spPr bwMode="ltGray">
          <a:xfrm>
            <a:off x="265668" y="6591583"/>
            <a:ext cx="3420515" cy="169923"/>
          </a:xfrm>
          <a:prstGeom prst="rect">
            <a:avLst/>
          </a:prstGeom>
          <a:noFill/>
          <a:ln w="9525">
            <a:noFill/>
            <a:miter lim="800000"/>
            <a:headEnd/>
            <a:tailEnd/>
          </a:ln>
          <a:effectLst/>
        </p:spPr>
        <p:txBody>
          <a:bodyPr wrap="square" lIns="61601" tIns="30800" rIns="61601" bIns="30800" anchor="b" anchorCtr="0">
            <a:spAutoFit/>
          </a:bodyPr>
          <a:lstStyle/>
          <a:p>
            <a:pPr algn="l" defTabSz="610911">
              <a:buNone/>
            </a:pPr>
            <a:r>
              <a:rPr lang="zh-CN" sz="700" b="0" i="0">
                <a:solidFill>
                  <a:srgbClr val="FFFFFF">
                    <a:lumMod val="50000"/>
                  </a:srgbClr>
                </a:solidFill>
                <a:latin typeface="Arial"/>
                <a:ea typeface="+mn-ea"/>
                <a:cs typeface="+mn-cs"/>
              </a:rPr>
              <a:t>C97-722470-00 © 2012 思科和/或其附属公司。 版权所有</a:t>
            </a:r>
            <a:endParaRPr lang="en-US" sz="700" dirty="0">
              <a:solidFill>
                <a:srgbClr val="FFFFFF">
                  <a:lumMod val="50000"/>
                </a:srgbClr>
              </a:solidFill>
              <a:latin typeface="Arial"/>
            </a:endParaRPr>
          </a:p>
        </p:txBody>
      </p:sp>
      <p:sp>
        <p:nvSpPr>
          <p:cNvPr id="19" name="Rectangle 5"/>
          <p:cNvSpPr>
            <a:spLocks noChangeArrowheads="1"/>
          </p:cNvSpPr>
          <p:nvPr userDrawn="1"/>
        </p:nvSpPr>
        <p:spPr bwMode="ltGray">
          <a:xfrm>
            <a:off x="7727754" y="6589849"/>
            <a:ext cx="847898" cy="169923"/>
          </a:xfrm>
          <a:prstGeom prst="rect">
            <a:avLst/>
          </a:prstGeom>
          <a:noFill/>
          <a:ln w="9525">
            <a:noFill/>
            <a:miter lim="800000"/>
            <a:headEnd/>
            <a:tailEnd/>
          </a:ln>
          <a:effectLst/>
        </p:spPr>
        <p:txBody>
          <a:bodyPr wrap="none" lIns="61601" tIns="30800" rIns="61601" bIns="30800" anchor="b">
            <a:spAutoFit/>
          </a:bodyPr>
          <a:lstStyle/>
          <a:p>
            <a:pPr algn="r" defTabSz="610911">
              <a:buNone/>
            </a:pPr>
            <a:r>
              <a:rPr lang="zh-CN" sz="700" b="0" i="0">
                <a:solidFill>
                  <a:srgbClr val="C0C0C0"/>
                </a:solidFill>
                <a:latin typeface="Arial"/>
                <a:ea typeface="+mn-ea"/>
                <a:cs typeface="+mn-cs"/>
              </a:rPr>
              <a:t>思科机密</a:t>
            </a:r>
          </a:p>
        </p:txBody>
      </p:sp>
      <p:sp>
        <p:nvSpPr>
          <p:cNvPr id="20" name="Rectangle 7"/>
          <p:cNvSpPr>
            <a:spLocks noChangeArrowheads="1"/>
          </p:cNvSpPr>
          <p:nvPr userDrawn="1"/>
        </p:nvSpPr>
        <p:spPr bwMode="ltGray">
          <a:xfrm>
            <a:off x="8647254" y="6585745"/>
            <a:ext cx="234117" cy="169923"/>
          </a:xfrm>
          <a:prstGeom prst="rect">
            <a:avLst/>
          </a:prstGeom>
          <a:noFill/>
          <a:ln w="9525" algn="ctr">
            <a:noFill/>
            <a:miter lim="800000"/>
            <a:headEnd/>
            <a:tailEnd/>
          </a:ln>
          <a:effectLst/>
        </p:spPr>
        <p:txBody>
          <a:bodyPr wrap="none" lIns="61601" tIns="30800" rIns="61601" bIns="30800" anchor="b">
            <a:spAutoFit/>
          </a:bodyPr>
          <a:lstStyle/>
          <a:p>
            <a:pPr algn="r" defTabSz="610911">
              <a:buNone/>
            </a:pPr>
            <a:fld id="{DFCF27A5-1A5B-48D3-A060-2758FFBB1ADD}" type="slidenum">
              <a:rPr lang="en-US" altLang="zh-CN" sz="700" b="0" i="0">
                <a:solidFill>
                  <a:srgbClr val="C0C0C0"/>
                </a:solidFill>
                <a:latin typeface="Arial"/>
                <a:ea typeface="+mn-ea"/>
                <a:cs typeface="+mn-cs"/>
              </a:rPr>
              <a:pPr algn="r" defTabSz="610911">
                <a:buNone/>
              </a:pPr>
              <a:t>‹#›</a:t>
            </a:fld>
            <a:endParaRPr lang="en-US" sz="700" dirty="0">
              <a:solidFill>
                <a:srgbClr val="C0C0C0"/>
              </a:solidFill>
              <a:latin typeface="Arial"/>
            </a:endParaRPr>
          </a:p>
        </p:txBody>
      </p:sp>
      <p:grpSp>
        <p:nvGrpSpPr>
          <p:cNvPr id="22" name="Group 38"/>
          <p:cNvGrpSpPr/>
          <p:nvPr userDrawn="1"/>
        </p:nvGrpSpPr>
        <p:grpSpPr>
          <a:xfrm>
            <a:off x="3557324" y="2892570"/>
            <a:ext cx="2029353" cy="1072860"/>
            <a:chOff x="609600" y="528537"/>
            <a:chExt cx="1444734" cy="763789"/>
          </a:xfrm>
          <a:solidFill>
            <a:schemeClr val="bg1"/>
          </a:solidFill>
        </p:grpSpPr>
        <p:sp>
          <p:nvSpPr>
            <p:cNvPr id="23" name="Rectangle 22"/>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latin typeface="+mj-lt"/>
              </a:endParaRPr>
            </a:p>
          </p:txBody>
        </p:sp>
        <p:sp>
          <p:nvSpPr>
            <p:cNvPr id="24" name="Freeform 2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25" name="Freeform 2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26" name="Freeform 2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27" name="Freeform 2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28" name="Freeform 27"/>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29" name="Freeform 28"/>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30" name="Freeform 29"/>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31" name="Freeform 30"/>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32" name="Freeform 31"/>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33" name="Freeform 32"/>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48" name="Freeform 4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49" name="Freeform 4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50" name="Freeform 4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Tree>
    <p:extLst>
      <p:ext uri="{BB962C8B-B14F-4D97-AF65-F5344CB8AC3E}">
        <p14:creationId xmlns:p14="http://schemas.microsoft.com/office/powerpoint/2010/main" val="2978256032"/>
      </p:ext>
    </p:extLst>
  </p:cSld>
  <p:clrMapOvr>
    <a:masterClrMapping/>
  </p:clrMapOvr>
  <p:transition>
    <p:wip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4"/>
            <a:ext cx="4117446" cy="3020519"/>
          </a:xfrm>
        </p:spPr>
        <p:txBody>
          <a:bodyPr vert="horz" lIns="61724" tIns="34292" rIns="61724" bIns="34292" rtlCol="0" anchor="ctr" anchorCtr="0">
            <a:noAutofit/>
          </a:bodyPr>
          <a:lstStyle>
            <a:lvl1pPr marL="0" indent="0" algn="l" defTabSz="685834" rtl="0" eaLnBrk="1" latinLnBrk="0" hangingPunct="1">
              <a:lnSpc>
                <a:spcPct val="80000"/>
              </a:lnSpc>
              <a:spcBef>
                <a:spcPct val="0"/>
              </a:spcBef>
              <a:buClr>
                <a:schemeClr val="tx1"/>
              </a:buClr>
              <a:buFont typeface="Ciscolight" pitchFamily="2" charset="0"/>
              <a:buNone/>
              <a:defRPr lang="en-US" sz="41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20" y="310896"/>
            <a:ext cx="3895344" cy="6208776"/>
          </a:xfrm>
        </p:spPr>
        <p:txBody>
          <a:bodyPr anchor="ctr" anchorCtr="0">
            <a:noAutofit/>
          </a:bodyPr>
          <a:lstStyle>
            <a:lvl1pPr marL="0" indent="0">
              <a:buFontTx/>
              <a:buNone/>
              <a:defRPr sz="1500" baseline="0">
                <a:solidFill>
                  <a:schemeClr val="bg1"/>
                </a:solidFill>
                <a:latin typeface="+mj-lt"/>
              </a:defRPr>
            </a:lvl1pPr>
            <a:lvl2pPr>
              <a:defRPr sz="1500"/>
            </a:lvl2pPr>
            <a:lvl3pPr>
              <a:defRPr sz="1500"/>
            </a:lvl3pPr>
            <a:lvl4pPr>
              <a:defRPr sz="1500"/>
            </a:lvl4pPr>
            <a:lvl5pPr>
              <a:defRPr sz="1500"/>
            </a:lvl5pPr>
          </a:lstStyle>
          <a:p>
            <a:pPr lvl="0"/>
            <a:r>
              <a:rPr lang="en-US" dirty="0" smtClean="0"/>
              <a:t>Tell your story here</a:t>
            </a:r>
            <a:endParaRPr lang="en-US" dirty="0"/>
          </a:p>
        </p:txBody>
      </p:sp>
    </p:spTree>
    <p:extLst>
      <p:ext uri="{BB962C8B-B14F-4D97-AF65-F5344CB8AC3E}">
        <p14:creationId xmlns:p14="http://schemas.microsoft.com/office/powerpoint/2010/main" val="2703890927"/>
      </p:ext>
    </p:extLst>
  </p:cSld>
  <p:clrMapOvr>
    <a:masterClrMapping/>
  </p:clrMapOvr>
  <p:transition>
    <p:wip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556792"/>
            <a:ext cx="7772400" cy="578495"/>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2204864"/>
            <a:ext cx="6400800" cy="1752600"/>
          </a:xfrm>
        </p:spPr>
        <p:txBody>
          <a:bodyPr/>
          <a:lstStyle>
            <a:lvl1pPr marL="0" indent="0" algn="l">
              <a:buNone/>
              <a:defRPr>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6463706"/>
            <a:ext cx="4067880" cy="288032"/>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a:r>
                <a:rPr lang="zh-CN" altLang="en-US" sz="1400" b="1" dirty="0" smtClean="0">
                  <a:solidFill>
                    <a:prstClr val="white"/>
                  </a:solidFill>
                  <a:latin typeface="微软雅黑" pitchFamily="34" charset="-122"/>
                </a:rPr>
                <a:t>世界</a:t>
              </a:r>
              <a:r>
                <a:rPr lang="en-US" altLang="zh-CN" sz="1400" b="1" dirty="0" smtClean="0">
                  <a:solidFill>
                    <a:prstClr val="white"/>
                  </a:solidFill>
                  <a:latin typeface="微软雅黑" pitchFamily="34" charset="-122"/>
                </a:rPr>
                <a:t>500</a:t>
              </a:r>
              <a:r>
                <a:rPr lang="zh-CN" altLang="en-US" sz="1400" b="1" dirty="0" smtClean="0">
                  <a:solidFill>
                    <a:prstClr val="white"/>
                  </a:solidFill>
                  <a:latin typeface="微软雅黑" pitchFamily="34" charset="-122"/>
                </a:rPr>
                <a:t>强研究中心</a:t>
              </a:r>
              <a:endParaRPr lang="zh-CN" altLang="en-US" sz="1400" b="1"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a:r>
                <a:rPr lang="en-US" altLang="zh-CN" sz="1200" b="1" dirty="0" smtClean="0">
                  <a:solidFill>
                    <a:prstClr val="white"/>
                  </a:solidFill>
                  <a:latin typeface="微软雅黑" pitchFamily="34" charset="-122"/>
                </a:rPr>
                <a:t>zhao-biao.com</a:t>
              </a:r>
              <a:endParaRPr lang="zh-CN" altLang="en-US" sz="1200" b="1" dirty="0">
                <a:solidFill>
                  <a:prstClr val="white"/>
                </a:solidFill>
                <a:latin typeface="微软雅黑" pitchFamily="34" charset="-122"/>
              </a:endParaRPr>
            </a:p>
          </p:txBody>
        </p:sp>
      </p:grpSp>
      <p:sp>
        <p:nvSpPr>
          <p:cNvPr id="11" name="矩形 10"/>
          <p:cNvSpPr/>
          <p:nvPr/>
        </p:nvSpPr>
        <p:spPr>
          <a:xfrm>
            <a:off x="4350877" y="6476846"/>
            <a:ext cx="4499928" cy="288032"/>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a:r>
              <a:rPr lang="zh-CN" altLang="en-US" sz="1400" b="1" dirty="0" smtClean="0">
                <a:solidFill>
                  <a:prstClr val="white"/>
                </a:solidFill>
                <a:latin typeface="微软雅黑" pitchFamily="34" charset="-122"/>
              </a:rPr>
              <a:t>找表网：专注于海外</a:t>
            </a:r>
            <a:r>
              <a:rPr lang="zh-CN" altLang="en-US" sz="1400" b="1" dirty="0">
                <a:solidFill>
                  <a:prstClr val="white"/>
                </a:solidFill>
                <a:latin typeface="微软雅黑" pitchFamily="34" charset="-122"/>
              </a:rPr>
              <a:t>知名</a:t>
            </a:r>
            <a:r>
              <a:rPr lang="zh-CN" altLang="en-US" sz="1400" b="1" dirty="0" smtClean="0">
                <a:solidFill>
                  <a:prstClr val="white"/>
                </a:solidFill>
                <a:latin typeface="微软雅黑" pitchFamily="34" charset="-122"/>
              </a:rPr>
              <a:t>上市公司公开资料研究</a:t>
            </a:r>
            <a:endParaRPr lang="zh-CN" altLang="en-US" sz="1400" b="1" dirty="0">
              <a:solidFill>
                <a:prstClr val="white"/>
              </a:solidFill>
              <a:latin typeface="微软雅黑" pitchFamily="34" charset="-122"/>
            </a:endParaRPr>
          </a:p>
        </p:txBody>
      </p:sp>
      <p:cxnSp>
        <p:nvCxnSpPr>
          <p:cNvPr id="14" name="直接连接符 13"/>
          <p:cNvCxnSpPr/>
          <p:nvPr userDrawn="1"/>
        </p:nvCxnSpPr>
        <p:spPr>
          <a:xfrm>
            <a:off x="431632" y="90872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402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167753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17014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484784"/>
            <a:ext cx="7772400" cy="1362075"/>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36925"/>
            <a:ext cx="77724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2" y="90872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28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228181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229702" y="178220"/>
            <a:ext cx="8588861" cy="838200"/>
          </a:xfrm>
        </p:spPr>
        <p:txBody>
          <a:bodyPr/>
          <a:lstStyle>
            <a:lvl1pPr algn="l" defTabSz="914400" rtl="0" eaLnBrk="1" latinLnBrk="0" hangingPunct="1">
              <a:lnSpc>
                <a:spcPct val="80000"/>
              </a:lnSpc>
              <a:spcBef>
                <a:spcPct val="0"/>
              </a:spcBef>
              <a:buNone/>
              <a:defRPr lang="en-US" sz="3600" b="0" kern="1200" spc="0" baseline="0" dirty="0">
                <a:solidFill>
                  <a:srgbClr val="FFFFFF"/>
                </a:solidFill>
                <a:latin typeface="+mj-lt"/>
                <a:ea typeface="+mj-ea"/>
                <a:cs typeface="+mj-cs"/>
              </a:defRPr>
            </a:lvl1pPr>
          </a:lstStyle>
          <a:p>
            <a:r>
              <a:rPr lang="en-US" dirty="0" smtClean="0"/>
              <a:t>Click to edit Master title style</a:t>
            </a:r>
            <a:endParaRPr lang="en-US" dirty="0"/>
          </a:p>
        </p:txBody>
      </p:sp>
      <p:sp>
        <p:nvSpPr>
          <p:cNvPr id="4" name="Text Placeholder 3"/>
          <p:cNvSpPr>
            <a:spLocks noGrp="1" noChangeAspect="1"/>
          </p:cNvSpPr>
          <p:nvPr>
            <p:ph type="body" sz="quarter" idx="10"/>
          </p:nvPr>
        </p:nvSpPr>
        <p:spPr>
          <a:xfrm>
            <a:off x="239713" y="1339745"/>
            <a:ext cx="412242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433651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053624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2743035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8692022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566740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3582855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92971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178220"/>
            <a:ext cx="8588861" cy="838200"/>
          </a:xfrm>
        </p:spPr>
        <p:txBody>
          <a:bodyPr/>
          <a:lstStyle>
            <a:lvl1pPr>
              <a:defRPr>
                <a:solidFill>
                  <a:srgbClr val="FFFFFF"/>
                </a:solidFill>
                <a:latin typeface="+mj-lt"/>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185715"/>
            <a:ext cx="8567244" cy="838200"/>
          </a:xfrm>
        </p:spPr>
        <p:txBody>
          <a:bodyPr/>
          <a:lstStyle>
            <a:lvl1pPr algn="l" defTabSz="914400" rtl="0" eaLnBrk="1" latinLnBrk="0" hangingPunct="1">
              <a:lnSpc>
                <a:spcPct val="80000"/>
              </a:lnSpc>
              <a:spcBef>
                <a:spcPct val="0"/>
              </a:spcBef>
              <a:buNone/>
              <a:defRPr lang="en-US" sz="3600" b="0" kern="1200" spc="0" baseline="0" dirty="0">
                <a:solidFill>
                  <a:srgbClr val="FFFFFF"/>
                </a:soli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no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8102022" y="6584512"/>
            <a:ext cx="473629" cy="175257"/>
          </a:xfrm>
          <a:prstGeom prst="rect">
            <a:avLst/>
          </a:prstGeom>
          <a:noFill/>
          <a:ln w="9525">
            <a:noFill/>
            <a:miter lim="800000"/>
            <a:headEnd/>
            <a:tailEnd/>
          </a:ln>
          <a:effectLst/>
        </p:spPr>
        <p:txBody>
          <a:bodyPr wrap="none" lIns="82124" tIns="41061" rIns="82124" bIns="41061" anchor="b">
            <a:spAutoFit/>
          </a:bodyPr>
          <a:lstStyle/>
          <a:p>
            <a:pPr marL="0" algn="r" defTabSz="814365">
              <a:lnSpc>
                <a:spcPct val="100000"/>
              </a:lnSpc>
              <a:buNone/>
            </a:pPr>
            <a:r>
              <a:rPr lang="zh-CN" sz="600" b="0" i="0" kern="1200">
                <a:solidFill>
                  <a:srgbClr val="C0C0C0"/>
                </a:solidFill>
                <a:latin typeface="Arial"/>
                <a:ea typeface="黑体" pitchFamily="2" charset="-122"/>
                <a:cs typeface="+mn-cs"/>
              </a:rPr>
              <a:t>思科机密</a:t>
            </a:r>
          </a:p>
        </p:txBody>
      </p:sp>
      <p:sp>
        <p:nvSpPr>
          <p:cNvPr id="5"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65">
              <a:lnSpc>
                <a:spcPct val="100000"/>
              </a:lnSpc>
              <a:buNone/>
            </a:pPr>
            <a:r>
              <a:rPr lang="zh-CN" sz="600" b="0" i="0">
                <a:solidFill>
                  <a:srgbClr val="C0C0C0"/>
                </a:solidFill>
                <a:latin typeface="Arial"/>
                <a:ea typeface="黑体" pitchFamily="2" charset="-122"/>
                <a:cs typeface="+mn-cs"/>
              </a:rPr>
              <a:t>© 2013</a:t>
            </a:r>
            <a:r>
              <a:rPr lang="zh-CN" sz="600" b="0" i="0" baseline="0">
                <a:solidFill>
                  <a:srgbClr val="C0C0C0"/>
                </a:solidFill>
                <a:latin typeface="Arial"/>
                <a:ea typeface="黑体" pitchFamily="2" charset="-122"/>
                <a:cs typeface="+mn-cs"/>
              </a:rPr>
              <a:t> </a:t>
            </a:r>
            <a:r>
              <a:rPr lang="zh-CN" sz="600" b="0" i="0">
                <a:solidFill>
                  <a:srgbClr val="C0C0C0"/>
                </a:solidFill>
                <a:latin typeface="Arial"/>
                <a:ea typeface="黑体" pitchFamily="2" charset="-122"/>
                <a:cs typeface="+mn-cs"/>
              </a:rPr>
              <a:t>思科和/或其附属公司。 版权所有</a:t>
            </a:r>
            <a:endParaRPr lang="en-US" sz="600" dirty="0">
              <a:solidFill>
                <a:srgbClr val="C0C0C0"/>
              </a:solidFill>
              <a:latin typeface="+mj-lt"/>
              <a:ea typeface="黑体" pitchFamily="2" charset="-122"/>
            </a:endParaRP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65">
              <a:lnSpc>
                <a:spcPct val="100000"/>
              </a:lnSpc>
              <a:buNone/>
            </a:pPr>
            <a:fld id="{DFCF27A5-1A5B-48D3-A060-2758FFBB1ADD}" type="slidenum">
              <a:rPr lang="en-US" altLang="zh-CN" sz="600" b="0" i="0">
                <a:solidFill>
                  <a:srgbClr val="C0C0C0"/>
                </a:solidFill>
                <a:latin typeface="Arial"/>
                <a:ea typeface="黑体" pitchFamily="2" charset="-122"/>
                <a:cs typeface="+mn-cs"/>
              </a:rPr>
              <a:pPr algn="r" defTabSz="814365">
                <a:lnSpc>
                  <a:spcPct val="100000"/>
                </a:lnSpc>
                <a:buNone/>
              </a:pPr>
              <a:t>‹#›</a:t>
            </a:fld>
            <a:endParaRPr lang="en-US" sz="600" dirty="0">
              <a:solidFill>
                <a:srgbClr val="C0C0C0"/>
              </a:solidFill>
              <a:latin typeface="+mj-lt"/>
              <a:ea typeface="黑体" pitchFamily="2" charset="-122"/>
            </a:endParaRPr>
          </a:p>
        </p:txBody>
      </p:sp>
    </p:spTree>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_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8807" y="41036"/>
            <a:ext cx="8689063" cy="1081322"/>
          </a:xfrm>
        </p:spPr>
        <p:txBody>
          <a:bodyPr vert="horz" wrap="square" lIns="182880" tIns="182880" rIns="91440" bIns="91440" rtlCol="0" anchor="ctr" anchorCtr="0">
            <a:spAutoFit/>
          </a:bodyPr>
          <a:lstStyle>
            <a:lvl1pPr>
              <a:defRPr lang="en-US" sz="3200" dirty="0"/>
            </a:lvl1pPr>
          </a:lstStyle>
          <a:p>
            <a:pPr lvl="0"/>
            <a:r>
              <a:rPr lang="en-US" dirty="0" smtClean="0"/>
              <a:t>Click to edit Master title style</a:t>
            </a:r>
            <a:br>
              <a:rPr lang="en-US" dirty="0" smtClean="0"/>
            </a:br>
            <a:r>
              <a:rPr lang="en-US" dirty="0" smtClean="0"/>
              <a:t>Test</a:t>
            </a:r>
            <a:endParaRPr lang="en-US" dirty="0"/>
          </a:p>
        </p:txBody>
      </p:sp>
    </p:spTree>
    <p:extLst>
      <p:ext uri="{BB962C8B-B14F-4D97-AF65-F5344CB8AC3E}">
        <p14:creationId xmlns:p14="http://schemas.microsoft.com/office/powerpoint/2010/main" val="2963730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no color bar)">
    <p:spTree>
      <p:nvGrpSpPr>
        <p:cNvPr id="1" name=""/>
        <p:cNvGrpSpPr/>
        <p:nvPr/>
      </p:nvGrpSpPr>
      <p:grpSpPr>
        <a:xfrm>
          <a:off x="0" y="0"/>
          <a:ext cx="0" cy="0"/>
          <a:chOff x="0" y="0"/>
          <a:chExt cx="0" cy="0"/>
        </a:xfrm>
      </p:grpSpPr>
      <p:sp useBgFill="1">
        <p:nvSpPr>
          <p:cNvPr id="2" name="Rectangle 1"/>
          <p:cNvSpPr/>
          <p:nvPr userDrawn="1"/>
        </p:nvSpPr>
        <p:spPr>
          <a:xfrm>
            <a:off x="237565" y="6293227"/>
            <a:ext cx="8668870" cy="31376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186964287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Bullet_Title only">
    <p:spTree>
      <p:nvGrpSpPr>
        <p:cNvPr id="1" name=""/>
        <p:cNvGrpSpPr/>
        <p:nvPr/>
      </p:nvGrpSpPr>
      <p:grpSpPr>
        <a:xfrm>
          <a:off x="0" y="0"/>
          <a:ext cx="0" cy="0"/>
          <a:chOff x="0" y="0"/>
          <a:chExt cx="0" cy="0"/>
        </a:xfrm>
      </p:grpSpPr>
      <p:pic>
        <p:nvPicPr>
          <p:cNvPr id="42" name="Picture 41" descr="02_Green Sweater Kids - Network Bkgd Teal.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6214"/>
          </a:xfrm>
          <a:prstGeom prst="rect">
            <a:avLst/>
          </a:prstGeom>
        </p:spPr>
      </p:pic>
      <p:sp>
        <p:nvSpPr>
          <p:cNvPr id="43" name="Rectangle 42"/>
          <p:cNvSpPr/>
          <p:nvPr userDrawn="1"/>
        </p:nvSpPr>
        <p:spPr>
          <a:xfrm>
            <a:off x="0" y="6362702"/>
            <a:ext cx="9144000" cy="495299"/>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44" name="Rectangle 4"/>
          <p:cNvSpPr>
            <a:spLocks noChangeArrowheads="1"/>
          </p:cNvSpPr>
          <p:nvPr userDrawn="1"/>
        </p:nvSpPr>
        <p:spPr bwMode="ltGray">
          <a:xfrm>
            <a:off x="265666" y="6586248"/>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65">
              <a:buNone/>
            </a:pPr>
            <a:r>
              <a:rPr lang="zh-CN" sz="600" b="0" i="0">
                <a:solidFill>
                  <a:srgbClr val="C0C0C0"/>
                </a:solidFill>
                <a:latin typeface="Arial"/>
                <a:ea typeface="+mn-ea"/>
                <a:cs typeface="+mn-cs"/>
              </a:rPr>
              <a:t>© 2013 思科和/或其附属公司。 版权所有</a:t>
            </a:r>
            <a:endParaRPr lang="en-US" sz="600" dirty="0">
              <a:solidFill>
                <a:srgbClr val="C0C0C0"/>
              </a:solidFill>
            </a:endParaRPr>
          </a:p>
        </p:txBody>
      </p:sp>
      <p:sp>
        <p:nvSpPr>
          <p:cNvPr id="45" name="Rectangle 5"/>
          <p:cNvSpPr>
            <a:spLocks noChangeArrowheads="1"/>
          </p:cNvSpPr>
          <p:nvPr userDrawn="1"/>
        </p:nvSpPr>
        <p:spPr bwMode="ltGray">
          <a:xfrm>
            <a:off x="7784628" y="6584514"/>
            <a:ext cx="791023" cy="175257"/>
          </a:xfrm>
          <a:prstGeom prst="rect">
            <a:avLst/>
          </a:prstGeom>
          <a:noFill/>
          <a:ln w="9525">
            <a:noFill/>
            <a:miter lim="800000"/>
            <a:headEnd/>
            <a:tailEnd/>
          </a:ln>
          <a:effectLst/>
        </p:spPr>
        <p:txBody>
          <a:bodyPr wrap="none" lIns="82124" tIns="41061" rIns="82124" bIns="41061" anchor="b">
            <a:spAutoFit/>
          </a:bodyPr>
          <a:lstStyle/>
          <a:p>
            <a:pPr algn="r" defTabSz="814365">
              <a:buNone/>
            </a:pPr>
            <a:r>
              <a:rPr lang="zh-CN" sz="600" b="0" i="0">
                <a:solidFill>
                  <a:srgbClr val="C0C0C0"/>
                </a:solidFill>
                <a:latin typeface="Arial"/>
                <a:ea typeface="+mn-ea"/>
                <a:cs typeface="+mn-cs"/>
              </a:rPr>
              <a:t>思科机密</a:t>
            </a:r>
          </a:p>
        </p:txBody>
      </p:sp>
      <p:sp>
        <p:nvSpPr>
          <p:cNvPr id="46" name="Rectangle 7"/>
          <p:cNvSpPr>
            <a:spLocks noChangeArrowheads="1"/>
          </p:cNvSpPr>
          <p:nvPr userDrawn="1"/>
        </p:nvSpPr>
        <p:spPr bwMode="ltGray">
          <a:xfrm>
            <a:off x="8620939" y="6580410"/>
            <a:ext cx="260430" cy="175257"/>
          </a:xfrm>
          <a:prstGeom prst="rect">
            <a:avLst/>
          </a:prstGeom>
          <a:noFill/>
          <a:ln w="9525" algn="ctr">
            <a:noFill/>
            <a:miter lim="800000"/>
            <a:headEnd/>
            <a:tailEnd/>
          </a:ln>
          <a:effectLst/>
        </p:spPr>
        <p:txBody>
          <a:bodyPr wrap="none" lIns="82124" tIns="41061" rIns="82124" bIns="41061" anchor="b">
            <a:spAutoFit/>
          </a:bodyPr>
          <a:lstStyle/>
          <a:p>
            <a:pPr algn="r" defTabSz="814365">
              <a:buNone/>
            </a:pPr>
            <a:fld id="{DFCF27A5-1A5B-48D3-A060-2758FFBB1ADD}" type="slidenum">
              <a:rPr lang="en-US" altLang="zh-CN" sz="600" b="0" i="0">
                <a:solidFill>
                  <a:srgbClr val="C0C0C0"/>
                </a:solidFill>
                <a:latin typeface="Arial"/>
                <a:ea typeface="+mn-ea"/>
                <a:cs typeface="+mn-cs"/>
              </a:rPr>
              <a:pPr algn="r" defTabSz="814365">
                <a:buNone/>
              </a:pPr>
              <a:t>‹#›</a:t>
            </a:fld>
            <a:endParaRPr lang="en-US" sz="600" dirty="0">
              <a:solidFill>
                <a:srgbClr val="C0C0C0"/>
              </a:solidFill>
            </a:endParaRPr>
          </a:p>
        </p:txBody>
      </p:sp>
      <p:grpSp>
        <p:nvGrpSpPr>
          <p:cNvPr id="47" name="Group 46"/>
          <p:cNvGrpSpPr/>
          <p:nvPr userDrawn="1"/>
        </p:nvGrpSpPr>
        <p:grpSpPr>
          <a:xfrm>
            <a:off x="0" y="0"/>
            <a:ext cx="9144000" cy="1088978"/>
            <a:chOff x="0" y="0"/>
            <a:chExt cx="12188825" cy="1088978"/>
          </a:xfrm>
        </p:grpSpPr>
        <p:grpSp>
          <p:nvGrpSpPr>
            <p:cNvPr id="48" name="Group 47"/>
            <p:cNvGrpSpPr/>
            <p:nvPr/>
          </p:nvGrpSpPr>
          <p:grpSpPr>
            <a:xfrm>
              <a:off x="0" y="0"/>
              <a:ext cx="12188825" cy="1088978"/>
              <a:chOff x="0" y="1333499"/>
              <a:chExt cx="12188825" cy="1088978"/>
            </a:xfrm>
          </p:grpSpPr>
          <p:pic>
            <p:nvPicPr>
              <p:cNvPr id="52" name="Picture 51" descr="Top Bar Shadow.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238375"/>
                <a:ext cx="12188825" cy="184102"/>
              </a:xfrm>
              <a:prstGeom prst="rect">
                <a:avLst/>
              </a:prstGeom>
            </p:spPr>
          </p:pic>
          <p:sp>
            <p:nvSpPr>
              <p:cNvPr id="53" name="Rectangle 52"/>
              <p:cNvSpPr/>
              <p:nvPr/>
            </p:nvSpPr>
            <p:spPr>
              <a:xfrm>
                <a:off x="0" y="1333499"/>
                <a:ext cx="12188825" cy="917575"/>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grpSp>
        <p:pic>
          <p:nvPicPr>
            <p:cNvPr id="49" name="Picture 48" descr="Cisco Logo Small Corn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9251" y="266700"/>
              <a:ext cx="857143" cy="444445"/>
            </a:xfrm>
            <a:prstGeom prst="rect">
              <a:avLst/>
            </a:prstGeom>
          </p:spPr>
        </p:pic>
        <p:pic>
          <p:nvPicPr>
            <p:cNvPr id="50" name="Picture 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00201" y="504825"/>
              <a:ext cx="3142857" cy="241270"/>
            </a:xfrm>
            <a:prstGeom prst="rect">
              <a:avLst/>
            </a:prstGeom>
          </p:spPr>
        </p:pic>
        <p:pic>
          <p:nvPicPr>
            <p:cNvPr id="51" name="Picture 5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26575" y="539750"/>
              <a:ext cx="2514286" cy="165079"/>
            </a:xfrm>
            <a:prstGeom prst="rect">
              <a:avLst/>
            </a:prstGeom>
          </p:spPr>
        </p:pic>
      </p:grpSp>
    </p:spTree>
    <p:extLst>
      <p:ext uri="{BB962C8B-B14F-4D97-AF65-F5344CB8AC3E}">
        <p14:creationId xmlns:p14="http://schemas.microsoft.com/office/powerpoint/2010/main" val="1208966813"/>
      </p:ext>
    </p:extLst>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animated White">
    <p:spTree>
      <p:nvGrpSpPr>
        <p:cNvPr id="1" name=""/>
        <p:cNvGrpSpPr/>
        <p:nvPr/>
      </p:nvGrpSpPr>
      <p:grpSpPr>
        <a:xfrm>
          <a:off x="0" y="0"/>
          <a:ext cx="0" cy="0"/>
          <a:chOff x="0" y="0"/>
          <a:chExt cx="0" cy="0"/>
        </a:xfrm>
      </p:grpSpPr>
      <p:pic>
        <p:nvPicPr>
          <p:cNvPr id="29" name="Picture 28" descr="A20003x31B_MR.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910111"/>
            <a:ext cx="9144025" cy="5465875"/>
          </a:xfrm>
          <a:prstGeom prst="rect">
            <a:avLst/>
          </a:prstGeom>
        </p:spPr>
      </p:pic>
      <p:pic>
        <p:nvPicPr>
          <p:cNvPr id="31" name="Picture 30" descr="A20003x16C_150.jp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00343" y="910115"/>
            <a:ext cx="3043658" cy="3459119"/>
          </a:xfrm>
          <a:prstGeom prst="rect">
            <a:avLst/>
          </a:prstGeom>
        </p:spPr>
      </p:pic>
      <p:pic>
        <p:nvPicPr>
          <p:cNvPr id="32" name="Picture 31" descr="A20003x10C_150.jp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910113"/>
            <a:ext cx="2447092" cy="2443575"/>
          </a:xfrm>
          <a:prstGeom prst="rect">
            <a:avLst/>
          </a:prstGeom>
        </p:spPr>
      </p:pic>
      <p:pic>
        <p:nvPicPr>
          <p:cNvPr id="33" name="Picture 32" descr="A20003x12B_150dpi.jpg"/>
          <p:cNvPicPr>
            <a:picLocks noChangeAspect="1"/>
          </p:cNvPicPr>
          <p:nvPr userDrawn="1"/>
        </p:nvPicPr>
        <p:blipFill rotWithShape="1">
          <a:blip r:embed="rId5" cstate="email">
            <a:extLst>
              <a:ext uri="{28A0092B-C50C-407E-A947-70E740481C1C}">
                <a14:useLocalDpi xmlns:a14="http://schemas.microsoft.com/office/drawing/2010/main"/>
              </a:ext>
            </a:extLst>
          </a:blip>
          <a:stretch/>
        </p:blipFill>
        <p:spPr>
          <a:xfrm>
            <a:off x="6100345" y="4369234"/>
            <a:ext cx="3043657" cy="2007073"/>
          </a:xfrm>
          <a:prstGeom prst="rect">
            <a:avLst/>
          </a:prstGeom>
        </p:spPr>
      </p:pic>
      <p:grpSp>
        <p:nvGrpSpPr>
          <p:cNvPr id="34" name="Group 67"/>
          <p:cNvGrpSpPr/>
          <p:nvPr userDrawn="1"/>
        </p:nvGrpSpPr>
        <p:grpSpPr>
          <a:xfrm>
            <a:off x="201148" y="215286"/>
            <a:ext cx="630141" cy="447811"/>
            <a:chOff x="609606" y="528528"/>
            <a:chExt cx="1444732" cy="763787"/>
          </a:xfrm>
          <a:solidFill>
            <a:schemeClr val="bg1"/>
          </a:solidFill>
        </p:grpSpPr>
        <p:sp>
          <p:nvSpPr>
            <p:cNvPr id="35" name="Rectangle 34"/>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685891"/>
              <a:endParaRPr lang="en-US" sz="1400" dirty="0">
                <a:solidFill>
                  <a:srgbClr val="0096D6"/>
                </a:solidFill>
                <a:latin typeface="Arial"/>
              </a:endParaRPr>
            </a:p>
          </p:txBody>
        </p:sp>
        <p:sp>
          <p:nvSpPr>
            <p:cNvPr id="36" name="Freeform 35"/>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37" name="Freeform 36"/>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38" name="Freeform 37"/>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39" name="Freeform 38"/>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40" name="Freeform 39"/>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41" name="Freeform 40"/>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42" name="Freeform 41"/>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43" name="Freeform 42"/>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44" name="Freeform 43"/>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45" name="Freeform 44"/>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46" name="Freeform 45"/>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47" name="Freeform 46"/>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685891"/>
              <a:endParaRPr lang="en-US" sz="1400" dirty="0">
                <a:solidFill>
                  <a:srgbClr val="0096D6"/>
                </a:solidFill>
                <a:latin typeface="Arial"/>
              </a:endParaRPr>
            </a:p>
          </p:txBody>
        </p:sp>
        <p:sp>
          <p:nvSpPr>
            <p:cNvPr id="48" name="Freeform 47"/>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685891"/>
              <a:endParaRPr lang="en-US" sz="1400" dirty="0">
                <a:solidFill>
                  <a:srgbClr val="0096D6"/>
                </a:solidFill>
                <a:latin typeface="Arial"/>
              </a:endParaRPr>
            </a:p>
          </p:txBody>
        </p:sp>
      </p:grpSp>
      <p:grpSp>
        <p:nvGrpSpPr>
          <p:cNvPr id="51" name="Group 9"/>
          <p:cNvGrpSpPr/>
          <p:nvPr userDrawn="1"/>
        </p:nvGrpSpPr>
        <p:grpSpPr>
          <a:xfrm flipH="1">
            <a:off x="27" y="6216928"/>
            <a:ext cx="9143998" cy="187632"/>
            <a:chOff x="0" y="925450"/>
            <a:chExt cx="12188824" cy="187632"/>
          </a:xfrm>
        </p:grpSpPr>
        <p:sp>
          <p:nvSpPr>
            <p:cNvPr id="52" name="Rectangle 51"/>
            <p:cNvSpPr/>
            <p:nvPr userDrawn="1"/>
          </p:nvSpPr>
          <p:spPr>
            <a:xfrm>
              <a:off x="0" y="925450"/>
              <a:ext cx="12188824"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dirty="0" smtClean="0">
                <a:solidFill>
                  <a:srgbClr val="0096D6"/>
                </a:solidFill>
                <a:latin typeface="Arial"/>
              </a:endParaRPr>
            </a:p>
          </p:txBody>
        </p:sp>
        <p:sp>
          <p:nvSpPr>
            <p:cNvPr id="53" name="Rectangle 52"/>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dirty="0" smtClean="0">
                <a:solidFill>
                  <a:srgbClr val="0096D6"/>
                </a:solidFill>
                <a:latin typeface="Arial"/>
              </a:endParaRPr>
            </a:p>
          </p:txBody>
        </p:sp>
      </p:grpSp>
      <p:sp>
        <p:nvSpPr>
          <p:cNvPr id="76" name="Title 1"/>
          <p:cNvSpPr>
            <a:spLocks noGrp="1"/>
          </p:cNvSpPr>
          <p:nvPr userDrawn="1">
            <p:ph type="ctrTitle" hasCustomPrompt="1"/>
          </p:nvPr>
        </p:nvSpPr>
        <p:spPr>
          <a:xfrm>
            <a:off x="94371" y="3829671"/>
            <a:ext cx="5837560" cy="1850787"/>
          </a:xfrm>
        </p:spPr>
        <p:txBody>
          <a:bodyPr/>
          <a:lstStyle>
            <a:lvl1pPr algn="l" defTabSz="685891" rtl="0" eaLnBrk="1" latinLnBrk="0" hangingPunct="1">
              <a:lnSpc>
                <a:spcPct val="90000"/>
              </a:lnSpc>
              <a:spcBef>
                <a:spcPct val="0"/>
              </a:spcBef>
              <a:buNone/>
              <a:defRPr lang="en-US" sz="3600" b="0" kern="1200" spc="0" baseline="0" dirty="0">
                <a:solidFill>
                  <a:srgbClr val="FFFFFF"/>
                </a:solidFill>
                <a:effectLst>
                  <a:outerShdw blurRad="38100" dist="38100" dir="2700000" algn="tl">
                    <a:srgbClr val="000000">
                      <a:alpha val="43137"/>
                    </a:srgbClr>
                  </a:outerShdw>
                </a:effectLst>
                <a:latin typeface="+mj-lt"/>
                <a:ea typeface="+mj-ea"/>
                <a:cs typeface="+mj-cs"/>
              </a:defRPr>
            </a:lvl1pPr>
          </a:lstStyle>
          <a:p>
            <a:r>
              <a:rPr lang="en-US" dirty="0" smtClean="0"/>
              <a:t>Presentation Title Goes Here</a:t>
            </a:r>
            <a:endParaRPr lang="en-US" dirty="0"/>
          </a:p>
        </p:txBody>
      </p:sp>
      <p:sp>
        <p:nvSpPr>
          <p:cNvPr id="102" name="Subtitle 2"/>
          <p:cNvSpPr>
            <a:spLocks noGrp="1"/>
          </p:cNvSpPr>
          <p:nvPr userDrawn="1">
            <p:ph type="subTitle" idx="1" hasCustomPrompt="1"/>
          </p:nvPr>
        </p:nvSpPr>
        <p:spPr>
          <a:xfrm>
            <a:off x="109361" y="5788994"/>
            <a:ext cx="5822569" cy="456513"/>
          </a:xfrm>
        </p:spPr>
        <p:txBody>
          <a:bodyPr anchor="b" anchorCtr="0">
            <a:noAutofit/>
          </a:bodyPr>
          <a:lstStyle>
            <a:lvl1pPr marL="0" indent="0" algn="l">
              <a:buNone/>
              <a:defRPr lang="en-US" sz="1500" b="0" kern="1200" dirty="0">
                <a:solidFill>
                  <a:schemeClr val="bg1"/>
                </a:solidFill>
                <a:effectLst>
                  <a:outerShdw blurRad="38100" dist="38100" dir="2700000" algn="tl">
                    <a:srgbClr val="000000">
                      <a:alpha val="43137"/>
                    </a:srgbClr>
                  </a:outerShdw>
                </a:effectLst>
                <a:latin typeface="+mj-lt"/>
                <a:ea typeface="+mn-ea"/>
                <a:cs typeface="+mn-cs"/>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pPr marL="0" lvl="0" indent="0" algn="l" defTabSz="685891" rtl="0" eaLnBrk="1" latinLnBrk="0" hangingPunct="1">
              <a:lnSpc>
                <a:spcPct val="95000"/>
              </a:lnSpc>
              <a:spcBef>
                <a:spcPts val="1080"/>
              </a:spcBef>
              <a:buClr>
                <a:srgbClr val="92D050"/>
              </a:buClr>
              <a:buSzPct val="90000"/>
              <a:buFont typeface="Arial" pitchFamily="34" charset="0"/>
              <a:buNone/>
              <a:tabLst/>
            </a:pPr>
            <a:r>
              <a:rPr lang="en-US" dirty="0" smtClean="0"/>
              <a:t>Presenter Name</a:t>
            </a:r>
            <a:endParaRPr lang="en-US" dirty="0"/>
          </a:p>
        </p:txBody>
      </p:sp>
      <p:pic>
        <p:nvPicPr>
          <p:cNvPr id="54" name="Picture 53"/>
          <p:cNvPicPr>
            <a:picLocks noChangeAspect="1"/>
          </p:cNvPicPr>
          <p:nvPr userDrawn="1"/>
        </p:nvPicPr>
        <p:blipFill rotWithShape="1">
          <a:blip r:embed="rId6" cstate="email">
            <a:extLst>
              <a:ext uri="{28A0092B-C50C-407E-A947-70E740481C1C}">
                <a14:useLocalDpi xmlns:a14="http://schemas.microsoft.com/office/drawing/2010/main"/>
              </a:ext>
            </a:extLst>
          </a:blip>
          <a:srcRect b="-1"/>
          <a:stretch/>
        </p:blipFill>
        <p:spPr>
          <a:xfrm>
            <a:off x="2447093" y="910112"/>
            <a:ext cx="3653251" cy="2443575"/>
          </a:xfrm>
          <a:prstGeom prst="rect">
            <a:avLst/>
          </a:prstGeom>
        </p:spPr>
      </p:pic>
      <p:sp>
        <p:nvSpPr>
          <p:cNvPr id="49" name="Rectangle 48"/>
          <p:cNvSpPr/>
          <p:nvPr userDrawn="1"/>
        </p:nvSpPr>
        <p:spPr>
          <a:xfrm flipV="1">
            <a:off x="27" y="910114"/>
            <a:ext cx="9143998"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lIns="68589" tIns="34295" rIns="68589" bIns="34295"/>
          <a:lstStyle/>
          <a:p>
            <a:pPr defTabSz="681626"/>
            <a:endParaRPr lang="en-US" dirty="0" smtClean="0">
              <a:solidFill>
                <a:srgbClr val="0096D6"/>
              </a:solidFill>
              <a:latin typeface="Arial"/>
            </a:endParaRPr>
          </a:p>
        </p:txBody>
      </p:sp>
      <p:sp>
        <p:nvSpPr>
          <p:cNvPr id="50" name="Rectangle 49"/>
          <p:cNvSpPr/>
          <p:nvPr userDrawn="1"/>
        </p:nvSpPr>
        <p:spPr>
          <a:xfrm>
            <a:off x="27" y="882679"/>
            <a:ext cx="9143998"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lIns="68589" tIns="34295" rIns="68589" bIns="34295"/>
          <a:lstStyle/>
          <a:p>
            <a:pPr defTabSz="681626"/>
            <a:endParaRPr lang="en-US" dirty="0" smtClean="0">
              <a:solidFill>
                <a:srgbClr val="0096D6"/>
              </a:solidFill>
              <a:latin typeface="Arial"/>
            </a:endParaRPr>
          </a:p>
        </p:txBody>
      </p:sp>
    </p:spTree>
    <p:extLst>
      <p:ext uri="{BB962C8B-B14F-4D97-AF65-F5344CB8AC3E}">
        <p14:creationId xmlns:p14="http://schemas.microsoft.com/office/powerpoint/2010/main" val="3065576542"/>
      </p:ext>
    </p:extLst>
  </p:cSld>
  <p:clrMapOvr>
    <a:masterClrMapping/>
  </p:clrMapOvr>
  <p:transition>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20003x31B_MR.jpg"/>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a:off x="0" y="0"/>
            <a:ext cx="9144000" cy="1157834"/>
          </a:xfrm>
          <a:prstGeom prst="rect">
            <a:avLst/>
          </a:prstGeom>
        </p:spPr>
      </p:pic>
      <p:sp>
        <p:nvSpPr>
          <p:cNvPr id="12" name="Rectangle 11"/>
          <p:cNvSpPr/>
          <p:nvPr userDrawn="1"/>
        </p:nvSpPr>
        <p:spPr>
          <a:xfrm>
            <a:off x="0" y="0"/>
            <a:ext cx="9144000" cy="1157833"/>
          </a:xfrm>
          <a:prstGeom prst="rect">
            <a:avLst/>
          </a:prstGeom>
          <a:gradFill flip="none" rotWithShape="1">
            <a:gsLst>
              <a:gs pos="31000">
                <a:srgbClr val="000000">
                  <a:alpha val="50000"/>
                </a:srgbClr>
              </a:gs>
              <a:gs pos="100000">
                <a:schemeClr val="accent1">
                  <a:alpha val="50000"/>
                </a:schemeClr>
              </a:gs>
              <a:gs pos="71000">
                <a:schemeClr val="accent3">
                  <a:lumMod val="90000"/>
                  <a:alpha val="50000"/>
                </a:schemeClr>
              </a:gs>
            </a:gsLst>
            <a:lin ang="0" scaled="1"/>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Placeholder 1"/>
          <p:cNvSpPr>
            <a:spLocks noGrp="1"/>
          </p:cNvSpPr>
          <p:nvPr>
            <p:ph type="title"/>
          </p:nvPr>
        </p:nvSpPr>
        <p:spPr>
          <a:xfrm>
            <a:off x="192281" y="230734"/>
            <a:ext cx="8588861" cy="838200"/>
          </a:xfrm>
          <a:prstGeom prst="rect">
            <a:avLst/>
          </a:prstGeom>
        </p:spPr>
        <p:txBody>
          <a:bodyPr vert="horz" lIns="82296" tIns="45720" rIns="82296" bIns="45720" rtlCol="0" anchor="ctr"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5"/>
            <a:ext cx="8551441"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65">
              <a:lnSpc>
                <a:spcPct val="100000"/>
              </a:lnSpc>
              <a:buNone/>
            </a:pPr>
            <a:r>
              <a:rPr lang="zh-CN" sz="600" b="0" i="0">
                <a:solidFill>
                  <a:srgbClr val="C0C0C0"/>
                </a:solidFill>
                <a:latin typeface="Arial"/>
                <a:ea typeface="+mn-ea"/>
                <a:cs typeface="+mn-cs"/>
              </a:rPr>
              <a:t>© 2013 思科和/或其附属公司。 版权所有</a:t>
            </a:r>
            <a:endParaRPr lang="en-US" sz="600" dirty="0">
              <a:solidFill>
                <a:srgbClr val="C0C0C0"/>
              </a:solidFill>
              <a:latin typeface="+mj-lt"/>
            </a:endParaRPr>
          </a:p>
        </p:txBody>
      </p:sp>
      <p:sp>
        <p:nvSpPr>
          <p:cNvPr id="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65">
              <a:lnSpc>
                <a:spcPct val="100000"/>
              </a:lnSpc>
              <a:buNone/>
            </a:pPr>
            <a:r>
              <a:rPr lang="zh-CN" sz="600" b="0" i="0">
                <a:solidFill>
                  <a:srgbClr val="C0C0C0"/>
                </a:solidFill>
                <a:latin typeface="Arial"/>
                <a:ea typeface="+mn-ea"/>
                <a:cs typeface="+mn-cs"/>
              </a:rPr>
              <a:t>思科机密</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65">
              <a:lnSpc>
                <a:spcPct val="100000"/>
              </a:lnSpc>
              <a:buNone/>
            </a:pPr>
            <a:fld id="{DFCF27A5-1A5B-48D3-A060-2758FFBB1ADD}" type="slidenum">
              <a:rPr lang="en-US" altLang="zh-CN" sz="600" b="0" i="0">
                <a:solidFill>
                  <a:srgbClr val="C0C0C0"/>
                </a:solidFill>
                <a:latin typeface="Arial"/>
                <a:ea typeface="+mn-ea"/>
                <a:cs typeface="+mn-cs"/>
              </a:rPr>
              <a:pPr algn="r" defTabSz="814365">
                <a:lnSpc>
                  <a:spcPct val="100000"/>
                </a:lnSpc>
                <a:buNone/>
              </a:pPr>
              <a:t>‹#›</a:t>
            </a:fld>
            <a:endParaRPr lang="en-US" sz="600" dirty="0">
              <a:solidFill>
                <a:srgbClr val="C0C0C0"/>
              </a:solidFill>
              <a:latin typeface="+mj-lt"/>
            </a:endParaRPr>
          </a:p>
        </p:txBody>
      </p:sp>
      <p:pic>
        <p:nvPicPr>
          <p:cNvPr id="13" name="Picture 12" descr="bottom bar.jp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33375" y="6378339"/>
            <a:ext cx="8477250" cy="162912"/>
          </a:xfrm>
          <a:prstGeom prst="rect">
            <a:avLst/>
          </a:prstGeom>
        </p:spPr>
      </p:pic>
    </p:spTree>
  </p:cSld>
  <p:clrMap bg1="lt1" tx1="dk1" bg2="lt2" tx2="dk2" accent1="accent1" accent2="accent2" accent3="accent3" accent4="accent4" accent5="accent5" accent6="accent6" hlink="hlink" folHlink="folHlink"/>
  <p:sldLayoutIdLst>
    <p:sldLayoutId id="2147483901" r:id="rId1"/>
    <p:sldLayoutId id="2147483902" r:id="rId2"/>
    <p:sldLayoutId id="2147483904" r:id="rId3"/>
    <p:sldLayoutId id="2147483907" r:id="rId4"/>
    <p:sldLayoutId id="2147483923" r:id="rId5"/>
    <p:sldLayoutId id="2147483945" r:id="rId6"/>
    <p:sldLayoutId id="2147483946" r:id="rId7"/>
    <p:sldLayoutId id="2147483948" r:id="rId8"/>
  </p:sldLayoutIdLst>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txStyles>
    <p:titleStyle>
      <a:lvl1pPr algn="l" defTabSz="914400" rtl="0" eaLnBrk="1" latinLnBrk="0" hangingPunct="1">
        <a:lnSpc>
          <a:spcPct val="80000"/>
        </a:lnSpc>
        <a:spcBef>
          <a:spcPct val="0"/>
        </a:spcBef>
        <a:buNone/>
        <a:defRPr lang="en-US" sz="3200" b="0" kern="1200" spc="0" baseline="0" dirty="0">
          <a:solidFill>
            <a:schemeClr val="bg1"/>
          </a:soli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1" y="432215"/>
            <a:ext cx="8580924" cy="838200"/>
          </a:xfrm>
          <a:prstGeom prst="rect">
            <a:avLst/>
          </a:prstGeom>
        </p:spPr>
        <p:txBody>
          <a:bodyPr vert="horz" lIns="61730" tIns="34295" rIns="61730" bIns="34295"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8"/>
            <a:ext cx="8580924" cy="4965699"/>
          </a:xfrm>
          <a:prstGeom prst="rect">
            <a:avLst/>
          </a:prstGeom>
        </p:spPr>
        <p:txBody>
          <a:bodyPr vert="horz" lIns="68589" tIns="34295" rIns="68589" bIns="34295"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65668" y="6591583"/>
            <a:ext cx="3420515" cy="169923"/>
          </a:xfrm>
          <a:prstGeom prst="rect">
            <a:avLst/>
          </a:prstGeom>
          <a:noFill/>
          <a:ln w="9525">
            <a:noFill/>
            <a:miter lim="800000"/>
            <a:headEnd/>
            <a:tailEnd/>
          </a:ln>
          <a:effectLst/>
        </p:spPr>
        <p:txBody>
          <a:bodyPr wrap="square" lIns="61601" tIns="30800" rIns="61601" bIns="30800" anchor="b" anchorCtr="0">
            <a:spAutoFit/>
          </a:bodyPr>
          <a:lstStyle/>
          <a:p>
            <a:pPr algn="l" defTabSz="610911">
              <a:buNone/>
            </a:pPr>
            <a:r>
              <a:rPr lang="zh-CN" sz="700" b="0" i="0">
                <a:solidFill>
                  <a:srgbClr val="FFFFFF">
                    <a:lumMod val="50000"/>
                  </a:srgbClr>
                </a:solidFill>
                <a:latin typeface="Arial"/>
                <a:ea typeface="+mn-ea"/>
                <a:cs typeface="+mn-cs"/>
              </a:rPr>
              <a:t>C97-722470-00 © 2012 思科和/或其附属公司。 版权所有</a:t>
            </a:r>
            <a:endParaRPr lang="en-US" sz="700" dirty="0">
              <a:solidFill>
                <a:srgbClr val="FFFFFF">
                  <a:lumMod val="50000"/>
                </a:srgbClr>
              </a:solidFill>
              <a:latin typeface="Arial"/>
            </a:endParaRPr>
          </a:p>
        </p:txBody>
      </p:sp>
      <p:sp>
        <p:nvSpPr>
          <p:cNvPr id="11" name="Rectangle 5"/>
          <p:cNvSpPr>
            <a:spLocks noChangeArrowheads="1"/>
          </p:cNvSpPr>
          <p:nvPr/>
        </p:nvSpPr>
        <p:spPr bwMode="ltGray">
          <a:xfrm>
            <a:off x="7727754" y="6589849"/>
            <a:ext cx="847898" cy="169923"/>
          </a:xfrm>
          <a:prstGeom prst="rect">
            <a:avLst/>
          </a:prstGeom>
          <a:noFill/>
          <a:ln w="9525">
            <a:noFill/>
            <a:miter lim="800000"/>
            <a:headEnd/>
            <a:tailEnd/>
          </a:ln>
          <a:effectLst/>
        </p:spPr>
        <p:txBody>
          <a:bodyPr wrap="none" lIns="61601" tIns="30800" rIns="61601" bIns="30800" anchor="b">
            <a:spAutoFit/>
          </a:bodyPr>
          <a:lstStyle/>
          <a:p>
            <a:pPr algn="r" defTabSz="610911">
              <a:buNone/>
            </a:pPr>
            <a:r>
              <a:rPr lang="zh-CN" sz="700" b="0" i="0">
                <a:solidFill>
                  <a:srgbClr val="C0C0C0"/>
                </a:solidFill>
                <a:latin typeface="Arial"/>
                <a:ea typeface="+mn-ea"/>
                <a:cs typeface="+mn-cs"/>
              </a:rPr>
              <a:t>思科机密</a:t>
            </a:r>
          </a:p>
        </p:txBody>
      </p:sp>
      <p:sp>
        <p:nvSpPr>
          <p:cNvPr id="9" name="Rectangle 7"/>
          <p:cNvSpPr>
            <a:spLocks noChangeArrowheads="1"/>
          </p:cNvSpPr>
          <p:nvPr/>
        </p:nvSpPr>
        <p:spPr bwMode="ltGray">
          <a:xfrm>
            <a:off x="8647254" y="6585745"/>
            <a:ext cx="234117" cy="169923"/>
          </a:xfrm>
          <a:prstGeom prst="rect">
            <a:avLst/>
          </a:prstGeom>
          <a:noFill/>
          <a:ln w="9525" algn="ctr">
            <a:noFill/>
            <a:miter lim="800000"/>
            <a:headEnd/>
            <a:tailEnd/>
          </a:ln>
          <a:effectLst/>
        </p:spPr>
        <p:txBody>
          <a:bodyPr wrap="none" lIns="61601" tIns="30800" rIns="61601" bIns="30800" anchor="b">
            <a:spAutoFit/>
          </a:bodyPr>
          <a:lstStyle/>
          <a:p>
            <a:pPr algn="r" defTabSz="610911">
              <a:buNone/>
            </a:pPr>
            <a:fld id="{DFCF27A5-1A5B-48D3-A060-2758FFBB1ADD}" type="slidenum">
              <a:rPr lang="en-US" altLang="zh-CN" sz="700" b="0" i="0">
                <a:solidFill>
                  <a:srgbClr val="C0C0C0"/>
                </a:solidFill>
                <a:latin typeface="Arial"/>
                <a:ea typeface="+mn-ea"/>
                <a:cs typeface="+mn-cs"/>
              </a:rPr>
              <a:pPr algn="r" defTabSz="610911">
                <a:buNone/>
              </a:pPr>
              <a:t>‹#›</a:t>
            </a:fld>
            <a:endParaRPr lang="en-US" sz="700" dirty="0">
              <a:solidFill>
                <a:srgbClr val="C0C0C0"/>
              </a:solidFill>
              <a:latin typeface="Arial"/>
            </a:endParaRPr>
          </a:p>
        </p:txBody>
      </p:sp>
    </p:spTree>
    <p:extLst>
      <p:ext uri="{BB962C8B-B14F-4D97-AF65-F5344CB8AC3E}">
        <p14:creationId xmlns:p14="http://schemas.microsoft.com/office/powerpoint/2010/main" val="377232587"/>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Lst>
  <p:transition>
    <p:wipe/>
  </p:transition>
  <p:timing>
    <p:tnLst>
      <p:par>
        <p:cTn id="1" dur="indefinite" restart="never" nodeType="tmRoot"/>
      </p:par>
    </p:tnLst>
  </p:timing>
  <p:txStyles>
    <p:titleStyle>
      <a:lvl1pPr algn="l" defTabSz="685891" rtl="0" eaLnBrk="1" latinLnBrk="0" hangingPunct="1">
        <a:lnSpc>
          <a:spcPct val="80000"/>
        </a:lnSpc>
        <a:spcBef>
          <a:spcPct val="0"/>
        </a:spcBef>
        <a:buNone/>
        <a:defRPr lang="en-US" sz="2700" b="0" kern="1200" spc="0" baseline="0" dirty="0">
          <a:solidFill>
            <a:srgbClr val="FFFFFF"/>
          </a:solidFill>
          <a:latin typeface="+mj-lt"/>
          <a:ea typeface="+mj-ea"/>
          <a:cs typeface="+mj-cs"/>
        </a:defRPr>
      </a:lvl1pPr>
    </p:titleStyle>
    <p:bodyStyle>
      <a:lvl1pPr marL="171473" indent="-171473" algn="l" defTabSz="685891" rtl="0" eaLnBrk="1" latinLnBrk="0" hangingPunct="1">
        <a:lnSpc>
          <a:spcPct val="95000"/>
        </a:lnSpc>
        <a:spcBef>
          <a:spcPts val="1080"/>
        </a:spcBef>
        <a:buClr>
          <a:srgbClr val="96CA4B"/>
        </a:buClr>
        <a:buSzPct val="90000"/>
        <a:buFont typeface="Arial" pitchFamily="34" charset="0"/>
        <a:buChar char="•"/>
        <a:tabLst/>
        <a:defRPr lang="en-US" sz="1500" kern="1200" dirty="0" smtClean="0">
          <a:solidFill>
            <a:schemeClr val="bg1"/>
          </a:solidFill>
          <a:latin typeface="+mj-lt"/>
          <a:ea typeface="+mn-ea"/>
          <a:cs typeface="+mn-cs"/>
        </a:defRPr>
      </a:lvl1pPr>
      <a:lvl2pPr marL="304841" indent="0" algn="l" defTabSz="685891" rtl="0" eaLnBrk="1" latinLnBrk="0" hangingPunct="1">
        <a:lnSpc>
          <a:spcPct val="95000"/>
        </a:lnSpc>
        <a:spcBef>
          <a:spcPts val="630"/>
        </a:spcBef>
        <a:buClr>
          <a:schemeClr val="tx2"/>
        </a:buClr>
        <a:buFontTx/>
        <a:buNone/>
        <a:defRPr lang="en-US" sz="1400" kern="1200" dirty="0" smtClean="0">
          <a:solidFill>
            <a:schemeClr val="bg1"/>
          </a:solidFill>
          <a:latin typeface="+mj-lt"/>
          <a:ea typeface="+mn-ea"/>
          <a:cs typeface="+mn-cs"/>
        </a:defRPr>
      </a:lvl2pPr>
      <a:lvl3pPr marL="428682" indent="-1191" algn="l" defTabSz="685891" rtl="0" eaLnBrk="1" latinLnBrk="0" hangingPunct="1">
        <a:lnSpc>
          <a:spcPct val="95000"/>
        </a:lnSpc>
        <a:spcBef>
          <a:spcPts val="630"/>
        </a:spcBef>
        <a:buFont typeface="Arial" pitchFamily="34" charset="0"/>
        <a:buNone/>
        <a:defRPr lang="en-US" sz="1200" kern="1200" dirty="0" smtClean="0">
          <a:solidFill>
            <a:schemeClr val="bg1"/>
          </a:solidFill>
          <a:latin typeface="+mj-lt"/>
          <a:ea typeface="+mn-ea"/>
          <a:cs typeface="+mn-cs"/>
        </a:defRPr>
      </a:lvl3pPr>
      <a:lvl4pPr marL="516800" indent="0" algn="l" defTabSz="685891" rtl="0" eaLnBrk="1" latinLnBrk="0" hangingPunct="1">
        <a:lnSpc>
          <a:spcPct val="95000"/>
        </a:lnSpc>
        <a:spcBef>
          <a:spcPts val="630"/>
        </a:spcBef>
        <a:buFont typeface="Arial" pitchFamily="34" charset="0"/>
        <a:buNone/>
        <a:defRPr lang="en-US" sz="1100" kern="1200" dirty="0" smtClean="0">
          <a:solidFill>
            <a:schemeClr val="bg1"/>
          </a:solidFill>
          <a:latin typeface="+mj-lt"/>
          <a:ea typeface="+mn-ea"/>
          <a:cs typeface="+mn-cs"/>
        </a:defRPr>
      </a:lvl4pPr>
      <a:lvl5pPr marL="601346" indent="0" algn="l" defTabSz="685891" rtl="0" eaLnBrk="1" latinLnBrk="0" hangingPunct="1">
        <a:lnSpc>
          <a:spcPct val="95000"/>
        </a:lnSpc>
        <a:spcBef>
          <a:spcPts val="630"/>
        </a:spcBef>
        <a:buFont typeface="Arial" pitchFamily="34" charset="0"/>
        <a:buNone/>
        <a:defRPr lang="en-US" sz="1100" kern="1200" dirty="0">
          <a:solidFill>
            <a:schemeClr val="bg1"/>
          </a:solidFill>
          <a:latin typeface="+mj-lt"/>
          <a:ea typeface="+mn-ea"/>
          <a:cs typeface="+mn-cs"/>
        </a:defRPr>
      </a:lvl5pPr>
      <a:lvl6pPr marL="1886201"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147"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093"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039"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562074"/>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980728"/>
            <a:ext cx="8229600" cy="54006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48798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2A548F-CF34-4B50-B370-B3732F5B80E4}" type="datetimeFigureOut">
              <a:rPr lang="zh-CN" altLang="en-US" smtClean="0">
                <a:solidFill>
                  <a:prstClr val="black">
                    <a:tint val="75000"/>
                  </a:prstClr>
                </a:solidFill>
                <a:cs typeface="Arial" charset="0"/>
              </a:rPr>
              <a:pPr/>
              <a:t>2018/1/5</a:t>
            </a:fld>
            <a:endParaRPr lang="zh-CN" altLang="en-US">
              <a:solidFill>
                <a:prstClr val="black">
                  <a:tint val="75000"/>
                </a:prstClr>
              </a:solidFill>
              <a:cs typeface="Arial" charset="0"/>
            </a:endParaRPr>
          </a:p>
        </p:txBody>
      </p:sp>
      <p:sp>
        <p:nvSpPr>
          <p:cNvPr id="5" name="页脚占位符 4"/>
          <p:cNvSpPr>
            <a:spLocks noGrp="1"/>
          </p:cNvSpPr>
          <p:nvPr>
            <p:ph type="ftr" sz="quarter" idx="3"/>
          </p:nvPr>
        </p:nvSpPr>
        <p:spPr>
          <a:xfrm>
            <a:off x="3124200" y="648798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cs typeface="Arial" charset="0"/>
            </a:endParaRPr>
          </a:p>
        </p:txBody>
      </p:sp>
      <p:sp>
        <p:nvSpPr>
          <p:cNvPr id="6" name="灯片编号占位符 5"/>
          <p:cNvSpPr>
            <a:spLocks noGrp="1"/>
          </p:cNvSpPr>
          <p:nvPr>
            <p:ph type="sldNum" sz="quarter" idx="4"/>
          </p:nvPr>
        </p:nvSpPr>
        <p:spPr>
          <a:xfrm>
            <a:off x="6553200" y="648798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F7F160-E61C-4897-94C3-BDF1D09C6643}" type="slidenum">
              <a:rPr lang="zh-CN" altLang="en-US" smtClean="0">
                <a:solidFill>
                  <a:prstClr val="black">
                    <a:tint val="75000"/>
                  </a:prstClr>
                </a:solidFill>
                <a:cs typeface="Arial" charset="0"/>
              </a:rPr>
              <a:pPr/>
              <a:t>‹#›</a:t>
            </a:fld>
            <a:endParaRPr lang="zh-CN" altLang="en-US">
              <a:solidFill>
                <a:prstClr val="black">
                  <a:tint val="75000"/>
                </a:prstClr>
              </a:solidFill>
              <a:cs typeface="Arial" charset="0"/>
            </a:endParaRPr>
          </a:p>
        </p:txBody>
      </p:sp>
      <p:cxnSp>
        <p:nvCxnSpPr>
          <p:cNvPr id="7" name="直接连接符 6"/>
          <p:cNvCxnSpPr/>
          <p:nvPr userDrawn="1"/>
        </p:nvCxnSpPr>
        <p:spPr>
          <a:xfrm>
            <a:off x="431632" y="90872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742592"/>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Lst>
  <p:txStyles>
    <p:titleStyle>
      <a:lvl1pPr algn="l" defTabSz="914400"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1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3.jpe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2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jpeg"/><Relationship Id="rId26" Type="http://schemas.microsoft.com/office/2007/relationships/hdphoto" Target="../media/hdphoto1.wdp"/><Relationship Id="rId3" Type="http://schemas.openxmlformats.org/officeDocument/2006/relationships/image" Target="../media/image43.jpeg"/><Relationship Id="rId21" Type="http://schemas.openxmlformats.org/officeDocument/2006/relationships/image" Target="../media/image96.jpe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5" Type="http://schemas.openxmlformats.org/officeDocument/2006/relationships/image" Target="../media/image100.png"/><Relationship Id="rId2" Type="http://schemas.openxmlformats.org/officeDocument/2006/relationships/notesSlide" Target="../notesSlides/notesSlide24.xml"/><Relationship Id="rId16" Type="http://schemas.openxmlformats.org/officeDocument/2006/relationships/image" Target="../media/image91.emf"/><Relationship Id="rId20" Type="http://schemas.openxmlformats.org/officeDocument/2006/relationships/image" Target="../media/image95.png"/><Relationship Id="rId29"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81.png"/><Relationship Id="rId11" Type="http://schemas.openxmlformats.org/officeDocument/2006/relationships/image" Target="../media/image86.png"/><Relationship Id="rId24" Type="http://schemas.openxmlformats.org/officeDocument/2006/relationships/image" Target="../media/image99.png"/><Relationship Id="rId32" Type="http://schemas.openxmlformats.org/officeDocument/2006/relationships/image" Target="../media/image106.jpe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8.png"/><Relationship Id="rId28" Type="http://schemas.openxmlformats.org/officeDocument/2006/relationships/image" Target="../media/image102.png"/><Relationship Id="rId10" Type="http://schemas.openxmlformats.org/officeDocument/2006/relationships/image" Target="../media/image85.png"/><Relationship Id="rId19" Type="http://schemas.openxmlformats.org/officeDocument/2006/relationships/image" Target="../media/image94.png"/><Relationship Id="rId31" Type="http://schemas.openxmlformats.org/officeDocument/2006/relationships/image" Target="../media/image10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jpeg"/><Relationship Id="rId27" Type="http://schemas.openxmlformats.org/officeDocument/2006/relationships/image" Target="../media/image101.jpeg"/><Relationship Id="rId30" Type="http://schemas.openxmlformats.org/officeDocument/2006/relationships/image" Target="../media/image104.png"/></Relationships>
</file>

<file path=ppt/slides/_rels/slide2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43.jpe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2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43.jpeg"/><Relationship Id="rId7" Type="http://schemas.openxmlformats.org/officeDocument/2006/relationships/image" Target="../media/image12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30.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43.jpeg"/><Relationship Id="rId7" Type="http://schemas.openxmlformats.org/officeDocument/2006/relationships/image" Target="../media/image126.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25.jpeg"/><Relationship Id="rId5" Type="http://schemas.openxmlformats.org/officeDocument/2006/relationships/image" Target="../media/image124.png"/><Relationship Id="rId4" Type="http://schemas.openxmlformats.org/officeDocument/2006/relationships/image" Target="../media/image123.jpeg"/><Relationship Id="rId9" Type="http://schemas.openxmlformats.org/officeDocument/2006/relationships/image" Target="../media/image128.png"/></Relationships>
</file>

<file path=ppt/slides/_rels/slide3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8" Type="http://schemas.openxmlformats.org/officeDocument/2006/relationships/image" Target="../media/image136.jpeg"/><Relationship Id="rId3" Type="http://schemas.openxmlformats.org/officeDocument/2006/relationships/image" Target="../media/image131.png"/><Relationship Id="rId7" Type="http://schemas.openxmlformats.org/officeDocument/2006/relationships/image" Target="../media/image135.jpe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jpeg"/></Relationships>
</file>

<file path=ppt/slides/_rels/slide3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39.png"/></Relationships>
</file>

<file path=ppt/slides/_rels/slide3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43.png"/></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www.cisco.com/go/midsize"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jpe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4.xml"/><Relationship Id="rId16"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5177562"/>
            <a:ext cx="9144000" cy="1680439"/>
          </a:xfrm>
          <a:prstGeom prst="rect">
            <a:avLst/>
          </a:prstGeom>
          <a:solidFill>
            <a:srgbClr val="FFFFFF"/>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pic>
        <p:nvPicPr>
          <p:cNvPr id="3" name="Picture 2" descr="MIK00544.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03243" y="1417056"/>
            <a:ext cx="2923014" cy="3079268"/>
          </a:xfrm>
          <a:prstGeom prst="rect">
            <a:avLst/>
          </a:prstGeom>
        </p:spPr>
      </p:pic>
      <p:pic>
        <p:nvPicPr>
          <p:cNvPr id="4" name="Picture 3" descr="MAI27880.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 y="1417056"/>
            <a:ext cx="3503239" cy="3079268"/>
          </a:xfrm>
          <a:prstGeom prst="rect">
            <a:avLst/>
          </a:prstGeom>
        </p:spPr>
      </p:pic>
      <p:pic>
        <p:nvPicPr>
          <p:cNvPr id="10" name="Picture 9" descr="MAI27569.jp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26257" y="0"/>
            <a:ext cx="2717750" cy="4496323"/>
          </a:xfrm>
          <a:prstGeom prst="rect">
            <a:avLst/>
          </a:prstGeom>
        </p:spPr>
      </p:pic>
      <p:pic>
        <p:nvPicPr>
          <p:cNvPr id="2" name="Picture 1" descr="MIK00526.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0"/>
            <a:ext cx="1751619" cy="1417055"/>
          </a:xfrm>
          <a:prstGeom prst="rect">
            <a:avLst/>
          </a:prstGeom>
        </p:spPr>
      </p:pic>
      <p:pic>
        <p:nvPicPr>
          <p:cNvPr id="11" name="Picture 10" descr="MIK00518.jp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959275" y="0"/>
            <a:ext cx="1466982" cy="1417057"/>
          </a:xfrm>
          <a:prstGeom prst="rect">
            <a:avLst/>
          </a:prstGeom>
        </p:spPr>
      </p:pic>
      <p:pic>
        <p:nvPicPr>
          <p:cNvPr id="12" name="Picture 11" descr="MAI27134.jpg"/>
          <p:cNvPicPr>
            <a:picLocks noChangeAspect="1"/>
          </p:cNvPicPr>
          <p:nvPr/>
        </p:nvPicPr>
        <p:blipFill rotWithShape="1">
          <a:blip r:embed="rId8" cstate="email">
            <a:extLst>
              <a:ext uri="{28A0092B-C50C-407E-A947-70E740481C1C}">
                <a14:useLocalDpi xmlns:a14="http://schemas.microsoft.com/office/drawing/2010/main"/>
              </a:ext>
            </a:extLst>
          </a:blip>
          <a:srcRect t="-2"/>
          <a:stretch/>
        </p:blipFill>
        <p:spPr>
          <a:xfrm>
            <a:off x="1751619" y="0"/>
            <a:ext cx="3207656" cy="1417057"/>
          </a:xfrm>
          <a:prstGeom prst="rect">
            <a:avLst/>
          </a:prstGeom>
        </p:spPr>
      </p:pic>
      <p:sp>
        <p:nvSpPr>
          <p:cNvPr id="16" name="Title 15"/>
          <p:cNvSpPr>
            <a:spLocks noGrp="1"/>
          </p:cNvSpPr>
          <p:nvPr>
            <p:ph type="title" idx="4294967295"/>
          </p:nvPr>
        </p:nvSpPr>
        <p:spPr>
          <a:xfrm>
            <a:off x="230667" y="4827618"/>
            <a:ext cx="8902700" cy="609600"/>
          </a:xfrm>
        </p:spPr>
        <p:txBody>
          <a:bodyPr/>
          <a:lstStyle/>
          <a:p>
            <a:pPr algn="l" defTabSz="914400">
              <a:lnSpc>
                <a:spcPct val="80000"/>
              </a:lnSpc>
              <a:spcBef>
                <a:spcPct val="0"/>
              </a:spcBef>
              <a:buNone/>
            </a:pPr>
            <a:r>
              <a:rPr lang="zh-CN" sz="3200" b="0" i="0" spc="0" dirty="0">
                <a:solidFill>
                  <a:srgbClr val="6DB344"/>
                </a:solidFill>
                <a:latin typeface="Arial"/>
                <a:ea typeface="黑体" pitchFamily="2" charset="-122"/>
                <a:cs typeface="+mj-cs"/>
              </a:rPr>
              <a:t>与思科 Made-for-Midmarket 产品组合共同发展</a:t>
            </a:r>
            <a:endParaRPr lang="en-US" sz="2400" dirty="0">
              <a:solidFill>
                <a:schemeClr val="accent2"/>
              </a:solidFill>
              <a:ea typeface="黑体" pitchFamily="2" charset="-122"/>
            </a:endParaRPr>
          </a:p>
        </p:txBody>
      </p:sp>
      <p:grpSp>
        <p:nvGrpSpPr>
          <p:cNvPr id="17" name="Group 67"/>
          <p:cNvGrpSpPr/>
          <p:nvPr/>
        </p:nvGrpSpPr>
        <p:grpSpPr>
          <a:xfrm>
            <a:off x="7905427" y="6107702"/>
            <a:ext cx="1006430" cy="532070"/>
            <a:chOff x="609600" y="528537"/>
            <a:chExt cx="1444734" cy="763789"/>
          </a:xfrm>
          <a:gradFill flip="none" rotWithShape="1">
            <a:gsLst>
              <a:gs pos="11000">
                <a:schemeClr val="accent2"/>
              </a:gs>
              <a:gs pos="100000">
                <a:schemeClr val="accent5"/>
              </a:gs>
            </a:gsLst>
            <a:lin ang="2700000" scaled="1"/>
            <a:tileRect/>
          </a:gradFill>
        </p:grpSpPr>
        <p:sp>
          <p:nvSpPr>
            <p:cNvPr id="18" name="Rectangle 17"/>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latin typeface="+mj-lt"/>
                <a:ea typeface="黑体" pitchFamily="2" charset="-122"/>
              </a:endParaRPr>
            </a:p>
          </p:txBody>
        </p:sp>
        <p:sp>
          <p:nvSpPr>
            <p:cNvPr id="19" name="Freeform 18"/>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a typeface="黑体" pitchFamily="2" charset="-122"/>
              </a:endParaRPr>
            </a:p>
          </p:txBody>
        </p:sp>
        <p:sp>
          <p:nvSpPr>
            <p:cNvPr id="20" name="Freeform 19"/>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a typeface="黑体" pitchFamily="2" charset="-122"/>
              </a:endParaRPr>
            </a:p>
          </p:txBody>
        </p:sp>
        <p:sp>
          <p:nvSpPr>
            <p:cNvPr id="21" name="Freeform 20"/>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a typeface="黑体" pitchFamily="2" charset="-122"/>
              </a:endParaRPr>
            </a:p>
          </p:txBody>
        </p:sp>
        <p:sp>
          <p:nvSpPr>
            <p:cNvPr id="22" name="Freeform 21"/>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a typeface="黑体" pitchFamily="2" charset="-122"/>
              </a:endParaRPr>
            </a:p>
          </p:txBody>
        </p:sp>
        <p:sp>
          <p:nvSpPr>
            <p:cNvPr id="23" name="Freeform 22"/>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a typeface="黑体" pitchFamily="2" charset="-122"/>
              </a:endParaRPr>
            </a:p>
          </p:txBody>
        </p:sp>
        <p:sp>
          <p:nvSpPr>
            <p:cNvPr id="24" name="Freeform 23"/>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a typeface="黑体" pitchFamily="2" charset="-122"/>
              </a:endParaRPr>
            </a:p>
          </p:txBody>
        </p:sp>
        <p:sp>
          <p:nvSpPr>
            <p:cNvPr id="25" name="Freeform 24"/>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a typeface="黑体" pitchFamily="2" charset="-122"/>
              </a:endParaRPr>
            </a:p>
          </p:txBody>
        </p:sp>
        <p:sp>
          <p:nvSpPr>
            <p:cNvPr id="26" name="Freeform 25"/>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a typeface="黑体" pitchFamily="2" charset="-122"/>
              </a:endParaRPr>
            </a:p>
          </p:txBody>
        </p:sp>
        <p:sp>
          <p:nvSpPr>
            <p:cNvPr id="27" name="Freeform 26"/>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a typeface="黑体" pitchFamily="2" charset="-122"/>
              </a:endParaRPr>
            </a:p>
          </p:txBody>
        </p:sp>
        <p:sp>
          <p:nvSpPr>
            <p:cNvPr id="28" name="Freeform 27"/>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a typeface="黑体" pitchFamily="2" charset="-122"/>
              </a:endParaRPr>
            </a:p>
          </p:txBody>
        </p:sp>
        <p:sp>
          <p:nvSpPr>
            <p:cNvPr id="29" name="Freeform 28"/>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a typeface="黑体" pitchFamily="2" charset="-122"/>
              </a:endParaRPr>
            </a:p>
          </p:txBody>
        </p:sp>
        <p:sp>
          <p:nvSpPr>
            <p:cNvPr id="30" name="Freeform 29"/>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a typeface="黑体" pitchFamily="2" charset="-122"/>
              </a:endParaRPr>
            </a:p>
          </p:txBody>
        </p:sp>
        <p:sp>
          <p:nvSpPr>
            <p:cNvPr id="31" name="Freeform 30"/>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a typeface="黑体" pitchFamily="2" charset="-122"/>
              </a:endParaRPr>
            </a:p>
          </p:txBody>
        </p:sp>
      </p:grpSp>
      <p:cxnSp>
        <p:nvCxnSpPr>
          <p:cNvPr id="32" name="Straight Connector 31"/>
          <p:cNvCxnSpPr/>
          <p:nvPr/>
        </p:nvCxnSpPr>
        <p:spPr>
          <a:xfrm>
            <a:off x="0" y="4496324"/>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45578" y="5367185"/>
            <a:ext cx="8618226" cy="400110"/>
          </a:xfrm>
          <a:prstGeom prst="rect">
            <a:avLst/>
          </a:prstGeom>
          <a:noFill/>
        </p:spPr>
        <p:txBody>
          <a:bodyPr wrap="square" rtlCol="0">
            <a:spAutoFit/>
          </a:bodyPr>
          <a:lstStyle/>
          <a:p>
            <a:pPr algn="l" defTabSz="914400">
              <a:buNone/>
            </a:pPr>
            <a:r>
              <a:rPr lang="zh-CN" sz="2000" b="0" i="0">
                <a:solidFill>
                  <a:srgbClr val="0096D6">
                    <a:lumMod val="75000"/>
                  </a:srgbClr>
                </a:solidFill>
                <a:latin typeface="Arial"/>
                <a:ea typeface="黑体" pitchFamily="2" charset="-122"/>
                <a:cs typeface="+mn-cs"/>
              </a:rPr>
              <a:t>焕发增长动力、激发工作效率、增进客户交互</a:t>
            </a:r>
          </a:p>
        </p:txBody>
      </p:sp>
    </p:spTree>
    <p:extLst>
      <p:ext uri="{BB962C8B-B14F-4D97-AF65-F5344CB8AC3E}">
        <p14:creationId xmlns:p14="http://schemas.microsoft.com/office/powerpoint/2010/main" val="277700009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81100"/>
            <a:ext cx="9144000" cy="5676900"/>
          </a:xfrm>
          <a:prstGeom prst="rect">
            <a:avLst/>
          </a:prstGeom>
        </p:spPr>
      </p:pic>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dirty="0">
                <a:solidFill>
                  <a:srgbClr val="FFFFFF"/>
                </a:solidFill>
                <a:latin typeface="Arial"/>
                <a:ea typeface="黑体" pitchFamily="2" charset="-122"/>
                <a:cs typeface="+mj-cs"/>
              </a:rPr>
              <a:t>业务需求使 IT </a:t>
            </a:r>
            <a:r>
              <a:rPr lang="zh-CN" sz="3200" b="0" i="0" spc="0" dirty="0" smtClean="0">
                <a:solidFill>
                  <a:srgbClr val="FFFFFF"/>
                </a:solidFill>
                <a:latin typeface="Arial"/>
                <a:ea typeface="黑体" pitchFamily="2" charset="-122"/>
                <a:cs typeface="+mj-cs"/>
              </a:rPr>
              <a:t>被寄予</a:t>
            </a:r>
            <a:r>
              <a:rPr lang="zh-CN" sz="3200" b="0" i="0" spc="0" dirty="0">
                <a:solidFill>
                  <a:srgbClr val="FFFFFF"/>
                </a:solidFill>
                <a:latin typeface="Arial"/>
                <a:ea typeface="黑体" pitchFamily="2" charset="-122"/>
                <a:cs typeface="+mj-cs"/>
              </a:rPr>
              <a:t>新的期望</a:t>
            </a:r>
            <a:endParaRPr lang="en-US" sz="3200" dirty="0">
              <a:solidFill>
                <a:schemeClr val="bg1"/>
              </a:solidFill>
              <a:ea typeface="黑体" pitchFamily="2" charset="-122"/>
            </a:endParaRPr>
          </a:p>
        </p:txBody>
      </p:sp>
      <p:grpSp>
        <p:nvGrpSpPr>
          <p:cNvPr id="12" name="Group 11"/>
          <p:cNvGrpSpPr/>
          <p:nvPr/>
        </p:nvGrpSpPr>
        <p:grpSpPr>
          <a:xfrm>
            <a:off x="1222475" y="1449036"/>
            <a:ext cx="7089648" cy="2786991"/>
            <a:chOff x="1222475" y="1449036"/>
            <a:chExt cx="7089648" cy="2786991"/>
          </a:xfrm>
        </p:grpSpPr>
        <p:pic>
          <p:nvPicPr>
            <p:cNvPr id="10" name="Picture 9" descr="H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2475" y="1956123"/>
              <a:ext cx="7089648" cy="2279904"/>
            </a:xfrm>
            <a:prstGeom prst="rect">
              <a:avLst/>
            </a:prstGeom>
            <a:effectLst>
              <a:outerShdw blurRad="50800" dist="38100" dir="2700000" algn="tl" rotWithShape="0">
                <a:prstClr val="black">
                  <a:alpha val="40000"/>
                </a:prstClr>
              </a:outerShdw>
            </a:effectLst>
          </p:spPr>
        </p:pic>
        <p:sp>
          <p:nvSpPr>
            <p:cNvPr id="4" name="TextBox 3"/>
            <p:cNvSpPr txBox="1"/>
            <p:nvPr/>
          </p:nvSpPr>
          <p:spPr>
            <a:xfrm>
              <a:off x="1269653" y="1449036"/>
              <a:ext cx="1595309" cy="430887"/>
            </a:xfrm>
            <a:prstGeom prst="rect">
              <a:avLst/>
            </a:prstGeom>
            <a:noFill/>
          </p:spPr>
          <p:txBody>
            <a:bodyPr wrap="none" rtlCol="0">
              <a:spAutoFit/>
            </a:bodyPr>
            <a:lstStyle/>
            <a:p>
              <a:pPr marL="0" lvl="2" algn="l" defTabSz="914400">
                <a:buNone/>
              </a:pPr>
              <a:r>
                <a:rPr lang="zh-CN" sz="2200" b="0" i="0">
                  <a:solidFill>
                    <a:srgbClr val="FF6600"/>
                  </a:solidFill>
                  <a:latin typeface="Arial"/>
                  <a:ea typeface="黑体" pitchFamily="2" charset="-122"/>
                  <a:cs typeface="+mn-cs"/>
                </a:rPr>
                <a:t>业务优先级</a:t>
              </a:r>
              <a:endParaRPr lang="en-US" sz="2200" dirty="0">
                <a:solidFill>
                  <a:srgbClr val="FF6600"/>
                </a:solidFill>
                <a:ea typeface="黑体" pitchFamily="2" charset="-122"/>
              </a:endParaRPr>
            </a:p>
          </p:txBody>
        </p:sp>
        <p:sp>
          <p:nvSpPr>
            <p:cNvPr id="20" name="TextBox 19"/>
            <p:cNvSpPr txBox="1"/>
            <p:nvPr/>
          </p:nvSpPr>
          <p:spPr>
            <a:xfrm>
              <a:off x="1439863" y="2173794"/>
              <a:ext cx="6319837" cy="1398716"/>
            </a:xfrm>
            <a:prstGeom prst="rect">
              <a:avLst/>
            </a:prstGeom>
            <a:noFill/>
          </p:spPr>
          <p:txBody>
            <a:bodyPr wrap="square" rtlCol="0">
              <a:spAutoFit/>
            </a:bodyPr>
            <a:lstStyle/>
            <a:p>
              <a:pPr marL="114300" lvl="3" indent="-114300" algn="l" defTabSz="914400">
                <a:lnSpc>
                  <a:spcPct val="120000"/>
                </a:lnSpc>
                <a:spcBef>
                  <a:spcPts val="400"/>
                </a:spcBef>
                <a:buClr>
                  <a:srgbClr val="0096D6">
                    <a:lumMod val="75000"/>
                  </a:srgbClr>
                </a:buClr>
                <a:buFont typeface="Arial"/>
                <a:buChar char="•"/>
              </a:pPr>
              <a:r>
                <a:rPr lang="zh-CN" sz="1600" b="0" i="0" dirty="0">
                  <a:solidFill>
                    <a:srgbClr val="0096D6">
                      <a:lumMod val="75000"/>
                    </a:srgbClr>
                  </a:solidFill>
                  <a:latin typeface="Arial"/>
                  <a:ea typeface="黑体" pitchFamily="2" charset="-122"/>
                  <a:cs typeface="+mn-cs"/>
                </a:rPr>
                <a:t>拓展业务</a:t>
              </a:r>
              <a:endParaRPr lang="en-US" sz="1600" dirty="0">
                <a:solidFill>
                  <a:schemeClr val="accent1">
                    <a:lumMod val="75000"/>
                  </a:schemeClr>
                </a:solidFill>
                <a:ea typeface="黑体" pitchFamily="2" charset="-122"/>
              </a:endParaRPr>
            </a:p>
            <a:p>
              <a:pPr marL="114300" lvl="3" indent="-114300" algn="l" defTabSz="914400">
                <a:lnSpc>
                  <a:spcPct val="120000"/>
                </a:lnSpc>
                <a:spcBef>
                  <a:spcPts val="400"/>
                </a:spcBef>
                <a:buClr>
                  <a:srgbClr val="0096D6">
                    <a:lumMod val="75000"/>
                  </a:srgbClr>
                </a:buClr>
                <a:buFont typeface="Arial"/>
                <a:buChar char="•"/>
              </a:pPr>
              <a:r>
                <a:rPr lang="zh-CN" sz="1600" b="0" i="0" dirty="0">
                  <a:solidFill>
                    <a:srgbClr val="0096D6">
                      <a:lumMod val="75000"/>
                    </a:srgbClr>
                  </a:solidFill>
                  <a:latin typeface="Arial"/>
                  <a:ea typeface="黑体" pitchFamily="2" charset="-122"/>
                  <a:cs typeface="+mn-cs"/>
                </a:rPr>
                <a:t>提高员工工作效率</a:t>
              </a:r>
            </a:p>
            <a:p>
              <a:pPr marL="114300" lvl="3" indent="-114300" algn="l" defTabSz="914400">
                <a:lnSpc>
                  <a:spcPct val="120000"/>
                </a:lnSpc>
                <a:spcBef>
                  <a:spcPts val="400"/>
                </a:spcBef>
                <a:buClr>
                  <a:srgbClr val="0096D6">
                    <a:lumMod val="75000"/>
                  </a:srgbClr>
                </a:buClr>
                <a:buFont typeface="Arial"/>
                <a:buChar char="•"/>
              </a:pPr>
              <a:r>
                <a:rPr lang="zh-CN" sz="1600" b="0" i="0" dirty="0">
                  <a:solidFill>
                    <a:srgbClr val="0096D6">
                      <a:lumMod val="75000"/>
                    </a:srgbClr>
                  </a:solidFill>
                  <a:latin typeface="Arial"/>
                  <a:ea typeface="黑体" pitchFamily="2" charset="-122"/>
                  <a:cs typeface="+mn-cs"/>
                </a:rPr>
                <a:t>提供个性化的客户体验</a:t>
              </a:r>
            </a:p>
            <a:p>
              <a:pPr marL="114300" lvl="3" indent="-114300" algn="l" defTabSz="914400">
                <a:lnSpc>
                  <a:spcPct val="120000"/>
                </a:lnSpc>
                <a:spcBef>
                  <a:spcPts val="400"/>
                </a:spcBef>
                <a:buClr>
                  <a:srgbClr val="0096D6">
                    <a:lumMod val="75000"/>
                  </a:srgbClr>
                </a:buClr>
                <a:buFont typeface="Arial"/>
                <a:buChar char="•"/>
              </a:pPr>
              <a:r>
                <a:rPr lang="zh-CN" sz="1600" b="0" i="0" dirty="0">
                  <a:solidFill>
                    <a:srgbClr val="0096D6">
                      <a:lumMod val="75000"/>
                    </a:srgbClr>
                  </a:solidFill>
                  <a:latin typeface="Arial"/>
                  <a:ea typeface="黑体" pitchFamily="2" charset="-122"/>
                  <a:cs typeface="+mn-cs"/>
                </a:rPr>
                <a:t>降低成本，提高 IT 效率 </a:t>
              </a:r>
            </a:p>
          </p:txBody>
        </p:sp>
      </p:grpSp>
      <p:grpSp>
        <p:nvGrpSpPr>
          <p:cNvPr id="17" name="Group 16"/>
          <p:cNvGrpSpPr/>
          <p:nvPr/>
        </p:nvGrpSpPr>
        <p:grpSpPr>
          <a:xfrm>
            <a:off x="1269653" y="4027756"/>
            <a:ext cx="7083755" cy="2805826"/>
            <a:chOff x="1269653" y="4027756"/>
            <a:chExt cx="7083755" cy="2805826"/>
          </a:xfrm>
        </p:grpSpPr>
        <p:pic>
          <p:nvPicPr>
            <p:cNvPr id="9" name="Picture 8" descr="H2.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69653" y="4522152"/>
              <a:ext cx="7083755" cy="2058966"/>
            </a:xfrm>
            <a:prstGeom prst="rect">
              <a:avLst/>
            </a:prstGeom>
            <a:effectLst>
              <a:outerShdw blurRad="50800" dist="38100" dir="2700000" algn="tl" rotWithShape="0">
                <a:prstClr val="black">
                  <a:alpha val="40000"/>
                </a:prstClr>
              </a:outerShdw>
            </a:effectLst>
          </p:spPr>
        </p:pic>
        <p:sp>
          <p:nvSpPr>
            <p:cNvPr id="14" name="TextBox 13"/>
            <p:cNvSpPr txBox="1"/>
            <p:nvPr/>
          </p:nvSpPr>
          <p:spPr>
            <a:xfrm>
              <a:off x="1296960" y="4027756"/>
              <a:ext cx="1074077" cy="430887"/>
            </a:xfrm>
            <a:prstGeom prst="rect">
              <a:avLst/>
            </a:prstGeom>
            <a:noFill/>
          </p:spPr>
          <p:txBody>
            <a:bodyPr wrap="none" rtlCol="0">
              <a:spAutoFit/>
            </a:bodyPr>
            <a:lstStyle/>
            <a:p>
              <a:pPr marL="177759" lvl="2" indent="-177759" algn="l" defTabSz="914400">
                <a:buNone/>
              </a:pPr>
              <a:r>
                <a:rPr lang="zh-CN" sz="2200" b="0" i="0">
                  <a:solidFill>
                    <a:srgbClr val="6DB344"/>
                  </a:solidFill>
                  <a:latin typeface="Arial"/>
                  <a:ea typeface="黑体" pitchFamily="2" charset="-122"/>
                  <a:cs typeface="+mn-cs"/>
                </a:rPr>
                <a:t>IT 计划</a:t>
              </a:r>
            </a:p>
          </p:txBody>
        </p:sp>
        <p:sp>
          <p:nvSpPr>
            <p:cNvPr id="3" name="TextBox 2"/>
            <p:cNvSpPr txBox="1"/>
            <p:nvPr/>
          </p:nvSpPr>
          <p:spPr>
            <a:xfrm>
              <a:off x="1322361" y="4711976"/>
              <a:ext cx="6348440" cy="2121606"/>
            </a:xfrm>
            <a:prstGeom prst="rect">
              <a:avLst/>
            </a:prstGeom>
            <a:noFill/>
          </p:spPr>
          <p:txBody>
            <a:bodyPr wrap="square" rtlCol="0">
              <a:spAutoFit/>
            </a:bodyPr>
            <a:lstStyle/>
            <a:p>
              <a:pPr marL="177759" lvl="3" indent="-177759" algn="l" defTabSz="914400">
                <a:lnSpc>
                  <a:spcPct val="120000"/>
                </a:lnSpc>
                <a:spcBef>
                  <a:spcPts val="400"/>
                </a:spcBef>
                <a:buClr>
                  <a:srgbClr val="0096D6">
                    <a:lumMod val="75000"/>
                  </a:srgbClr>
                </a:buClr>
                <a:buFont typeface="Arial"/>
                <a:buChar char="•"/>
              </a:pPr>
              <a:r>
                <a:rPr lang="zh-CN" sz="1600" b="0" i="0" dirty="0">
                  <a:solidFill>
                    <a:srgbClr val="0096D6">
                      <a:lumMod val="75000"/>
                    </a:srgbClr>
                  </a:solidFill>
                  <a:latin typeface="Arial"/>
                  <a:ea typeface="黑体" pitchFamily="2" charset="-122"/>
                  <a:cs typeface="+mn-cs"/>
                </a:rPr>
                <a:t>如何确保实现快速、安全、合规的基础设施部署</a:t>
              </a:r>
              <a:r>
                <a:rPr lang="zh-CN" sz="1600" b="0" i="0" dirty="0" smtClean="0">
                  <a:solidFill>
                    <a:srgbClr val="0096D6">
                      <a:lumMod val="75000"/>
                    </a:srgbClr>
                  </a:solidFill>
                  <a:latin typeface="Arial"/>
                  <a:ea typeface="黑体" pitchFamily="2" charset="-122"/>
                  <a:cs typeface="+mn-cs"/>
                </a:rPr>
                <a:t>？</a:t>
              </a:r>
              <a:r>
                <a:rPr lang="zh-CN" altLang="en-US" sz="1600" b="0" i="0" dirty="0" smtClean="0">
                  <a:solidFill>
                    <a:srgbClr val="0096D6">
                      <a:lumMod val="75000"/>
                    </a:srgbClr>
                  </a:solidFill>
                  <a:latin typeface="Arial"/>
                  <a:ea typeface="黑体" pitchFamily="2" charset="-122"/>
                  <a:cs typeface="+mn-cs"/>
                </a:rPr>
                <a:t> </a:t>
              </a:r>
              <a:endParaRPr lang="en-US" sz="1600" dirty="0" smtClean="0">
                <a:solidFill>
                  <a:schemeClr val="accent1">
                    <a:lumMod val="75000"/>
                  </a:schemeClr>
                </a:solidFill>
                <a:ea typeface="黑体" pitchFamily="2" charset="-122"/>
              </a:endParaRPr>
            </a:p>
            <a:p>
              <a:pPr marL="177759" lvl="3" indent="-177759" algn="l" defTabSz="914400">
                <a:lnSpc>
                  <a:spcPct val="120000"/>
                </a:lnSpc>
                <a:spcBef>
                  <a:spcPts val="400"/>
                </a:spcBef>
                <a:buClr>
                  <a:srgbClr val="0096D6">
                    <a:lumMod val="75000"/>
                  </a:srgbClr>
                </a:buClr>
                <a:buFont typeface="Arial"/>
                <a:buChar char="•"/>
              </a:pPr>
              <a:r>
                <a:rPr lang="zh-CN" sz="1600" b="0" i="0" dirty="0">
                  <a:solidFill>
                    <a:srgbClr val="0096D6">
                      <a:lumMod val="75000"/>
                    </a:srgbClr>
                  </a:solidFill>
                  <a:latin typeface="Arial"/>
                  <a:ea typeface="黑体" pitchFamily="2" charset="-122"/>
                  <a:cs typeface="+mn-cs"/>
                </a:rPr>
                <a:t>如何快速部署新的业务应用和服务？</a:t>
              </a:r>
            </a:p>
            <a:p>
              <a:pPr marL="177759" lvl="3" indent="-177759" algn="l" defTabSz="914400">
                <a:lnSpc>
                  <a:spcPct val="120000"/>
                </a:lnSpc>
                <a:spcBef>
                  <a:spcPts val="400"/>
                </a:spcBef>
                <a:buClr>
                  <a:srgbClr val="0096D6">
                    <a:lumMod val="75000"/>
                  </a:srgbClr>
                </a:buClr>
                <a:buFont typeface="Arial"/>
                <a:buChar char="•"/>
              </a:pPr>
              <a:r>
                <a:rPr lang="zh-CN" sz="1600" b="0" i="0" dirty="0">
                  <a:solidFill>
                    <a:srgbClr val="0096D6">
                      <a:lumMod val="75000"/>
                    </a:srgbClr>
                  </a:solidFill>
                  <a:latin typeface="Arial"/>
                  <a:ea typeface="黑体" pitchFamily="2" charset="-122"/>
                  <a:cs typeface="+mn-cs"/>
                </a:rPr>
                <a:t>如何支持移动性和自带设备？</a:t>
              </a:r>
            </a:p>
            <a:p>
              <a:pPr marL="177759" lvl="3" indent="-177759" algn="l" defTabSz="914400">
                <a:lnSpc>
                  <a:spcPct val="120000"/>
                </a:lnSpc>
                <a:spcBef>
                  <a:spcPts val="400"/>
                </a:spcBef>
                <a:buClr>
                  <a:srgbClr val="0096D6">
                    <a:lumMod val="75000"/>
                  </a:srgbClr>
                </a:buClr>
                <a:buFont typeface="Arial"/>
                <a:buChar char="•"/>
              </a:pPr>
              <a:r>
                <a:rPr lang="zh-CN" sz="1600" b="0" i="0" dirty="0">
                  <a:solidFill>
                    <a:srgbClr val="0096D6">
                      <a:lumMod val="75000"/>
                    </a:srgbClr>
                  </a:solidFill>
                  <a:latin typeface="Arial"/>
                  <a:ea typeface="黑体" pitchFamily="2" charset="-122"/>
                  <a:cs typeface="+mn-cs"/>
                </a:rPr>
                <a:t>如何虚拟化我的网络和数据中心？</a:t>
              </a:r>
            </a:p>
            <a:p>
              <a:pPr marL="177759" lvl="3" indent="-177759" algn="l" defTabSz="914400">
                <a:lnSpc>
                  <a:spcPct val="120000"/>
                </a:lnSpc>
                <a:spcBef>
                  <a:spcPts val="400"/>
                </a:spcBef>
                <a:buClr>
                  <a:srgbClr val="0096D6">
                    <a:lumMod val="75000"/>
                  </a:srgbClr>
                </a:buClr>
                <a:buFont typeface="Arial"/>
                <a:buChar char="•"/>
              </a:pPr>
              <a:r>
                <a:rPr lang="zh-CN" sz="1600" b="0" i="0" dirty="0">
                  <a:solidFill>
                    <a:srgbClr val="0096D6">
                      <a:lumMod val="75000"/>
                    </a:srgbClr>
                  </a:solidFill>
                  <a:latin typeface="Arial"/>
                  <a:ea typeface="黑体" pitchFamily="2" charset="-122"/>
                  <a:cs typeface="+mn-cs"/>
                </a:rPr>
                <a:t>我的公共云、私有云和混合云选项是什么？</a:t>
              </a:r>
            </a:p>
            <a:p>
              <a:pPr marL="0" lvl="3" algn="l" defTabSz="914400">
                <a:lnSpc>
                  <a:spcPct val="120000"/>
                </a:lnSpc>
                <a:spcBef>
                  <a:spcPts val="400"/>
                </a:spcBef>
                <a:buNone/>
              </a:pPr>
              <a:endParaRPr lang="en-US" sz="1600" dirty="0">
                <a:solidFill>
                  <a:schemeClr val="accent1">
                    <a:lumMod val="75000"/>
                  </a:schemeClr>
                </a:solidFill>
                <a:ea typeface="黑体" pitchFamily="2" charset="-122"/>
              </a:endParaRPr>
            </a:p>
          </p:txBody>
        </p:sp>
      </p:grpSp>
      <p:cxnSp>
        <p:nvCxnSpPr>
          <p:cNvPr id="18" name="Straight Connector 17"/>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593892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p:tgtEl>
                                          <p:spTgt spid="12"/>
                                        </p:tgtEl>
                                        <p:attrNameLst>
                                          <p:attrName>ppt_y</p:attrName>
                                        </p:attrNameLst>
                                      </p:cBhvr>
                                      <p:tavLst>
                                        <p:tav tm="0">
                                          <p:val>
                                            <p:strVal val="#ppt_y-#ppt_h*1.125000"/>
                                          </p:val>
                                        </p:tav>
                                        <p:tav tm="100000">
                                          <p:val>
                                            <p:strVal val="#ppt_y"/>
                                          </p:val>
                                        </p:tav>
                                      </p:tavLst>
                                    </p:anim>
                                    <p:animEffect transition="in" filter="wipe(down)">
                                      <p:cBhvr>
                                        <p:cTn id="8" dur="1000"/>
                                        <p:tgtEl>
                                          <p:spTgt spid="12"/>
                                        </p:tgtEl>
                                      </p:cBhvr>
                                    </p:animEffect>
                                  </p:childTnLst>
                                </p:cTn>
                              </p:par>
                            </p:childTnLst>
                          </p:cTn>
                        </p:par>
                        <p:par>
                          <p:cTn id="9" fill="hold">
                            <p:stCondLst>
                              <p:cond delay="1000"/>
                            </p:stCondLst>
                            <p:childTnLst>
                              <p:par>
                                <p:cTn id="10" presetID="12" presetClass="entr" presetSubtype="8"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1000"/>
                                        <p:tgtEl>
                                          <p:spTgt spid="17"/>
                                        </p:tgtEl>
                                        <p:attrNameLst>
                                          <p:attrName>ppt_x</p:attrName>
                                        </p:attrNameLst>
                                      </p:cBhvr>
                                      <p:tavLst>
                                        <p:tav tm="0">
                                          <p:val>
                                            <p:strVal val="#ppt_x-#ppt_w*1.125000"/>
                                          </p:val>
                                        </p:tav>
                                        <p:tav tm="100000">
                                          <p:val>
                                            <p:strVal val="#ppt_x"/>
                                          </p:val>
                                        </p:tav>
                                      </p:tavLst>
                                    </p:anim>
                                    <p:animEffect transition="in" filter="wipe(right)">
                                      <p:cBhvr>
                                        <p:cTn id="1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5879459"/>
            <a:ext cx="9156991" cy="978540"/>
          </a:xfrm>
          <a:prstGeom prst="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22869" y="4968585"/>
            <a:ext cx="2834122" cy="1889415"/>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332" y="4968584"/>
            <a:ext cx="6310537" cy="1889415"/>
          </a:xfrm>
          <a:prstGeom prst="rect">
            <a:avLst/>
          </a:prstGeom>
        </p:spPr>
      </p:pic>
      <p:pic>
        <p:nvPicPr>
          <p:cNvPr id="25" name="Picture 2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7850" y="0"/>
            <a:ext cx="9174842" cy="3798050"/>
          </a:xfrm>
          <a:prstGeom prst="rect">
            <a:avLst/>
          </a:prstGeom>
        </p:spPr>
      </p:pic>
      <p:cxnSp>
        <p:nvCxnSpPr>
          <p:cNvPr id="47" name="Straight Connector 46"/>
          <p:cNvCxnSpPr/>
          <p:nvPr/>
        </p:nvCxnSpPr>
        <p:spPr>
          <a:xfrm>
            <a:off x="12332" y="4968584"/>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7851" y="3798050"/>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35116" y="4039482"/>
            <a:ext cx="8991033" cy="707886"/>
          </a:xfrm>
          <a:prstGeom prst="rect">
            <a:avLst/>
          </a:prstGeom>
          <a:noFill/>
        </p:spPr>
        <p:txBody>
          <a:bodyPr wrap="square" rtlCol="0">
            <a:spAutoFit/>
          </a:bodyPr>
          <a:lstStyle/>
          <a:p>
            <a:pPr algn="l" defTabSz="914400">
              <a:buNone/>
            </a:pPr>
            <a:r>
              <a:rPr lang="zh-CN" sz="4000" b="0" i="0">
                <a:solidFill>
                  <a:srgbClr val="6DB344"/>
                </a:solidFill>
                <a:latin typeface="Arial"/>
                <a:ea typeface="黑体" pitchFamily="2" charset="-122"/>
                <a:cs typeface="+mn-cs"/>
              </a:rPr>
              <a:t>为什么选择思科？</a:t>
            </a:r>
            <a:endParaRPr lang="en-US" sz="4000" dirty="0">
              <a:solidFill>
                <a:srgbClr val="6DB344"/>
              </a:solidFill>
              <a:ea typeface="黑体" pitchFamily="2" charset="-122"/>
            </a:endParaRPr>
          </a:p>
        </p:txBody>
      </p:sp>
      <p:sp>
        <p:nvSpPr>
          <p:cNvPr id="12" name="Rectangle 11"/>
          <p:cNvSpPr/>
          <p:nvPr/>
        </p:nvSpPr>
        <p:spPr>
          <a:xfrm>
            <a:off x="0" y="0"/>
            <a:ext cx="9144000" cy="3798050"/>
          </a:xfrm>
          <a:prstGeom prst="rect">
            <a:avLst/>
          </a:prstGeom>
          <a:gradFill flip="none" rotWithShape="1">
            <a:gsLst>
              <a:gs pos="65000">
                <a:schemeClr val="accent3">
                  <a:lumMod val="50000"/>
                  <a:alpha val="0"/>
                </a:schemeClr>
              </a:gs>
              <a:gs pos="0">
                <a:schemeClr val="accent3">
                  <a:lumMod val="50000"/>
                  <a:alpha val="70000"/>
                </a:schemeClr>
              </a:gs>
            </a:gsLst>
            <a:lin ang="342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grpSp>
        <p:nvGrpSpPr>
          <p:cNvPr id="10" name="Group 9"/>
          <p:cNvGrpSpPr/>
          <p:nvPr/>
        </p:nvGrpSpPr>
        <p:grpSpPr>
          <a:xfrm>
            <a:off x="4025901" y="4407971"/>
            <a:ext cx="4368800" cy="2085423"/>
            <a:chOff x="4368800" y="4573071"/>
            <a:chExt cx="4368800" cy="2085423"/>
          </a:xfrm>
        </p:grpSpPr>
        <p:pic>
          <p:nvPicPr>
            <p:cNvPr id="13" name="Picture 12" descr="GreenTab.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0800000">
              <a:off x="4368800" y="4573071"/>
              <a:ext cx="4368800" cy="2085423"/>
            </a:xfrm>
            <a:prstGeom prst="rect">
              <a:avLst/>
            </a:prstGeom>
          </p:spPr>
        </p:pic>
        <p:sp>
          <p:nvSpPr>
            <p:cNvPr id="15" name="TextBox 14"/>
            <p:cNvSpPr txBox="1"/>
            <p:nvPr/>
          </p:nvSpPr>
          <p:spPr>
            <a:xfrm>
              <a:off x="4622377" y="5194347"/>
              <a:ext cx="3937424" cy="1056508"/>
            </a:xfrm>
            <a:prstGeom prst="rect">
              <a:avLst/>
            </a:prstGeom>
            <a:noFill/>
          </p:spPr>
          <p:txBody>
            <a:bodyPr wrap="square" rtlCol="0">
              <a:spAutoFit/>
            </a:bodyPr>
            <a:lstStyle/>
            <a:p>
              <a:pPr algn="l" defTabSz="914400">
                <a:lnSpc>
                  <a:spcPct val="120000"/>
                </a:lnSpc>
                <a:buNone/>
              </a:pPr>
              <a:r>
                <a:rPr lang="zh-CN" sz="1800" b="0" i="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了解我们的解决方案如何在最关键时刻帮助您为顾客、客户、患者或市民提供创新和魅力体验。 </a:t>
              </a:r>
            </a:p>
          </p:txBody>
        </p:sp>
      </p:grpSp>
    </p:spTree>
    <p:extLst>
      <p:ext uri="{BB962C8B-B14F-4D97-AF65-F5344CB8AC3E}">
        <p14:creationId xmlns:p14="http://schemas.microsoft.com/office/powerpoint/2010/main" val="33188957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1000"/>
                                        <p:tgtEl>
                                          <p:spTgt spid="25"/>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22" presetClass="entr" presetSubtype="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1000"/>
                                        <p:tgtEl>
                                          <p:spTgt spid="11"/>
                                        </p:tgtEl>
                                      </p:cBhvr>
                                    </p:animEffect>
                                  </p:childTnLst>
                                </p:cTn>
                              </p:par>
                            </p:childTnLst>
                          </p:cTn>
                        </p:par>
                        <p:par>
                          <p:cTn id="20" fill="hold">
                            <p:stCondLst>
                              <p:cond delay="1000"/>
                            </p:stCondLst>
                            <p:childTnLst>
                              <p:par>
                                <p:cTn id="21" presetID="12" presetClass="entr" presetSubtype="1"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p:tgtEl>
                                          <p:spTgt spid="10"/>
                                        </p:tgtEl>
                                        <p:attrNameLst>
                                          <p:attrName>ppt_y</p:attrName>
                                        </p:attrNameLst>
                                      </p:cBhvr>
                                      <p:tavLst>
                                        <p:tav tm="0">
                                          <p:val>
                                            <p:strVal val="#ppt_y-#ppt_h*1.125000"/>
                                          </p:val>
                                        </p:tav>
                                        <p:tav tm="100000">
                                          <p:val>
                                            <p:strVal val="#ppt_y"/>
                                          </p:val>
                                        </p:tav>
                                      </p:tavLst>
                                    </p:anim>
                                    <p:animEffect transition="in" filter="wipe(down)">
                                      <p:cBhvr>
                                        <p:cTn id="24" dur="1000"/>
                                        <p:tgtEl>
                                          <p:spTgt spid="10"/>
                                        </p:tgtEl>
                                      </p:cBhvr>
                                    </p:animEffect>
                                  </p:childTnLst>
                                </p:cTn>
                              </p:par>
                            </p:childTnLst>
                          </p:cTn>
                        </p:par>
                        <p:par>
                          <p:cTn id="25" fill="hold">
                            <p:stCondLst>
                              <p:cond delay="2000"/>
                            </p:stCondLst>
                            <p:childTnLst>
                              <p:par>
                                <p:cTn id="26" presetID="26" presetClass="emph" presetSubtype="0" fill="hold" nodeType="afterEffect">
                                  <p:stCondLst>
                                    <p:cond delay="0"/>
                                  </p:stCondLst>
                                  <p:childTnLst>
                                    <p:animEffect transition="out" filter="fade">
                                      <p:cBhvr>
                                        <p:cTn id="27" dur="500" tmFilter="0, 0; .2, .5; .8, .5; 1, 0"/>
                                        <p:tgtEl>
                                          <p:spTgt spid="10"/>
                                        </p:tgtEl>
                                      </p:cBhvr>
                                    </p:animEffect>
                                    <p:animScale>
                                      <p:cBhvr>
                                        <p:cTn id="28"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AI68083.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1130299" y="1171513"/>
            <a:ext cx="8020023" cy="5686487"/>
          </a:xfrm>
          <a:prstGeom prst="rect">
            <a:avLst/>
          </a:prstGeom>
        </p:spPr>
      </p:pic>
      <p:sp>
        <p:nvSpPr>
          <p:cNvPr id="12" name="Rectangle 11"/>
          <p:cNvSpPr/>
          <p:nvPr/>
        </p:nvSpPr>
        <p:spPr>
          <a:xfrm>
            <a:off x="0" y="1171513"/>
            <a:ext cx="9150323" cy="5686488"/>
          </a:xfrm>
          <a:prstGeom prst="rect">
            <a:avLst/>
          </a:prstGeom>
          <a:gradFill flip="none" rotWithShape="1">
            <a:gsLst>
              <a:gs pos="74000">
                <a:srgbClr val="FFFFFF"/>
              </a:gs>
              <a:gs pos="29000">
                <a:schemeClr val="bg1">
                  <a:alpha val="0"/>
                </a:schemeClr>
              </a:gs>
              <a:gs pos="55000">
                <a:srgbClr val="FFFFFF">
                  <a:alpha val="84000"/>
                </a:srgbClr>
              </a:gs>
            </a:gsLst>
            <a:lin ang="108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15" name="Rectangle 14"/>
          <p:cNvSpPr/>
          <p:nvPr/>
        </p:nvSpPr>
        <p:spPr>
          <a:xfrm>
            <a:off x="334964" y="1657763"/>
            <a:ext cx="5138737" cy="4324261"/>
          </a:xfrm>
          <a:prstGeom prst="rect">
            <a:avLst/>
          </a:prstGeom>
          <a:noFill/>
        </p:spPr>
        <p:txBody>
          <a:bodyPr wrap="square">
            <a:spAutoFit/>
          </a:bodyPr>
          <a:lstStyle/>
          <a:p>
            <a:pPr marL="285750" indent="-285750" algn="l" defTabSz="914400">
              <a:lnSpc>
                <a:spcPct val="150000"/>
              </a:lnSpc>
              <a:spcBef>
                <a:spcPts val="600"/>
              </a:spcBef>
              <a:buFont typeface="Arial"/>
              <a:buChar char="•"/>
            </a:pPr>
            <a:r>
              <a:rPr lang="en-US" sz="2000" b="1" i="0">
                <a:solidFill>
                  <a:schemeClr val="tx1"/>
                </a:solidFill>
                <a:latin typeface="Arial"/>
                <a:ea typeface="黑体" pitchFamily="2" charset="-122"/>
                <a:cs typeface="+mn-cs"/>
              </a:rPr>
              <a:t>28 年的 IT 行业领先地位</a:t>
            </a:r>
          </a:p>
          <a:p>
            <a:pPr marL="285750" indent="-285750" algn="l" defTabSz="914400">
              <a:lnSpc>
                <a:spcPct val="150000"/>
              </a:lnSpc>
              <a:spcBef>
                <a:spcPts val="600"/>
              </a:spcBef>
              <a:buFont typeface="Arial"/>
              <a:buChar char="•"/>
            </a:pPr>
            <a:r>
              <a:rPr lang="en-US" sz="2000" b="1" i="0">
                <a:solidFill>
                  <a:schemeClr val="tx1"/>
                </a:solidFill>
                <a:latin typeface="Arial"/>
                <a:ea typeface="黑体" pitchFamily="2" charset="-122"/>
                <a:cs typeface="+mn-cs"/>
              </a:rPr>
              <a:t>业内最广泛的产品组合</a:t>
            </a:r>
          </a:p>
          <a:p>
            <a:pPr marL="285750" indent="-285750" algn="l" defTabSz="914400">
              <a:lnSpc>
                <a:spcPct val="150000"/>
              </a:lnSpc>
              <a:spcBef>
                <a:spcPts val="600"/>
              </a:spcBef>
              <a:buFont typeface="Arial"/>
              <a:buChar char="•"/>
            </a:pPr>
            <a:r>
              <a:rPr lang="en-US" sz="2000" b="1" i="0">
                <a:solidFill>
                  <a:schemeClr val="tx1"/>
                </a:solidFill>
                <a:latin typeface="Arial"/>
                <a:ea typeface="黑体" pitchFamily="2" charset="-122"/>
                <a:cs typeface="+mn-cs"/>
              </a:rPr>
              <a:t>全球合作伙伴网络</a:t>
            </a:r>
            <a:endParaRPr lang="en-US" sz="2000" b="1" dirty="0">
              <a:ea typeface="黑体" pitchFamily="2" charset="-122"/>
            </a:endParaRPr>
          </a:p>
          <a:p>
            <a:pPr marL="285750" indent="-285750" algn="l" defTabSz="914400">
              <a:lnSpc>
                <a:spcPct val="150000"/>
              </a:lnSpc>
              <a:spcBef>
                <a:spcPts val="600"/>
              </a:spcBef>
              <a:buFont typeface="Arial"/>
              <a:buChar char="•"/>
            </a:pPr>
            <a:r>
              <a:rPr lang="en-US" sz="2000" b="1" i="0">
                <a:solidFill>
                  <a:schemeClr val="tx1"/>
                </a:solidFill>
                <a:latin typeface="Arial"/>
                <a:ea typeface="黑体" pitchFamily="2" charset="-122"/>
                <a:cs typeface="+mn-cs"/>
              </a:rPr>
              <a:t>业内最佳的总拥有成本</a:t>
            </a:r>
          </a:p>
          <a:p>
            <a:pPr marL="285750" indent="-285750" algn="l" defTabSz="914400">
              <a:lnSpc>
                <a:spcPct val="150000"/>
              </a:lnSpc>
              <a:spcBef>
                <a:spcPts val="600"/>
              </a:spcBef>
              <a:buFont typeface="Arial"/>
              <a:buChar char="•"/>
            </a:pPr>
            <a:r>
              <a:rPr lang="en-US" sz="2000" b="1" i="0">
                <a:solidFill>
                  <a:schemeClr val="tx1"/>
                </a:solidFill>
                <a:latin typeface="Arial"/>
                <a:ea typeface="黑体" pitchFamily="2" charset="-122"/>
                <a:cs typeface="+mn-cs"/>
              </a:rPr>
              <a:t>数十亿美元的研发投资</a:t>
            </a:r>
          </a:p>
          <a:p>
            <a:pPr marL="285750" indent="-285750" algn="l" defTabSz="914400">
              <a:lnSpc>
                <a:spcPct val="150000"/>
              </a:lnSpc>
              <a:spcBef>
                <a:spcPts val="600"/>
              </a:spcBef>
              <a:buFont typeface="Arial"/>
              <a:buChar char="•"/>
            </a:pPr>
            <a:r>
              <a:rPr lang="en-US" sz="2000" b="1" i="0">
                <a:solidFill>
                  <a:schemeClr val="tx1"/>
                </a:solidFill>
                <a:latin typeface="Arial"/>
                <a:ea typeface="黑体" pitchFamily="2" charset="-122"/>
                <a:cs typeface="+mn-cs"/>
              </a:rPr>
              <a:t>软件支持的服务</a:t>
            </a:r>
            <a:endParaRPr lang="en-US" sz="2000" b="1" dirty="0">
              <a:ea typeface="黑体" pitchFamily="2" charset="-122"/>
            </a:endParaRPr>
          </a:p>
          <a:p>
            <a:pPr marL="285750" indent="-285750" algn="l" defTabSz="914400">
              <a:lnSpc>
                <a:spcPct val="150000"/>
              </a:lnSpc>
              <a:spcBef>
                <a:spcPts val="600"/>
              </a:spcBef>
              <a:buFont typeface="Arial"/>
              <a:buChar char="•"/>
            </a:pPr>
            <a:r>
              <a:rPr lang="en-US" sz="2000" b="1" i="0">
                <a:solidFill>
                  <a:schemeClr val="tx1"/>
                </a:solidFill>
                <a:latin typeface="Arial"/>
                <a:ea typeface="黑体" pitchFamily="2" charset="-122"/>
                <a:cs typeface="+mn-cs"/>
              </a:rPr>
              <a:t>灵活的消费模式选项</a:t>
            </a:r>
            <a:endParaRPr lang="en-US" sz="2000" b="1" dirty="0">
              <a:ea typeface="黑体" pitchFamily="2" charset="-122"/>
            </a:endParaRPr>
          </a:p>
          <a:p>
            <a:pPr marL="285750" indent="-285750" algn="l" defTabSz="914400">
              <a:lnSpc>
                <a:spcPct val="150000"/>
              </a:lnSpc>
              <a:spcBef>
                <a:spcPts val="600"/>
              </a:spcBef>
              <a:buFont typeface="Arial"/>
              <a:buChar char="•"/>
            </a:pPr>
            <a:r>
              <a:rPr lang="en-US" sz="2000" b="1" i="0">
                <a:solidFill>
                  <a:schemeClr val="tx1"/>
                </a:solidFill>
                <a:latin typeface="Arial"/>
                <a:ea typeface="黑体" pitchFamily="2" charset="-122"/>
                <a:cs typeface="+mn-cs"/>
              </a:rPr>
              <a:t>快速部署，易于操作</a:t>
            </a:r>
          </a:p>
        </p:txBody>
      </p:sp>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为什么选择思科 Made-for-Midmarket 产品组合？</a:t>
            </a:r>
            <a:endParaRPr lang="en-US" sz="3200" dirty="0">
              <a:solidFill>
                <a:schemeClr val="bg1"/>
              </a:solidFill>
              <a:ea typeface="黑体" pitchFamily="2" charset="-122"/>
            </a:endParaRPr>
          </a:p>
        </p:txBody>
      </p:sp>
      <p:cxnSp>
        <p:nvCxnSpPr>
          <p:cNvPr id="6" name="Straight Connector 5"/>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75117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思科适 Made-for-Midmarket 产品组合</a:t>
            </a:r>
            <a:endParaRPr lang="en-US" sz="3200" dirty="0">
              <a:solidFill>
                <a:schemeClr val="bg1"/>
              </a:solidFill>
              <a:ea typeface="黑体" pitchFamily="2" charset="-122"/>
            </a:endParaRPr>
          </a:p>
        </p:txBody>
      </p:sp>
      <p:pic>
        <p:nvPicPr>
          <p:cNvPr id="14" name="Picture 13"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700" y="1273112"/>
            <a:ext cx="9144000" cy="5686488"/>
          </a:xfrm>
          <a:prstGeom prst="rect">
            <a:avLst/>
          </a:prstGeom>
        </p:spPr>
      </p:pic>
      <p:sp>
        <p:nvSpPr>
          <p:cNvPr id="15" name="Rectangle 14"/>
          <p:cNvSpPr/>
          <p:nvPr/>
        </p:nvSpPr>
        <p:spPr>
          <a:xfrm>
            <a:off x="-12700" y="6055950"/>
            <a:ext cx="9144000" cy="890952"/>
          </a:xfrm>
          <a:prstGeom prst="rect">
            <a:avLst/>
          </a:prstGeom>
          <a:gradFill flip="none" rotWithShape="1">
            <a:gsLst>
              <a:gs pos="0">
                <a:srgbClr val="FFFFFF">
                  <a:alpha val="0"/>
                </a:srgbClr>
              </a:gs>
              <a:gs pos="100000">
                <a:schemeClr val="tx1">
                  <a:lumMod val="40000"/>
                  <a:lumOff val="6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23" name="Oval 22"/>
          <p:cNvSpPr/>
          <p:nvPr/>
        </p:nvSpPr>
        <p:spPr>
          <a:xfrm>
            <a:off x="-127001" y="6375401"/>
            <a:ext cx="9290075" cy="495300"/>
          </a:xfrm>
          <a:prstGeom prst="ellipse">
            <a:avLst/>
          </a:prstGeom>
          <a:gradFill flip="none" rotWithShape="1">
            <a:gsLst>
              <a:gs pos="0">
                <a:schemeClr val="tx1">
                  <a:lumMod val="75000"/>
                </a:schemeClr>
              </a:gs>
              <a:gs pos="100000">
                <a:schemeClr val="tx1">
                  <a:lumMod val="20000"/>
                  <a:lumOff val="80000"/>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pic>
        <p:nvPicPr>
          <p:cNvPr id="24" name="Picture 23" descr="Person1.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02567" y="2912432"/>
            <a:ext cx="2551084" cy="3759078"/>
          </a:xfrm>
          <a:prstGeom prst="rect">
            <a:avLst/>
          </a:prstGeom>
          <a:effectLst>
            <a:glow rad="762000">
              <a:schemeClr val="bg1">
                <a:alpha val="44000"/>
              </a:schemeClr>
            </a:glow>
          </a:effectLst>
        </p:spPr>
      </p:pic>
      <p:pic>
        <p:nvPicPr>
          <p:cNvPr id="25" name="Picture 24" descr="Person3.pn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39414" y="2874516"/>
            <a:ext cx="1228253" cy="3792987"/>
          </a:xfrm>
          <a:prstGeom prst="rect">
            <a:avLst/>
          </a:prstGeom>
          <a:effectLst>
            <a:glow rad="762000">
              <a:schemeClr val="bg1">
                <a:alpha val="44000"/>
              </a:schemeClr>
            </a:glow>
          </a:effectLst>
        </p:spPr>
      </p:pic>
      <p:pic>
        <p:nvPicPr>
          <p:cNvPr id="26" name="Picture 25" descr="P3.pn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flipH="1">
            <a:off x="5418227" y="2834239"/>
            <a:ext cx="1063845" cy="3884063"/>
          </a:xfrm>
          <a:prstGeom prst="rect">
            <a:avLst/>
          </a:prstGeom>
          <a:effectLst>
            <a:glow rad="762000">
              <a:schemeClr val="bg1">
                <a:alpha val="44000"/>
              </a:schemeClr>
            </a:glow>
          </a:effectLst>
        </p:spPr>
      </p:pic>
      <p:pic>
        <p:nvPicPr>
          <p:cNvPr id="27" name="Picture 26" descr="Person2.pn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576149" y="2797961"/>
            <a:ext cx="1453052" cy="3966442"/>
          </a:xfrm>
          <a:prstGeom prst="rect">
            <a:avLst/>
          </a:prstGeom>
          <a:effectLst>
            <a:glow rad="762000">
              <a:schemeClr val="bg1">
                <a:alpha val="44000"/>
              </a:schemeClr>
            </a:glow>
          </a:effectLst>
        </p:spPr>
      </p:pic>
      <p:pic>
        <p:nvPicPr>
          <p:cNvPr id="29" name="Picture 28" descr="Person5.png"/>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368340" y="2797961"/>
            <a:ext cx="1493507" cy="3889887"/>
          </a:xfrm>
          <a:prstGeom prst="rect">
            <a:avLst/>
          </a:prstGeom>
          <a:effectLst>
            <a:glow rad="762000">
              <a:schemeClr val="bg1">
                <a:alpha val="44000"/>
              </a:schemeClr>
            </a:glow>
          </a:effectLst>
        </p:spPr>
      </p:pic>
      <p:sp>
        <p:nvSpPr>
          <p:cNvPr id="18" name="TextBox 17"/>
          <p:cNvSpPr txBox="1"/>
          <p:nvPr/>
        </p:nvSpPr>
        <p:spPr>
          <a:xfrm>
            <a:off x="5029201" y="1978735"/>
            <a:ext cx="3904170" cy="369332"/>
          </a:xfrm>
          <a:prstGeom prst="rect">
            <a:avLst/>
          </a:prstGeom>
          <a:noFill/>
        </p:spPr>
        <p:txBody>
          <a:bodyPr wrap="square" rtlCol="0">
            <a:spAutoFit/>
          </a:bodyPr>
          <a:lstStyle/>
          <a:p>
            <a:pPr marL="0" lvl="3" algn="r" defTabSz="914400">
              <a:spcBef>
                <a:spcPts val="400"/>
              </a:spcBef>
              <a:buNone/>
            </a:pPr>
            <a:r>
              <a:rPr lang="zh-CN" sz="1800" b="0" i="0">
                <a:solidFill>
                  <a:srgbClr val="0096D6">
                    <a:lumMod val="75000"/>
                  </a:srgbClr>
                </a:solidFill>
                <a:latin typeface="Arial"/>
                <a:ea typeface="黑体" pitchFamily="2" charset="-122"/>
                <a:cs typeface="+mn-cs"/>
              </a:rPr>
              <a:t>如何快速部署新的业务应用和服务？</a:t>
            </a:r>
          </a:p>
        </p:txBody>
      </p:sp>
      <p:sp>
        <p:nvSpPr>
          <p:cNvPr id="20" name="TextBox 19"/>
          <p:cNvSpPr txBox="1"/>
          <p:nvPr/>
        </p:nvSpPr>
        <p:spPr>
          <a:xfrm>
            <a:off x="188614" y="1978735"/>
            <a:ext cx="4357986" cy="1140825"/>
          </a:xfrm>
          <a:prstGeom prst="rect">
            <a:avLst/>
          </a:prstGeom>
          <a:noFill/>
        </p:spPr>
        <p:txBody>
          <a:bodyPr wrap="square" rtlCol="0">
            <a:spAutoFit/>
          </a:bodyPr>
          <a:lstStyle/>
          <a:p>
            <a:pPr marL="0" lvl="3" algn="l" defTabSz="914400">
              <a:lnSpc>
                <a:spcPct val="120000"/>
              </a:lnSpc>
              <a:spcBef>
                <a:spcPts val="400"/>
              </a:spcBef>
              <a:buNone/>
            </a:pPr>
            <a:r>
              <a:rPr lang="zh-CN" sz="1800" b="0" i="0" dirty="0">
                <a:solidFill>
                  <a:srgbClr val="0096D6">
                    <a:lumMod val="75000"/>
                  </a:srgbClr>
                </a:solidFill>
                <a:latin typeface="Arial"/>
                <a:ea typeface="黑体" pitchFamily="2" charset="-122"/>
                <a:cs typeface="+mn-cs"/>
              </a:rPr>
              <a:t>如何确保实现快速、安全、合规的基础设施部署</a:t>
            </a:r>
            <a:r>
              <a:rPr lang="zh-CN" sz="1800" b="0" i="0" dirty="0" smtClean="0">
                <a:solidFill>
                  <a:srgbClr val="0096D6">
                    <a:lumMod val="75000"/>
                  </a:srgbClr>
                </a:solidFill>
                <a:latin typeface="Arial"/>
                <a:ea typeface="黑体" pitchFamily="2" charset="-122"/>
                <a:cs typeface="+mn-cs"/>
              </a:rPr>
              <a:t>？</a:t>
            </a:r>
            <a:r>
              <a:rPr lang="zh-CN" altLang="en-US" sz="1800" b="0" i="0" dirty="0" smtClean="0">
                <a:solidFill>
                  <a:srgbClr val="0096D6">
                    <a:lumMod val="75000"/>
                  </a:srgbClr>
                </a:solidFill>
                <a:latin typeface="Arial"/>
                <a:ea typeface="黑体" pitchFamily="2" charset="-122"/>
                <a:cs typeface="+mn-cs"/>
              </a:rPr>
              <a:t> </a:t>
            </a:r>
            <a:endParaRPr lang="zh-CN" sz="1800" b="0" i="0" dirty="0">
              <a:solidFill>
                <a:srgbClr val="0096D6">
                  <a:lumMod val="75000"/>
                </a:srgbClr>
              </a:solidFill>
              <a:latin typeface="Arial"/>
              <a:ea typeface="黑体" pitchFamily="2" charset="-122"/>
              <a:cs typeface="+mn-cs"/>
            </a:endParaRPr>
          </a:p>
          <a:p>
            <a:pPr marL="0" lvl="3" algn="l" defTabSz="914400">
              <a:lnSpc>
                <a:spcPct val="120000"/>
              </a:lnSpc>
              <a:spcBef>
                <a:spcPts val="400"/>
              </a:spcBef>
              <a:buNone/>
            </a:pPr>
            <a:endParaRPr lang="en-US" dirty="0">
              <a:solidFill>
                <a:schemeClr val="accent1">
                  <a:lumMod val="75000"/>
                </a:schemeClr>
              </a:solidFill>
              <a:ea typeface="黑体" pitchFamily="2" charset="-122"/>
            </a:endParaRPr>
          </a:p>
        </p:txBody>
      </p:sp>
      <p:sp>
        <p:nvSpPr>
          <p:cNvPr id="22" name="TextBox 21"/>
          <p:cNvSpPr txBox="1"/>
          <p:nvPr/>
        </p:nvSpPr>
        <p:spPr>
          <a:xfrm>
            <a:off x="3315878" y="1978735"/>
            <a:ext cx="3106986" cy="369332"/>
          </a:xfrm>
          <a:prstGeom prst="rect">
            <a:avLst/>
          </a:prstGeom>
          <a:noFill/>
        </p:spPr>
        <p:txBody>
          <a:bodyPr wrap="square" rtlCol="0">
            <a:spAutoFit/>
          </a:bodyPr>
          <a:lstStyle/>
          <a:p>
            <a:pPr marL="0" lvl="3" algn="l" defTabSz="914400">
              <a:spcBef>
                <a:spcPts val="400"/>
              </a:spcBef>
              <a:buNone/>
            </a:pPr>
            <a:r>
              <a:rPr lang="zh-CN" sz="1800" b="0" i="0">
                <a:solidFill>
                  <a:srgbClr val="0096D6">
                    <a:lumMod val="75000"/>
                  </a:srgbClr>
                </a:solidFill>
                <a:latin typeface="Arial"/>
                <a:ea typeface="黑体" pitchFamily="2" charset="-122"/>
                <a:cs typeface="+mn-cs"/>
              </a:rPr>
              <a:t>如何支持移动性和自带设备？</a:t>
            </a:r>
          </a:p>
        </p:txBody>
      </p:sp>
      <p:sp>
        <p:nvSpPr>
          <p:cNvPr id="30" name="TextBox 29"/>
          <p:cNvSpPr txBox="1"/>
          <p:nvPr/>
        </p:nvSpPr>
        <p:spPr>
          <a:xfrm>
            <a:off x="4711700" y="1978735"/>
            <a:ext cx="4145470" cy="369332"/>
          </a:xfrm>
          <a:prstGeom prst="rect">
            <a:avLst/>
          </a:prstGeom>
          <a:noFill/>
        </p:spPr>
        <p:txBody>
          <a:bodyPr wrap="square" rtlCol="0">
            <a:spAutoFit/>
          </a:bodyPr>
          <a:lstStyle/>
          <a:p>
            <a:pPr marL="0" lvl="3" algn="l" defTabSz="914400">
              <a:spcBef>
                <a:spcPts val="400"/>
              </a:spcBef>
              <a:buNone/>
            </a:pPr>
            <a:r>
              <a:rPr lang="zh-CN" sz="1800" b="0" i="0">
                <a:solidFill>
                  <a:srgbClr val="0096D6">
                    <a:lumMod val="75000"/>
                  </a:srgbClr>
                </a:solidFill>
                <a:latin typeface="Arial"/>
                <a:ea typeface="黑体" pitchFamily="2" charset="-122"/>
                <a:cs typeface="+mn-cs"/>
              </a:rPr>
              <a:t>如何虚拟化我的网络和数据中心？</a:t>
            </a:r>
          </a:p>
        </p:txBody>
      </p:sp>
      <p:sp>
        <p:nvSpPr>
          <p:cNvPr id="32" name="TextBox 31"/>
          <p:cNvSpPr txBox="1"/>
          <p:nvPr/>
        </p:nvSpPr>
        <p:spPr>
          <a:xfrm>
            <a:off x="1538397" y="1978735"/>
            <a:ext cx="4357678" cy="369332"/>
          </a:xfrm>
          <a:prstGeom prst="rect">
            <a:avLst/>
          </a:prstGeom>
          <a:noFill/>
        </p:spPr>
        <p:txBody>
          <a:bodyPr wrap="square" rtlCol="0">
            <a:spAutoFit/>
          </a:bodyPr>
          <a:lstStyle/>
          <a:p>
            <a:pPr marL="0" lvl="3" algn="l" defTabSz="914400">
              <a:spcBef>
                <a:spcPts val="400"/>
              </a:spcBef>
              <a:buNone/>
            </a:pPr>
            <a:r>
              <a:rPr lang="zh-CN" sz="1800" b="0" i="0">
                <a:solidFill>
                  <a:srgbClr val="0096D6">
                    <a:lumMod val="75000"/>
                  </a:srgbClr>
                </a:solidFill>
                <a:latin typeface="Arial"/>
                <a:ea typeface="黑体" pitchFamily="2" charset="-122"/>
                <a:cs typeface="+mn-cs"/>
              </a:rPr>
              <a:t>我的公共云、私有云和混合云选项是什么？</a:t>
            </a:r>
          </a:p>
        </p:txBody>
      </p:sp>
      <p:cxnSp>
        <p:nvCxnSpPr>
          <p:cNvPr id="21" name="Straight Connector 20"/>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49924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p:tgtEl>
                                          <p:spTgt spid="20"/>
                                        </p:tgtEl>
                                        <p:attrNameLst>
                                          <p:attrName>ppt_y</p:attrName>
                                        </p:attrNameLst>
                                      </p:cBhvr>
                                      <p:tavLst>
                                        <p:tav tm="0">
                                          <p:val>
                                            <p:strVal val="#ppt_y+#ppt_h*1.125000"/>
                                          </p:val>
                                        </p:tav>
                                        <p:tav tm="100000">
                                          <p:val>
                                            <p:strVal val="#ppt_y"/>
                                          </p:val>
                                        </p:tav>
                                      </p:tavLst>
                                    </p:anim>
                                    <p:animEffect transition="in" filter="wipe(up)">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grpId="1" nodeType="clickEffect">
                                  <p:stCondLst>
                                    <p:cond delay="0"/>
                                  </p:stCondLst>
                                  <p:childTnLst>
                                    <p:anim calcmode="lin" valueType="num">
                                      <p:cBhvr>
                                        <p:cTn id="16" dur="500"/>
                                        <p:tgtEl>
                                          <p:spTgt spid="20"/>
                                        </p:tgtEl>
                                        <p:attrNameLst>
                                          <p:attrName>ppt_w</p:attrName>
                                        </p:attrNameLst>
                                      </p:cBhvr>
                                      <p:tavLst>
                                        <p:tav tm="0">
                                          <p:val>
                                            <p:strVal val="ppt_w"/>
                                          </p:val>
                                        </p:tav>
                                        <p:tav tm="100000">
                                          <p:val>
                                            <p:fltVal val="0"/>
                                          </p:val>
                                        </p:tav>
                                      </p:tavLst>
                                    </p:anim>
                                    <p:anim calcmode="lin" valueType="num">
                                      <p:cBhvr>
                                        <p:cTn id="17" dur="500"/>
                                        <p:tgtEl>
                                          <p:spTgt spid="20"/>
                                        </p:tgtEl>
                                        <p:attrNameLst>
                                          <p:attrName>ppt_h</p:attrName>
                                        </p:attrNameLst>
                                      </p:cBhvr>
                                      <p:tavLst>
                                        <p:tav tm="0">
                                          <p:val>
                                            <p:strVal val="ppt_h"/>
                                          </p:val>
                                        </p:tav>
                                        <p:tav tm="100000">
                                          <p:val>
                                            <p:fltVal val="0"/>
                                          </p:val>
                                        </p:tav>
                                      </p:tavLst>
                                    </p:anim>
                                    <p:animEffect transition="out" filter="fade">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00"/>
                                        <p:tgtEl>
                                          <p:spTgt spid="29"/>
                                        </p:tgtEl>
                                      </p:cBhvr>
                                    </p:animEffect>
                                  </p:childTnLst>
                                </p:cTn>
                              </p:par>
                            </p:childTnLst>
                          </p:cTn>
                        </p:par>
                        <p:par>
                          <p:cTn id="24" fill="hold">
                            <p:stCondLst>
                              <p:cond delay="1000"/>
                            </p:stCondLst>
                            <p:childTnLst>
                              <p:par>
                                <p:cTn id="25" presetID="1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p:tgtEl>
                                          <p:spTgt spid="18"/>
                                        </p:tgtEl>
                                        <p:attrNameLst>
                                          <p:attrName>ppt_y</p:attrName>
                                        </p:attrNameLst>
                                      </p:cBhvr>
                                      <p:tavLst>
                                        <p:tav tm="0">
                                          <p:val>
                                            <p:strVal val="#ppt_y+#ppt_h*1.125000"/>
                                          </p:val>
                                        </p:tav>
                                        <p:tav tm="100000">
                                          <p:val>
                                            <p:strVal val="#ppt_y"/>
                                          </p:val>
                                        </p:tav>
                                      </p:tavLst>
                                    </p:anim>
                                    <p:animEffect transition="in" filter="wipe(up)">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xit" presetSubtype="32" fill="hold" grpId="1" nodeType="clickEffect">
                                  <p:stCondLst>
                                    <p:cond delay="0"/>
                                  </p:stCondLst>
                                  <p:childTnLst>
                                    <p:anim calcmode="lin" valueType="num">
                                      <p:cBhvr>
                                        <p:cTn id="32" dur="500"/>
                                        <p:tgtEl>
                                          <p:spTgt spid="18"/>
                                        </p:tgtEl>
                                        <p:attrNameLst>
                                          <p:attrName>ppt_w</p:attrName>
                                        </p:attrNameLst>
                                      </p:cBhvr>
                                      <p:tavLst>
                                        <p:tav tm="0">
                                          <p:val>
                                            <p:strVal val="ppt_w"/>
                                          </p:val>
                                        </p:tav>
                                        <p:tav tm="100000">
                                          <p:val>
                                            <p:fltVal val="0"/>
                                          </p:val>
                                        </p:tav>
                                      </p:tavLst>
                                    </p:anim>
                                    <p:anim calcmode="lin" valueType="num">
                                      <p:cBhvr>
                                        <p:cTn id="33" dur="500"/>
                                        <p:tgtEl>
                                          <p:spTgt spid="18"/>
                                        </p:tgtEl>
                                        <p:attrNameLst>
                                          <p:attrName>ppt_h</p:attrName>
                                        </p:attrNameLst>
                                      </p:cBhvr>
                                      <p:tavLst>
                                        <p:tav tm="0">
                                          <p:val>
                                            <p:strVal val="ppt_h"/>
                                          </p:val>
                                        </p:tav>
                                        <p:tav tm="100000">
                                          <p:val>
                                            <p:fltVal val="0"/>
                                          </p:val>
                                        </p:tav>
                                      </p:tavLst>
                                    </p:anim>
                                    <p:animEffect transition="out" filter="fad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childTnLst>
                          </p:cTn>
                        </p:par>
                        <p:par>
                          <p:cTn id="40" fill="hold">
                            <p:stCondLst>
                              <p:cond delay="1000"/>
                            </p:stCondLst>
                            <p:childTnLst>
                              <p:par>
                                <p:cTn id="41" presetID="12" presetClass="entr" presetSubtype="4"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p:tgtEl>
                                          <p:spTgt spid="22"/>
                                        </p:tgtEl>
                                        <p:attrNameLst>
                                          <p:attrName>ppt_y</p:attrName>
                                        </p:attrNameLst>
                                      </p:cBhvr>
                                      <p:tavLst>
                                        <p:tav tm="0">
                                          <p:val>
                                            <p:strVal val="#ppt_y+#ppt_h*1.125000"/>
                                          </p:val>
                                        </p:tav>
                                        <p:tav tm="100000">
                                          <p:val>
                                            <p:strVal val="#ppt_y"/>
                                          </p:val>
                                        </p:tav>
                                      </p:tavLst>
                                    </p:anim>
                                    <p:animEffect transition="in" filter="wipe(up)">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xit" presetSubtype="32" fill="hold" grpId="1" nodeType="clickEffect">
                                  <p:stCondLst>
                                    <p:cond delay="0"/>
                                  </p:stCondLst>
                                  <p:childTnLst>
                                    <p:anim calcmode="lin" valueType="num">
                                      <p:cBhvr>
                                        <p:cTn id="48" dur="500"/>
                                        <p:tgtEl>
                                          <p:spTgt spid="22"/>
                                        </p:tgtEl>
                                        <p:attrNameLst>
                                          <p:attrName>ppt_w</p:attrName>
                                        </p:attrNameLst>
                                      </p:cBhvr>
                                      <p:tavLst>
                                        <p:tav tm="0">
                                          <p:val>
                                            <p:strVal val="ppt_w"/>
                                          </p:val>
                                        </p:tav>
                                        <p:tav tm="100000">
                                          <p:val>
                                            <p:fltVal val="0"/>
                                          </p:val>
                                        </p:tav>
                                      </p:tavLst>
                                    </p:anim>
                                    <p:anim calcmode="lin" valueType="num">
                                      <p:cBhvr>
                                        <p:cTn id="49" dur="500"/>
                                        <p:tgtEl>
                                          <p:spTgt spid="22"/>
                                        </p:tgtEl>
                                        <p:attrNameLst>
                                          <p:attrName>ppt_h</p:attrName>
                                        </p:attrNameLst>
                                      </p:cBhvr>
                                      <p:tavLst>
                                        <p:tav tm="0">
                                          <p:val>
                                            <p:strVal val="ppt_h"/>
                                          </p:val>
                                        </p:tav>
                                        <p:tav tm="100000">
                                          <p:val>
                                            <p:fltVal val="0"/>
                                          </p:val>
                                        </p:tav>
                                      </p:tavLst>
                                    </p:anim>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500"/>
                            </p:stCondLst>
                            <p:childTnLst>
                              <p:par>
                                <p:cTn id="53" presetID="22" presetClass="entr" presetSubtype="4" fill="hold"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down)">
                                      <p:cBhvr>
                                        <p:cTn id="55" dur="500"/>
                                        <p:tgtEl>
                                          <p:spTgt spid="26"/>
                                        </p:tgtEl>
                                      </p:cBhvr>
                                    </p:animEffect>
                                  </p:childTnLst>
                                </p:cTn>
                              </p:par>
                            </p:childTnLst>
                          </p:cTn>
                        </p:par>
                        <p:par>
                          <p:cTn id="56" fill="hold">
                            <p:stCondLst>
                              <p:cond delay="1000"/>
                            </p:stCondLst>
                            <p:childTnLst>
                              <p:par>
                                <p:cTn id="57" presetID="12" presetClass="entr" presetSubtype="4"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p:tgtEl>
                                          <p:spTgt spid="30"/>
                                        </p:tgtEl>
                                        <p:attrNameLst>
                                          <p:attrName>ppt_y</p:attrName>
                                        </p:attrNameLst>
                                      </p:cBhvr>
                                      <p:tavLst>
                                        <p:tav tm="0">
                                          <p:val>
                                            <p:strVal val="#ppt_y+#ppt_h*1.125000"/>
                                          </p:val>
                                        </p:tav>
                                        <p:tav tm="100000">
                                          <p:val>
                                            <p:strVal val="#ppt_y"/>
                                          </p:val>
                                        </p:tav>
                                      </p:tavLst>
                                    </p:anim>
                                    <p:animEffect transition="in" filter="wipe(up)">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xit" presetSubtype="32" fill="hold" grpId="1" nodeType="clickEffect">
                                  <p:stCondLst>
                                    <p:cond delay="0"/>
                                  </p:stCondLst>
                                  <p:childTnLst>
                                    <p:anim calcmode="lin" valueType="num">
                                      <p:cBhvr>
                                        <p:cTn id="64" dur="500"/>
                                        <p:tgtEl>
                                          <p:spTgt spid="30"/>
                                        </p:tgtEl>
                                        <p:attrNameLst>
                                          <p:attrName>ppt_w</p:attrName>
                                        </p:attrNameLst>
                                      </p:cBhvr>
                                      <p:tavLst>
                                        <p:tav tm="0">
                                          <p:val>
                                            <p:strVal val="ppt_w"/>
                                          </p:val>
                                        </p:tav>
                                        <p:tav tm="100000">
                                          <p:val>
                                            <p:fltVal val="0"/>
                                          </p:val>
                                        </p:tav>
                                      </p:tavLst>
                                    </p:anim>
                                    <p:anim calcmode="lin" valueType="num">
                                      <p:cBhvr>
                                        <p:cTn id="65" dur="500"/>
                                        <p:tgtEl>
                                          <p:spTgt spid="30"/>
                                        </p:tgtEl>
                                        <p:attrNameLst>
                                          <p:attrName>ppt_h</p:attrName>
                                        </p:attrNameLst>
                                      </p:cBhvr>
                                      <p:tavLst>
                                        <p:tav tm="0">
                                          <p:val>
                                            <p:strVal val="ppt_h"/>
                                          </p:val>
                                        </p:tav>
                                        <p:tav tm="100000">
                                          <p:val>
                                            <p:fltVal val="0"/>
                                          </p:val>
                                        </p:tav>
                                      </p:tavLst>
                                    </p:anim>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down)">
                                      <p:cBhvr>
                                        <p:cTn id="71" dur="500"/>
                                        <p:tgtEl>
                                          <p:spTgt spid="24"/>
                                        </p:tgtEl>
                                      </p:cBhvr>
                                    </p:animEffect>
                                  </p:childTnLst>
                                </p:cTn>
                              </p:par>
                            </p:childTnLst>
                          </p:cTn>
                        </p:par>
                        <p:par>
                          <p:cTn id="72" fill="hold">
                            <p:stCondLst>
                              <p:cond delay="1000"/>
                            </p:stCondLst>
                            <p:childTnLst>
                              <p:par>
                                <p:cTn id="73" presetID="12" presetClass="entr" presetSubtype="4"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p:tgtEl>
                                          <p:spTgt spid="32"/>
                                        </p:tgtEl>
                                        <p:attrNameLst>
                                          <p:attrName>ppt_y</p:attrName>
                                        </p:attrNameLst>
                                      </p:cBhvr>
                                      <p:tavLst>
                                        <p:tav tm="0">
                                          <p:val>
                                            <p:strVal val="#ppt_y+#ppt_h*1.125000"/>
                                          </p:val>
                                        </p:tav>
                                        <p:tav tm="100000">
                                          <p:val>
                                            <p:strVal val="#ppt_y"/>
                                          </p:val>
                                        </p:tav>
                                      </p:tavLst>
                                    </p:anim>
                                    <p:animEffect transition="in" filter="wipe(up)">
                                      <p:cBhvr>
                                        <p:cTn id="7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0"/>
      <p:bldP spid="20" grpId="1"/>
      <p:bldP spid="22" grpId="0"/>
      <p:bldP spid="22" grpId="1"/>
      <p:bldP spid="30" grpId="0"/>
      <p:bldP spid="30" grpId="1"/>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21" name="Rectangle 20"/>
          <p:cNvSpPr/>
          <p:nvPr/>
        </p:nvSpPr>
        <p:spPr>
          <a:xfrm>
            <a:off x="0" y="5967048"/>
            <a:ext cx="9144000" cy="890952"/>
          </a:xfrm>
          <a:prstGeom prst="rect">
            <a:avLst/>
          </a:prstGeom>
          <a:gradFill flip="none" rotWithShape="1">
            <a:gsLst>
              <a:gs pos="0">
                <a:srgbClr val="FFFFFF">
                  <a:alpha val="0"/>
                </a:srgbClr>
              </a:gs>
              <a:gs pos="100000">
                <a:schemeClr val="tx1">
                  <a:lumMod val="40000"/>
                  <a:lumOff val="6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思科 Made-for-Midmarket 产品组合</a:t>
            </a:r>
            <a:endParaRPr lang="en-US" dirty="0">
              <a:solidFill>
                <a:schemeClr val="bg1"/>
              </a:solidFill>
              <a:ea typeface="黑体" pitchFamily="2" charset="-122"/>
            </a:endParaRPr>
          </a:p>
        </p:txBody>
      </p:sp>
      <p:sp>
        <p:nvSpPr>
          <p:cNvPr id="17" name="Oval 16"/>
          <p:cNvSpPr/>
          <p:nvPr/>
        </p:nvSpPr>
        <p:spPr>
          <a:xfrm>
            <a:off x="-114301" y="6286499"/>
            <a:ext cx="9290075" cy="495300"/>
          </a:xfrm>
          <a:prstGeom prst="ellipse">
            <a:avLst/>
          </a:prstGeom>
          <a:gradFill flip="none" rotWithShape="1">
            <a:gsLst>
              <a:gs pos="0">
                <a:schemeClr val="tx1">
                  <a:lumMod val="75000"/>
                </a:schemeClr>
              </a:gs>
              <a:gs pos="100000">
                <a:schemeClr val="tx1">
                  <a:lumMod val="20000"/>
                  <a:lumOff val="80000"/>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pic>
        <p:nvPicPr>
          <p:cNvPr id="13" name="Picture 12" descr="Person3.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12514" y="2062584"/>
            <a:ext cx="1462386" cy="4516017"/>
          </a:xfrm>
          <a:prstGeom prst="rect">
            <a:avLst/>
          </a:prstGeom>
          <a:effectLst>
            <a:glow rad="762000">
              <a:schemeClr val="bg1">
                <a:alpha val="44000"/>
              </a:schemeClr>
            </a:glow>
          </a:effectLst>
        </p:spPr>
      </p:pic>
      <p:sp>
        <p:nvSpPr>
          <p:cNvPr id="9" name="TextBox 8"/>
          <p:cNvSpPr txBox="1"/>
          <p:nvPr/>
        </p:nvSpPr>
        <p:spPr>
          <a:xfrm>
            <a:off x="229702" y="1242992"/>
            <a:ext cx="8914298" cy="461665"/>
          </a:xfrm>
          <a:prstGeom prst="rect">
            <a:avLst/>
          </a:prstGeom>
          <a:noFill/>
        </p:spPr>
        <p:txBody>
          <a:bodyPr wrap="square" rtlCol="0">
            <a:spAutoFit/>
          </a:bodyPr>
          <a:lstStyle/>
          <a:p>
            <a:pPr marL="0" lvl="3" algn="l" defTabSz="914400">
              <a:spcBef>
                <a:spcPts val="400"/>
              </a:spcBef>
              <a:buNone/>
            </a:pPr>
            <a:r>
              <a:rPr lang="zh-CN" sz="2400" b="0" i="0" dirty="0">
                <a:solidFill>
                  <a:srgbClr val="0096D6">
                    <a:lumMod val="75000"/>
                  </a:srgbClr>
                </a:solidFill>
                <a:latin typeface="Arial"/>
                <a:ea typeface="黑体" pitchFamily="2" charset="-122"/>
                <a:cs typeface="+mn-cs"/>
              </a:rPr>
              <a:t>如何确保实现快速、安全、合规的基础设施部署</a:t>
            </a:r>
            <a:r>
              <a:rPr lang="zh-CN" sz="2400" b="0" i="0" dirty="0" smtClean="0">
                <a:solidFill>
                  <a:srgbClr val="0096D6">
                    <a:lumMod val="75000"/>
                  </a:srgbClr>
                </a:solidFill>
                <a:latin typeface="Arial"/>
                <a:ea typeface="黑体" pitchFamily="2" charset="-122"/>
                <a:cs typeface="+mn-cs"/>
              </a:rPr>
              <a:t>？</a:t>
            </a:r>
            <a:r>
              <a:rPr lang="zh-CN" altLang="en-US" sz="2400" b="0" i="0" dirty="0" smtClean="0">
                <a:solidFill>
                  <a:srgbClr val="0096D6">
                    <a:lumMod val="75000"/>
                  </a:srgbClr>
                </a:solidFill>
                <a:latin typeface="Arial"/>
                <a:ea typeface="黑体" pitchFamily="2" charset="-122"/>
                <a:cs typeface="+mn-cs"/>
              </a:rPr>
              <a:t> </a:t>
            </a:r>
            <a:endParaRPr lang="zh-CN" sz="2400" b="0" i="0" dirty="0">
              <a:solidFill>
                <a:srgbClr val="0096D6">
                  <a:lumMod val="75000"/>
                </a:srgbClr>
              </a:solidFill>
              <a:latin typeface="Arial"/>
              <a:ea typeface="黑体" pitchFamily="2" charset="-122"/>
              <a:cs typeface="+mn-cs"/>
            </a:endParaRPr>
          </a:p>
        </p:txBody>
      </p:sp>
      <p:sp>
        <p:nvSpPr>
          <p:cNvPr id="10" name="TextBox 9"/>
          <p:cNvSpPr txBox="1"/>
          <p:nvPr/>
        </p:nvSpPr>
        <p:spPr>
          <a:xfrm>
            <a:off x="2661354" y="2734883"/>
            <a:ext cx="6049961" cy="1357295"/>
          </a:xfrm>
          <a:prstGeom prst="rect">
            <a:avLst/>
          </a:prstGeom>
          <a:noFill/>
        </p:spPr>
        <p:txBody>
          <a:bodyPr wrap="square" rtlCol="0">
            <a:spAutoFit/>
          </a:bodyPr>
          <a:lstStyle/>
          <a:p>
            <a:pPr marL="177759" lvl="3"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易于管理的新云托管网络 </a:t>
            </a:r>
          </a:p>
          <a:p>
            <a:pPr marL="177759" lvl="3"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集成和安全的分支机构一体化产品（带有 ISR）</a:t>
            </a:r>
          </a:p>
          <a:p>
            <a:pPr marL="177759" lvl="3"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简化的 DC 与 NX-</a:t>
            </a:r>
            <a:r>
              <a:rPr lang="zh-CN" sz="1400" b="0" i="0" dirty="0" smtClean="0">
                <a:solidFill>
                  <a:srgbClr val="0071A0"/>
                </a:solidFill>
                <a:latin typeface="Arial"/>
                <a:ea typeface="黑体" pitchFamily="2" charset="-122"/>
                <a:cs typeface="+mn-cs"/>
              </a:rPr>
              <a:t>OS</a:t>
            </a:r>
            <a:r>
              <a:rPr lang="zh-CN" altLang="en-US" sz="1400" b="0" i="0" dirty="0" smtClean="0">
                <a:solidFill>
                  <a:srgbClr val="0071A0"/>
                </a:solidFill>
                <a:latin typeface="Arial"/>
                <a:ea typeface="黑体" pitchFamily="2" charset="-122"/>
                <a:cs typeface="+mn-cs"/>
              </a:rPr>
              <a:t> </a:t>
            </a:r>
            <a:r>
              <a:rPr lang="zh-CN" sz="1400" b="0" i="0" dirty="0" smtClean="0">
                <a:solidFill>
                  <a:srgbClr val="0071A0"/>
                </a:solidFill>
                <a:latin typeface="Arial"/>
                <a:ea typeface="黑体" pitchFamily="2" charset="-122"/>
                <a:cs typeface="+mn-cs"/>
              </a:rPr>
              <a:t>交换</a:t>
            </a:r>
            <a:r>
              <a:rPr lang="zh-CN" sz="1400" b="0" i="0" dirty="0">
                <a:solidFill>
                  <a:srgbClr val="0071A0"/>
                </a:solidFill>
                <a:latin typeface="Arial"/>
                <a:ea typeface="黑体" pitchFamily="2" charset="-122"/>
                <a:cs typeface="+mn-cs"/>
              </a:rPr>
              <a:t>矩阵融合</a:t>
            </a:r>
            <a:endParaRPr lang="en-US" sz="1400" dirty="0" smtClean="0">
              <a:solidFill>
                <a:srgbClr val="0071A0"/>
              </a:solidFill>
              <a:ea typeface="黑体" pitchFamily="2" charset="-122"/>
            </a:endParaRPr>
          </a:p>
          <a:p>
            <a:pPr marL="177759" lvl="3"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具有通用策略、基于云的威胁防护以及网络交付实施的有线和移动安全</a:t>
            </a:r>
          </a:p>
        </p:txBody>
      </p:sp>
      <p:cxnSp>
        <p:nvCxnSpPr>
          <p:cNvPr id="14" name="Straight Connector 13"/>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2732688" y="2350166"/>
            <a:ext cx="6085875" cy="338554"/>
          </a:xfrm>
          <a:prstGeom prst="rect">
            <a:avLst/>
          </a:prstGeom>
          <a:noFill/>
        </p:spPr>
        <p:txBody>
          <a:bodyPr wrap="square" rtlCol="0">
            <a:spAutoFit/>
          </a:bodyPr>
          <a:lstStyle/>
          <a:p>
            <a:pPr algn="l" defTabSz="914400">
              <a:buNone/>
            </a:pPr>
            <a:r>
              <a:rPr lang="en-US" sz="1600" b="1" i="0">
                <a:solidFill>
                  <a:srgbClr val="0096D6">
                    <a:lumMod val="75000"/>
                  </a:srgbClr>
                </a:solidFill>
                <a:latin typeface="Arial"/>
                <a:ea typeface="黑体" pitchFamily="2" charset="-122"/>
                <a:cs typeface="+mn-cs"/>
              </a:rPr>
              <a:t>思科为中型企业提供：</a:t>
            </a:r>
            <a:endParaRPr lang="en-US" sz="1600" b="1" dirty="0">
              <a:solidFill>
                <a:schemeClr val="tx1">
                  <a:lumMod val="75000"/>
                </a:schemeClr>
              </a:solidFill>
              <a:ea typeface="黑体" pitchFamily="2" charset="-122"/>
            </a:endParaRPr>
          </a:p>
        </p:txBody>
      </p:sp>
      <p:sp>
        <p:nvSpPr>
          <p:cNvPr id="15" name="TextBox 14"/>
          <p:cNvSpPr txBox="1"/>
          <p:nvPr/>
        </p:nvSpPr>
        <p:spPr>
          <a:xfrm>
            <a:off x="2732688" y="4492061"/>
            <a:ext cx="6085875" cy="338554"/>
          </a:xfrm>
          <a:prstGeom prst="rect">
            <a:avLst/>
          </a:prstGeom>
          <a:noFill/>
        </p:spPr>
        <p:txBody>
          <a:bodyPr wrap="square" rtlCol="0">
            <a:spAutoFit/>
          </a:bodyPr>
          <a:lstStyle/>
          <a:p>
            <a:pPr algn="l" defTabSz="914400">
              <a:buNone/>
            </a:pPr>
            <a:r>
              <a:rPr lang="en-US" sz="1600" b="1" i="0">
                <a:solidFill>
                  <a:srgbClr val="0096D6">
                    <a:lumMod val="75000"/>
                  </a:srgbClr>
                </a:solidFill>
                <a:latin typeface="Arial"/>
                <a:ea typeface="黑体" pitchFamily="2" charset="-122"/>
                <a:cs typeface="+mn-cs"/>
              </a:rPr>
              <a:t>业务影响：</a:t>
            </a:r>
            <a:endParaRPr lang="en-US" sz="1600" b="1" dirty="0">
              <a:solidFill>
                <a:schemeClr val="tx1">
                  <a:lumMod val="75000"/>
                </a:schemeClr>
              </a:solidFill>
              <a:ea typeface="黑体" pitchFamily="2" charset="-122"/>
            </a:endParaRPr>
          </a:p>
        </p:txBody>
      </p:sp>
      <p:sp>
        <p:nvSpPr>
          <p:cNvPr id="16" name="TextBox 15"/>
          <p:cNvSpPr txBox="1"/>
          <p:nvPr/>
        </p:nvSpPr>
        <p:spPr>
          <a:xfrm>
            <a:off x="2661353" y="4850360"/>
            <a:ext cx="6049961" cy="996107"/>
          </a:xfrm>
          <a:prstGeom prst="rect">
            <a:avLst/>
          </a:prstGeom>
          <a:noFill/>
        </p:spPr>
        <p:txBody>
          <a:bodyPr wrap="square" rtlCol="0">
            <a:spAutoFit/>
          </a:bodyPr>
          <a:lstStyle/>
          <a:p>
            <a:pPr marL="177759" lvl="3" indent="-177759" algn="l" defTabSz="914400">
              <a:lnSpc>
                <a:spcPct val="120000"/>
              </a:lnSpc>
              <a:spcBef>
                <a:spcPts val="600"/>
              </a:spcBef>
              <a:buClr>
                <a:srgbClr val="0071A0"/>
              </a:buClr>
              <a:buFont typeface="Arial"/>
              <a:buChar char="•"/>
            </a:pPr>
            <a:r>
              <a:rPr lang="zh-CN" sz="1400" b="0" i="0">
                <a:solidFill>
                  <a:srgbClr val="0071A0"/>
                </a:solidFill>
                <a:latin typeface="Arial"/>
                <a:ea typeface="黑体" pitchFamily="2" charset="-122"/>
                <a:cs typeface="+mn-cs"/>
              </a:rPr>
              <a:t>迅速将 IT 功能扩展到新市场</a:t>
            </a:r>
          </a:p>
          <a:p>
            <a:pPr marL="177759" lvl="3" indent="-177759" algn="l" defTabSz="914400">
              <a:lnSpc>
                <a:spcPct val="120000"/>
              </a:lnSpc>
              <a:spcBef>
                <a:spcPts val="600"/>
              </a:spcBef>
              <a:buClr>
                <a:srgbClr val="0071A0"/>
              </a:buClr>
              <a:buFont typeface="Arial"/>
              <a:buChar char="•"/>
            </a:pPr>
            <a:r>
              <a:rPr lang="zh-CN" sz="1400" b="0" i="0">
                <a:solidFill>
                  <a:srgbClr val="0071A0"/>
                </a:solidFill>
                <a:latin typeface="Arial"/>
                <a:ea typeface="黑体" pitchFamily="2" charset="-122"/>
                <a:cs typeface="+mn-cs"/>
              </a:rPr>
              <a:t>将知识产权风险降至最低</a:t>
            </a:r>
          </a:p>
          <a:p>
            <a:pPr marL="177759" lvl="3" indent="-177759" algn="l" defTabSz="914400">
              <a:lnSpc>
                <a:spcPct val="120000"/>
              </a:lnSpc>
              <a:spcBef>
                <a:spcPts val="600"/>
              </a:spcBef>
              <a:buClr>
                <a:srgbClr val="0071A0"/>
              </a:buClr>
              <a:buFont typeface="Arial"/>
              <a:buChar char="•"/>
            </a:pPr>
            <a:r>
              <a:rPr lang="zh-CN" sz="1400" b="0" i="0">
                <a:solidFill>
                  <a:srgbClr val="0071A0"/>
                </a:solidFill>
                <a:latin typeface="Arial"/>
                <a:ea typeface="黑体" pitchFamily="2" charset="-122"/>
                <a:cs typeface="+mn-cs"/>
              </a:rPr>
              <a:t>保护客户数据</a:t>
            </a:r>
            <a:endParaRPr lang="en-US" sz="1400" dirty="0">
              <a:solidFill>
                <a:srgbClr val="0071A0"/>
              </a:solidFill>
              <a:ea typeface="黑体" pitchFamily="2" charset="-122"/>
            </a:endParaRPr>
          </a:p>
        </p:txBody>
      </p:sp>
    </p:spTree>
    <p:extLst>
      <p:ext uri="{BB962C8B-B14F-4D97-AF65-F5344CB8AC3E}">
        <p14:creationId xmlns:p14="http://schemas.microsoft.com/office/powerpoint/2010/main" val="5538769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21" name="Rectangle 20"/>
          <p:cNvSpPr/>
          <p:nvPr/>
        </p:nvSpPr>
        <p:spPr>
          <a:xfrm>
            <a:off x="0" y="5967048"/>
            <a:ext cx="9144000" cy="890952"/>
          </a:xfrm>
          <a:prstGeom prst="rect">
            <a:avLst/>
          </a:prstGeom>
          <a:gradFill flip="none" rotWithShape="1">
            <a:gsLst>
              <a:gs pos="0">
                <a:srgbClr val="FFFFFF">
                  <a:alpha val="0"/>
                </a:srgbClr>
              </a:gs>
              <a:gs pos="100000">
                <a:schemeClr val="tx1">
                  <a:lumMod val="40000"/>
                  <a:lumOff val="6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baseline="0">
                <a:solidFill>
                  <a:srgbClr val="FFFFFF"/>
                </a:solidFill>
                <a:latin typeface="Arial"/>
                <a:ea typeface="黑体" pitchFamily="2" charset="-122"/>
                <a:cs typeface="+mj-cs"/>
              </a:rPr>
              <a:t>思科 Made-for-Midmarket 产品组合</a:t>
            </a:r>
            <a:endParaRPr lang="en-US" sz="3200" dirty="0">
              <a:solidFill>
                <a:schemeClr val="bg1"/>
              </a:solidFill>
              <a:ea typeface="黑体" pitchFamily="2" charset="-122"/>
            </a:endParaRPr>
          </a:p>
        </p:txBody>
      </p:sp>
      <p:sp>
        <p:nvSpPr>
          <p:cNvPr id="17" name="Oval 16"/>
          <p:cNvSpPr/>
          <p:nvPr/>
        </p:nvSpPr>
        <p:spPr>
          <a:xfrm>
            <a:off x="-114301" y="6286499"/>
            <a:ext cx="9290075" cy="495300"/>
          </a:xfrm>
          <a:prstGeom prst="ellipse">
            <a:avLst/>
          </a:prstGeom>
          <a:gradFill flip="none" rotWithShape="1">
            <a:gsLst>
              <a:gs pos="0">
                <a:schemeClr val="tx1">
                  <a:lumMod val="75000"/>
                </a:schemeClr>
              </a:gs>
              <a:gs pos="100000">
                <a:schemeClr val="tx1">
                  <a:lumMod val="20000"/>
                  <a:lumOff val="80000"/>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pic>
        <p:nvPicPr>
          <p:cNvPr id="9" name="Picture 8" descr="Person5.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9702" y="2017757"/>
            <a:ext cx="1764198" cy="4594910"/>
          </a:xfrm>
          <a:prstGeom prst="rect">
            <a:avLst/>
          </a:prstGeom>
          <a:effectLst>
            <a:glow rad="762000">
              <a:schemeClr val="bg1">
                <a:alpha val="44000"/>
              </a:schemeClr>
            </a:glow>
          </a:effectLst>
        </p:spPr>
      </p:pic>
      <p:sp>
        <p:nvSpPr>
          <p:cNvPr id="13" name="TextBox 12"/>
          <p:cNvSpPr txBox="1"/>
          <p:nvPr/>
        </p:nvSpPr>
        <p:spPr>
          <a:xfrm>
            <a:off x="229702" y="1234842"/>
            <a:ext cx="9155598" cy="461665"/>
          </a:xfrm>
          <a:prstGeom prst="rect">
            <a:avLst/>
          </a:prstGeom>
          <a:noFill/>
        </p:spPr>
        <p:txBody>
          <a:bodyPr wrap="square" rtlCol="0">
            <a:spAutoFit/>
          </a:bodyPr>
          <a:lstStyle/>
          <a:p>
            <a:pPr marL="0" lvl="3" algn="l" defTabSz="914400">
              <a:buNone/>
            </a:pPr>
            <a:r>
              <a:rPr lang="zh-CN" sz="2400" b="0" i="0" dirty="0">
                <a:solidFill>
                  <a:srgbClr val="0071A0"/>
                </a:solidFill>
                <a:latin typeface="Arial"/>
                <a:ea typeface="黑体" pitchFamily="2" charset="-122"/>
                <a:cs typeface="+mn-cs"/>
              </a:rPr>
              <a:t>如何快速部署新业务应用</a:t>
            </a:r>
            <a:r>
              <a:rPr lang="zh-CN" sz="2400" b="0" i="0" dirty="0" smtClean="0">
                <a:solidFill>
                  <a:srgbClr val="0071A0"/>
                </a:solidFill>
                <a:latin typeface="Arial"/>
                <a:ea typeface="黑体" pitchFamily="2" charset="-122"/>
                <a:cs typeface="+mn-cs"/>
              </a:rPr>
              <a:t>和服务</a:t>
            </a:r>
            <a:r>
              <a:rPr lang="zh-CN" sz="2400" b="0" i="0" dirty="0">
                <a:solidFill>
                  <a:srgbClr val="0071A0"/>
                </a:solidFill>
                <a:latin typeface="Arial"/>
                <a:ea typeface="黑体" pitchFamily="2" charset="-122"/>
                <a:cs typeface="+mn-cs"/>
              </a:rPr>
              <a:t>？</a:t>
            </a:r>
          </a:p>
        </p:txBody>
      </p:sp>
      <p:sp>
        <p:nvSpPr>
          <p:cNvPr id="14" name="TextBox 13"/>
          <p:cNvSpPr txBox="1"/>
          <p:nvPr/>
        </p:nvSpPr>
        <p:spPr>
          <a:xfrm>
            <a:off x="2687407" y="2723317"/>
            <a:ext cx="6261101" cy="1331583"/>
          </a:xfrm>
          <a:prstGeom prst="rect">
            <a:avLst/>
          </a:prstGeom>
          <a:noFill/>
        </p:spPr>
        <p:txBody>
          <a:bodyPr wrap="square" rtlCol="0">
            <a:spAutoFit/>
          </a:bodyPr>
          <a:lstStyle/>
          <a:p>
            <a:pPr marL="177759" indent="-177759" algn="l" defTabSz="914309">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快速部署分支机构一体化产品，降低总拥有成本</a:t>
            </a:r>
            <a:endParaRPr lang="en-US" sz="1400" dirty="0">
              <a:solidFill>
                <a:srgbClr val="0071A0"/>
              </a:solidFill>
              <a:ea typeface="黑体" pitchFamily="2" charset="-122"/>
            </a:endParaRPr>
          </a:p>
          <a:p>
            <a:pPr marL="177759" indent="-177759" algn="l" defTabSz="914309">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与</a:t>
            </a:r>
            <a:r>
              <a:rPr lang="zh-CN" sz="1400" dirty="0">
                <a:solidFill>
                  <a:srgbClr val="0071A0"/>
                </a:solidFill>
                <a:latin typeface="Arial"/>
                <a:ea typeface="黑体" pitchFamily="2" charset="-122"/>
              </a:rPr>
              <a:t>第三</a:t>
            </a:r>
            <a:r>
              <a:rPr lang="zh-CN" sz="1400" b="0" i="0" dirty="0">
                <a:solidFill>
                  <a:srgbClr val="0071A0"/>
                </a:solidFill>
                <a:latin typeface="Arial"/>
                <a:ea typeface="黑体" pitchFamily="2" charset="-122"/>
                <a:cs typeface="+mn-cs"/>
              </a:rPr>
              <a:t>方合作伙伴应用集成的 DC 系统</a:t>
            </a:r>
          </a:p>
          <a:p>
            <a:pPr marL="177759" indent="-177759" algn="l" defTabSz="914309">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现场和云协作模式 </a:t>
            </a:r>
          </a:p>
          <a:p>
            <a:pPr marL="177759" indent="-177759" algn="l" defTabSz="914309">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快速、安全地提供虚拟化服务</a:t>
            </a:r>
            <a:endParaRPr lang="en-US" sz="1400" dirty="0">
              <a:solidFill>
                <a:srgbClr val="0071A0"/>
              </a:solidFill>
              <a:ea typeface="黑体" pitchFamily="2" charset="-122"/>
            </a:endParaRPr>
          </a:p>
        </p:txBody>
      </p:sp>
      <p:cxnSp>
        <p:nvCxnSpPr>
          <p:cNvPr id="10" name="Straight Connector 9"/>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32688" y="2360799"/>
            <a:ext cx="6085875" cy="338554"/>
          </a:xfrm>
          <a:prstGeom prst="rect">
            <a:avLst/>
          </a:prstGeom>
          <a:noFill/>
        </p:spPr>
        <p:txBody>
          <a:bodyPr wrap="square" rtlCol="0">
            <a:spAutoFit/>
          </a:bodyPr>
          <a:lstStyle/>
          <a:p>
            <a:pPr algn="l" defTabSz="914400">
              <a:buNone/>
            </a:pPr>
            <a:r>
              <a:rPr lang="en-US" sz="1600" b="1" i="0">
                <a:solidFill>
                  <a:srgbClr val="0096D6">
                    <a:lumMod val="75000"/>
                  </a:srgbClr>
                </a:solidFill>
                <a:latin typeface="Arial"/>
                <a:ea typeface="黑体" pitchFamily="2" charset="-122"/>
                <a:cs typeface="+mn-cs"/>
              </a:rPr>
              <a:t>思科为中型企业提供：</a:t>
            </a:r>
            <a:endParaRPr lang="en-US" sz="1600" b="1" dirty="0">
              <a:solidFill>
                <a:schemeClr val="tx1">
                  <a:lumMod val="75000"/>
                </a:schemeClr>
              </a:solidFill>
              <a:ea typeface="黑体" pitchFamily="2" charset="-122"/>
            </a:endParaRPr>
          </a:p>
        </p:txBody>
      </p:sp>
      <p:sp>
        <p:nvSpPr>
          <p:cNvPr id="16" name="TextBox 15"/>
          <p:cNvSpPr txBox="1"/>
          <p:nvPr/>
        </p:nvSpPr>
        <p:spPr>
          <a:xfrm>
            <a:off x="2724403" y="4326696"/>
            <a:ext cx="6085875" cy="338554"/>
          </a:xfrm>
          <a:prstGeom prst="rect">
            <a:avLst/>
          </a:prstGeom>
          <a:noFill/>
        </p:spPr>
        <p:txBody>
          <a:bodyPr wrap="square" rtlCol="0">
            <a:spAutoFit/>
          </a:bodyPr>
          <a:lstStyle/>
          <a:p>
            <a:pPr algn="l" defTabSz="914400">
              <a:buNone/>
            </a:pPr>
            <a:r>
              <a:rPr lang="en-US" sz="1600" b="1" i="0" dirty="0" err="1">
                <a:solidFill>
                  <a:srgbClr val="0096D6">
                    <a:lumMod val="75000"/>
                  </a:srgbClr>
                </a:solidFill>
                <a:latin typeface="Arial"/>
                <a:ea typeface="黑体" pitchFamily="2" charset="-122"/>
                <a:cs typeface="+mn-cs"/>
              </a:rPr>
              <a:t>业务影响</a:t>
            </a:r>
            <a:r>
              <a:rPr lang="en-US" sz="1600" b="1" i="0" dirty="0">
                <a:solidFill>
                  <a:srgbClr val="0096D6">
                    <a:lumMod val="75000"/>
                  </a:srgbClr>
                </a:solidFill>
                <a:latin typeface="Arial"/>
                <a:ea typeface="黑体" pitchFamily="2" charset="-122"/>
                <a:cs typeface="+mn-cs"/>
              </a:rPr>
              <a:t>：</a:t>
            </a:r>
            <a:endParaRPr lang="en-US" sz="1600" b="1" dirty="0">
              <a:solidFill>
                <a:schemeClr val="tx1">
                  <a:lumMod val="75000"/>
                </a:schemeClr>
              </a:solidFill>
              <a:ea typeface="黑体" pitchFamily="2" charset="-122"/>
            </a:endParaRPr>
          </a:p>
        </p:txBody>
      </p:sp>
      <p:sp>
        <p:nvSpPr>
          <p:cNvPr id="18" name="TextBox 17"/>
          <p:cNvSpPr txBox="1"/>
          <p:nvPr/>
        </p:nvSpPr>
        <p:spPr>
          <a:xfrm>
            <a:off x="2687406" y="4694437"/>
            <a:ext cx="6049961" cy="996107"/>
          </a:xfrm>
          <a:prstGeom prst="rect">
            <a:avLst/>
          </a:prstGeom>
          <a:noFill/>
        </p:spPr>
        <p:txBody>
          <a:bodyPr wrap="square" rtlCol="0">
            <a:spAutoFit/>
          </a:bodyPr>
          <a:lstStyle/>
          <a:p>
            <a:pPr marL="177759" lvl="3"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通过最新应用改善业务运营</a:t>
            </a:r>
          </a:p>
          <a:p>
            <a:pPr marL="177759" lvl="3"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降低应用部署成本</a:t>
            </a:r>
          </a:p>
          <a:p>
            <a:pPr marL="177759" lvl="3"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为用户保护关键应用性能</a:t>
            </a:r>
            <a:endParaRPr lang="en-US" sz="1400" dirty="0">
              <a:solidFill>
                <a:srgbClr val="0071A0"/>
              </a:solidFill>
              <a:ea typeface="黑体" pitchFamily="2" charset="-122"/>
            </a:endParaRPr>
          </a:p>
        </p:txBody>
      </p:sp>
    </p:spTree>
    <p:extLst>
      <p:ext uri="{BB962C8B-B14F-4D97-AF65-F5344CB8AC3E}">
        <p14:creationId xmlns:p14="http://schemas.microsoft.com/office/powerpoint/2010/main" val="287166322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21" name="Rectangle 20"/>
          <p:cNvSpPr/>
          <p:nvPr/>
        </p:nvSpPr>
        <p:spPr>
          <a:xfrm>
            <a:off x="0" y="5967048"/>
            <a:ext cx="9144000" cy="890952"/>
          </a:xfrm>
          <a:prstGeom prst="rect">
            <a:avLst/>
          </a:prstGeom>
          <a:gradFill flip="none" rotWithShape="1">
            <a:gsLst>
              <a:gs pos="0">
                <a:srgbClr val="FFFFFF">
                  <a:alpha val="0"/>
                </a:srgbClr>
              </a:gs>
              <a:gs pos="100000">
                <a:schemeClr val="tx1">
                  <a:lumMod val="40000"/>
                  <a:lumOff val="6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思科 Made-for-Midmarket 产品组合</a:t>
            </a:r>
            <a:endParaRPr lang="en-US" sz="3200" dirty="0">
              <a:solidFill>
                <a:schemeClr val="bg1"/>
              </a:solidFill>
              <a:ea typeface="黑体" pitchFamily="2" charset="-122"/>
            </a:endParaRPr>
          </a:p>
        </p:txBody>
      </p:sp>
      <p:sp>
        <p:nvSpPr>
          <p:cNvPr id="17" name="Oval 16"/>
          <p:cNvSpPr/>
          <p:nvPr/>
        </p:nvSpPr>
        <p:spPr>
          <a:xfrm>
            <a:off x="-114301" y="6286499"/>
            <a:ext cx="9290075" cy="495300"/>
          </a:xfrm>
          <a:prstGeom prst="ellipse">
            <a:avLst/>
          </a:prstGeom>
          <a:gradFill flip="none" rotWithShape="1">
            <a:gsLst>
              <a:gs pos="0">
                <a:schemeClr val="tx1">
                  <a:lumMod val="75000"/>
                </a:schemeClr>
              </a:gs>
              <a:gs pos="100000">
                <a:schemeClr val="tx1">
                  <a:lumMod val="20000"/>
                  <a:lumOff val="80000"/>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pic>
        <p:nvPicPr>
          <p:cNvPr id="9" name="Picture 8" descr="Person2.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6812" y="1972965"/>
            <a:ext cx="1708088" cy="4662622"/>
          </a:xfrm>
          <a:prstGeom prst="rect">
            <a:avLst/>
          </a:prstGeom>
          <a:effectLst>
            <a:glow rad="762000">
              <a:schemeClr val="bg1">
                <a:alpha val="44000"/>
              </a:schemeClr>
            </a:glow>
          </a:effectLst>
        </p:spPr>
      </p:pic>
      <p:sp>
        <p:nvSpPr>
          <p:cNvPr id="10" name="TextBox 9"/>
          <p:cNvSpPr txBox="1"/>
          <p:nvPr/>
        </p:nvSpPr>
        <p:spPr>
          <a:xfrm>
            <a:off x="229702" y="1288007"/>
            <a:ext cx="8914298" cy="461665"/>
          </a:xfrm>
          <a:prstGeom prst="rect">
            <a:avLst/>
          </a:prstGeom>
          <a:noFill/>
        </p:spPr>
        <p:txBody>
          <a:bodyPr wrap="square" rtlCol="0">
            <a:spAutoFit/>
          </a:bodyPr>
          <a:lstStyle/>
          <a:p>
            <a:pPr marL="0" lvl="3" algn="l" defTabSz="914400">
              <a:buNone/>
            </a:pPr>
            <a:r>
              <a:rPr lang="zh-CN" sz="2400" b="0" i="0">
                <a:solidFill>
                  <a:srgbClr val="0096D6">
                    <a:lumMod val="75000"/>
                  </a:srgbClr>
                </a:solidFill>
                <a:latin typeface="Arial"/>
                <a:ea typeface="黑体" pitchFamily="2" charset="-122"/>
                <a:cs typeface="+mn-cs"/>
              </a:rPr>
              <a:t>如何支持移动性和自带设备？</a:t>
            </a:r>
          </a:p>
        </p:txBody>
      </p:sp>
      <p:sp>
        <p:nvSpPr>
          <p:cNvPr id="13" name="TextBox 12"/>
          <p:cNvSpPr txBox="1"/>
          <p:nvPr/>
        </p:nvSpPr>
        <p:spPr>
          <a:xfrm>
            <a:off x="3009897" y="2663522"/>
            <a:ext cx="5859463" cy="1667059"/>
          </a:xfrm>
          <a:prstGeom prst="rect">
            <a:avLst/>
          </a:prstGeom>
          <a:noFill/>
        </p:spPr>
        <p:txBody>
          <a:bodyPr wrap="square" rtlCol="0">
            <a:spAutoFit/>
          </a:bodyPr>
          <a:lstStyle/>
          <a:p>
            <a:pPr marL="177759"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简单、实惠、按需扩展的统一接入</a:t>
            </a:r>
            <a:endParaRPr lang="en-US" sz="1400" b="1" dirty="0">
              <a:solidFill>
                <a:srgbClr val="0071A0"/>
              </a:solidFill>
              <a:ea typeface="黑体" pitchFamily="2" charset="-122"/>
            </a:endParaRPr>
          </a:p>
          <a:p>
            <a:pPr marL="177759"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自带设备 — 简单、快捷、安全地进入工作状态 </a:t>
            </a:r>
          </a:p>
          <a:p>
            <a:pPr marL="177759"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所有固定和移动设备对应用的安全访问</a:t>
            </a:r>
          </a:p>
          <a:p>
            <a:pPr marL="177759"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任何用户、任何设备、任何位置的安全性</a:t>
            </a:r>
          </a:p>
          <a:p>
            <a:pPr marL="177759"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集中控制、管理和监管的协作工作空间</a:t>
            </a:r>
            <a:endParaRPr lang="en-US" sz="1400" dirty="0">
              <a:solidFill>
                <a:srgbClr val="0071A0"/>
              </a:solidFill>
              <a:ea typeface="黑体" pitchFamily="2" charset="-122"/>
            </a:endParaRPr>
          </a:p>
        </p:txBody>
      </p:sp>
      <p:cxnSp>
        <p:nvCxnSpPr>
          <p:cNvPr id="14" name="Straight Connector 13"/>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058125" y="2254469"/>
            <a:ext cx="6085875" cy="338554"/>
          </a:xfrm>
          <a:prstGeom prst="rect">
            <a:avLst/>
          </a:prstGeom>
          <a:noFill/>
        </p:spPr>
        <p:txBody>
          <a:bodyPr wrap="square" rtlCol="0">
            <a:spAutoFit/>
          </a:bodyPr>
          <a:lstStyle/>
          <a:p>
            <a:pPr algn="l" defTabSz="914400">
              <a:buNone/>
            </a:pPr>
            <a:r>
              <a:rPr lang="en-US" sz="1600" b="1" i="0">
                <a:solidFill>
                  <a:srgbClr val="0096D6">
                    <a:lumMod val="75000"/>
                  </a:srgbClr>
                </a:solidFill>
                <a:latin typeface="Arial"/>
                <a:ea typeface="黑体" pitchFamily="2" charset="-122"/>
                <a:cs typeface="+mn-cs"/>
              </a:rPr>
              <a:t>思科为中型企业提供：</a:t>
            </a:r>
            <a:endParaRPr lang="en-US" sz="1600" b="1" dirty="0">
              <a:solidFill>
                <a:schemeClr val="tx1">
                  <a:lumMod val="75000"/>
                </a:schemeClr>
              </a:solidFill>
              <a:ea typeface="黑体" pitchFamily="2" charset="-122"/>
            </a:endParaRPr>
          </a:p>
        </p:txBody>
      </p:sp>
      <p:sp>
        <p:nvSpPr>
          <p:cNvPr id="16" name="TextBox 15"/>
          <p:cNvSpPr txBox="1"/>
          <p:nvPr/>
        </p:nvSpPr>
        <p:spPr>
          <a:xfrm>
            <a:off x="3065662" y="4583116"/>
            <a:ext cx="6085875" cy="338554"/>
          </a:xfrm>
          <a:prstGeom prst="rect">
            <a:avLst/>
          </a:prstGeom>
          <a:noFill/>
        </p:spPr>
        <p:txBody>
          <a:bodyPr wrap="square" rtlCol="0">
            <a:spAutoFit/>
          </a:bodyPr>
          <a:lstStyle/>
          <a:p>
            <a:pPr algn="l" defTabSz="914400">
              <a:buNone/>
            </a:pPr>
            <a:r>
              <a:rPr lang="en-US" sz="1600" b="1" i="0" dirty="0" err="1">
                <a:solidFill>
                  <a:srgbClr val="0096D6">
                    <a:lumMod val="75000"/>
                  </a:srgbClr>
                </a:solidFill>
                <a:latin typeface="Arial"/>
                <a:ea typeface="黑体" pitchFamily="2" charset="-122"/>
                <a:cs typeface="+mn-cs"/>
              </a:rPr>
              <a:t>业务影响</a:t>
            </a:r>
            <a:r>
              <a:rPr lang="en-US" sz="1600" b="1" i="0" dirty="0">
                <a:solidFill>
                  <a:srgbClr val="0096D6">
                    <a:lumMod val="75000"/>
                  </a:srgbClr>
                </a:solidFill>
                <a:latin typeface="Arial"/>
                <a:ea typeface="黑体" pitchFamily="2" charset="-122"/>
                <a:cs typeface="+mn-cs"/>
              </a:rPr>
              <a:t>：</a:t>
            </a:r>
            <a:endParaRPr lang="en-US" sz="1600" b="1" dirty="0">
              <a:solidFill>
                <a:schemeClr val="tx1">
                  <a:lumMod val="75000"/>
                </a:schemeClr>
              </a:solidFill>
              <a:ea typeface="黑体" pitchFamily="2" charset="-122"/>
            </a:endParaRPr>
          </a:p>
        </p:txBody>
      </p:sp>
      <p:sp>
        <p:nvSpPr>
          <p:cNvPr id="18" name="TextBox 17"/>
          <p:cNvSpPr txBox="1"/>
          <p:nvPr/>
        </p:nvSpPr>
        <p:spPr>
          <a:xfrm>
            <a:off x="3015593" y="4973314"/>
            <a:ext cx="6049961" cy="996107"/>
          </a:xfrm>
          <a:prstGeom prst="rect">
            <a:avLst/>
          </a:prstGeom>
          <a:noFill/>
        </p:spPr>
        <p:txBody>
          <a:bodyPr wrap="square" rtlCol="0">
            <a:spAutoFit/>
          </a:bodyPr>
          <a:lstStyle/>
          <a:p>
            <a:pPr marL="177759" lvl="3"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为您的企业提供支持的顾问、访客和承包商</a:t>
            </a:r>
          </a:p>
          <a:p>
            <a:pPr marL="177759" lvl="3"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通过移动性增加员工之间的互动性和创造性</a:t>
            </a:r>
          </a:p>
          <a:p>
            <a:pPr marL="177759" lvl="3"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在移动环境中保护知识产权</a:t>
            </a:r>
            <a:endParaRPr lang="en-US" sz="1400" dirty="0">
              <a:solidFill>
                <a:srgbClr val="0071A0"/>
              </a:solidFill>
              <a:ea typeface="黑体" pitchFamily="2" charset="-122"/>
            </a:endParaRPr>
          </a:p>
        </p:txBody>
      </p:sp>
    </p:spTree>
    <p:extLst>
      <p:ext uri="{BB962C8B-B14F-4D97-AF65-F5344CB8AC3E}">
        <p14:creationId xmlns:p14="http://schemas.microsoft.com/office/powerpoint/2010/main" val="35404956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21" name="Rectangle 20"/>
          <p:cNvSpPr/>
          <p:nvPr/>
        </p:nvSpPr>
        <p:spPr>
          <a:xfrm>
            <a:off x="0" y="5967048"/>
            <a:ext cx="9144000" cy="890952"/>
          </a:xfrm>
          <a:prstGeom prst="rect">
            <a:avLst/>
          </a:prstGeom>
          <a:gradFill flip="none" rotWithShape="1">
            <a:gsLst>
              <a:gs pos="0">
                <a:srgbClr val="FFFFFF">
                  <a:alpha val="0"/>
                </a:srgbClr>
              </a:gs>
              <a:gs pos="100000">
                <a:schemeClr val="tx1">
                  <a:lumMod val="40000"/>
                  <a:lumOff val="6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思科 Made-for-Midmarket 产品组合</a:t>
            </a:r>
            <a:endParaRPr lang="en-US" sz="3200" dirty="0">
              <a:solidFill>
                <a:schemeClr val="bg1"/>
              </a:solidFill>
              <a:ea typeface="黑体" pitchFamily="2" charset="-122"/>
            </a:endParaRPr>
          </a:p>
        </p:txBody>
      </p:sp>
      <p:sp>
        <p:nvSpPr>
          <p:cNvPr id="17" name="Oval 16"/>
          <p:cNvSpPr/>
          <p:nvPr/>
        </p:nvSpPr>
        <p:spPr>
          <a:xfrm>
            <a:off x="-114301" y="6286499"/>
            <a:ext cx="9290075" cy="495300"/>
          </a:xfrm>
          <a:prstGeom prst="ellipse">
            <a:avLst/>
          </a:prstGeom>
          <a:gradFill flip="none" rotWithShape="1">
            <a:gsLst>
              <a:gs pos="0">
                <a:schemeClr val="tx1">
                  <a:lumMod val="75000"/>
                </a:schemeClr>
              </a:gs>
              <a:gs pos="100000">
                <a:schemeClr val="tx1">
                  <a:lumMod val="20000"/>
                  <a:lumOff val="80000"/>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pic>
        <p:nvPicPr>
          <p:cNvPr id="9" name="Picture 8" descr="P3.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flipH="1">
            <a:off x="853903" y="1972965"/>
            <a:ext cx="1275398" cy="4656436"/>
          </a:xfrm>
          <a:prstGeom prst="rect">
            <a:avLst/>
          </a:prstGeom>
          <a:effectLst>
            <a:glow rad="762000">
              <a:schemeClr val="bg1">
                <a:alpha val="44000"/>
              </a:schemeClr>
            </a:glow>
          </a:effectLst>
        </p:spPr>
      </p:pic>
      <p:sp>
        <p:nvSpPr>
          <p:cNvPr id="10" name="TextBox 9"/>
          <p:cNvSpPr txBox="1"/>
          <p:nvPr/>
        </p:nvSpPr>
        <p:spPr>
          <a:xfrm>
            <a:off x="229702" y="1246746"/>
            <a:ext cx="8914298" cy="461665"/>
          </a:xfrm>
          <a:prstGeom prst="rect">
            <a:avLst/>
          </a:prstGeom>
          <a:noFill/>
        </p:spPr>
        <p:txBody>
          <a:bodyPr wrap="square" rtlCol="0">
            <a:spAutoFit/>
          </a:bodyPr>
          <a:lstStyle/>
          <a:p>
            <a:pPr marL="0" lvl="3" algn="l" defTabSz="914400">
              <a:spcBef>
                <a:spcPts val="400"/>
              </a:spcBef>
              <a:buNone/>
            </a:pPr>
            <a:r>
              <a:rPr lang="zh-CN" sz="2400" b="0" i="0" dirty="0" smtClean="0">
                <a:solidFill>
                  <a:srgbClr val="0096D6">
                    <a:lumMod val="75000"/>
                  </a:srgbClr>
                </a:solidFill>
                <a:latin typeface="Arial"/>
                <a:ea typeface="黑体" pitchFamily="2" charset="-122"/>
                <a:cs typeface="+mn-cs"/>
              </a:rPr>
              <a:t>如何</a:t>
            </a:r>
            <a:r>
              <a:rPr lang="zh-CN" sz="2400" b="0" i="0" dirty="0">
                <a:solidFill>
                  <a:srgbClr val="0096D6">
                    <a:lumMod val="75000"/>
                  </a:srgbClr>
                </a:solidFill>
                <a:latin typeface="Arial"/>
                <a:ea typeface="黑体" pitchFamily="2" charset="-122"/>
                <a:cs typeface="+mn-cs"/>
              </a:rPr>
              <a:t>对网络和数据中心进行虚拟化？</a:t>
            </a:r>
          </a:p>
        </p:txBody>
      </p:sp>
      <p:sp>
        <p:nvSpPr>
          <p:cNvPr id="13" name="TextBox 12"/>
          <p:cNvSpPr txBox="1"/>
          <p:nvPr/>
        </p:nvSpPr>
        <p:spPr>
          <a:xfrm>
            <a:off x="2732688" y="2142242"/>
            <a:ext cx="6011313" cy="2002536"/>
          </a:xfrm>
          <a:prstGeom prst="rect">
            <a:avLst/>
          </a:prstGeom>
          <a:noFill/>
        </p:spPr>
        <p:txBody>
          <a:bodyPr wrap="square" rtlCol="0">
            <a:spAutoFit/>
          </a:bodyPr>
          <a:lstStyle/>
          <a:p>
            <a:pPr marL="177759" indent="-177759" algn="l" defTabSz="914309">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适合分支机构（带有 ISR）的融合网络、计算和虚拟化就绪平台</a:t>
            </a:r>
            <a:endParaRPr lang="en-US" sz="1400" dirty="0" smtClean="0">
              <a:solidFill>
                <a:srgbClr val="0071A0"/>
              </a:solidFill>
              <a:ea typeface="黑体" pitchFamily="2" charset="-122"/>
            </a:endParaRPr>
          </a:p>
          <a:p>
            <a:pPr marL="177759" indent="-177759" algn="l" defTabSz="914309">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融合网络和 DC 交换矩阵虚拟化基础设施</a:t>
            </a:r>
            <a:endParaRPr lang="en-US" sz="1400" dirty="0">
              <a:solidFill>
                <a:srgbClr val="0071A0"/>
              </a:solidFill>
              <a:ea typeface="黑体" pitchFamily="2" charset="-122"/>
            </a:endParaRPr>
          </a:p>
          <a:p>
            <a:pPr marL="177759" indent="-177759" algn="l" defTabSz="914309">
              <a:lnSpc>
                <a:spcPct val="120000"/>
              </a:lnSpc>
              <a:spcBef>
                <a:spcPts val="600"/>
              </a:spcBef>
              <a:buClr>
                <a:srgbClr val="0096D6">
                  <a:lumMod val="75000"/>
                </a:srgbClr>
              </a:buClr>
              <a:buFont typeface="Arial"/>
              <a:buChar char="•"/>
            </a:pPr>
            <a:r>
              <a:rPr lang="zh-CN" sz="1400" b="0" i="0" dirty="0">
                <a:solidFill>
                  <a:srgbClr val="0096D6">
                    <a:lumMod val="75000"/>
                  </a:srgbClr>
                </a:solidFill>
                <a:latin typeface="Arial"/>
                <a:ea typeface="黑体" pitchFamily="2" charset="-122"/>
                <a:cs typeface="+mn-cs"/>
              </a:rPr>
              <a:t>基于单个虚拟化服务器基础设施、适合协作应用的预加载软件</a:t>
            </a:r>
            <a:endParaRPr lang="en-GB" sz="1400" dirty="0">
              <a:solidFill>
                <a:schemeClr val="tx1">
                  <a:lumMod val="75000"/>
                </a:schemeClr>
              </a:solidFill>
              <a:ea typeface="黑体" pitchFamily="2" charset="-122"/>
            </a:endParaRPr>
          </a:p>
          <a:p>
            <a:pPr marL="177759" indent="-177759" algn="l" defTabSz="914309">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从物理和虚拟资源的共享池中按需调配</a:t>
            </a:r>
            <a:endParaRPr lang="en-US" sz="1400" dirty="0">
              <a:solidFill>
                <a:srgbClr val="0071A0"/>
              </a:solidFill>
              <a:ea typeface="黑体" pitchFamily="2" charset="-122"/>
            </a:endParaRPr>
          </a:p>
          <a:p>
            <a:pPr marL="177759" indent="-177759" algn="l" defTabSz="914309">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统合了网络和安全技术的安全基础设施</a:t>
            </a:r>
          </a:p>
          <a:p>
            <a:pPr marL="177759" indent="-177759" algn="l" defTabSz="914309">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跨物理和虚拟域的可操作的安全性</a:t>
            </a:r>
          </a:p>
        </p:txBody>
      </p:sp>
      <p:cxnSp>
        <p:nvCxnSpPr>
          <p:cNvPr id="14" name="Straight Connector 13"/>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53954" y="1803688"/>
            <a:ext cx="6085875" cy="338554"/>
          </a:xfrm>
          <a:prstGeom prst="rect">
            <a:avLst/>
          </a:prstGeom>
          <a:noFill/>
        </p:spPr>
        <p:txBody>
          <a:bodyPr wrap="square" rtlCol="0">
            <a:spAutoFit/>
          </a:bodyPr>
          <a:lstStyle/>
          <a:p>
            <a:pPr algn="l" defTabSz="914400">
              <a:buNone/>
            </a:pPr>
            <a:r>
              <a:rPr lang="en-US" sz="1600" b="1" i="0">
                <a:solidFill>
                  <a:srgbClr val="0096D6">
                    <a:lumMod val="75000"/>
                  </a:srgbClr>
                </a:solidFill>
                <a:latin typeface="Arial"/>
                <a:ea typeface="黑体" pitchFamily="2" charset="-122"/>
                <a:cs typeface="+mn-cs"/>
              </a:rPr>
              <a:t>思科为中型企业提供：</a:t>
            </a:r>
            <a:endParaRPr lang="en-US" sz="1600" b="1" dirty="0">
              <a:solidFill>
                <a:schemeClr val="tx1">
                  <a:lumMod val="75000"/>
                </a:schemeClr>
              </a:solidFill>
              <a:ea typeface="黑体" pitchFamily="2" charset="-122"/>
            </a:endParaRPr>
          </a:p>
        </p:txBody>
      </p:sp>
      <p:sp>
        <p:nvSpPr>
          <p:cNvPr id="16" name="TextBox 15"/>
          <p:cNvSpPr txBox="1"/>
          <p:nvPr/>
        </p:nvSpPr>
        <p:spPr>
          <a:xfrm>
            <a:off x="2745670" y="4392573"/>
            <a:ext cx="6085875" cy="338554"/>
          </a:xfrm>
          <a:prstGeom prst="rect">
            <a:avLst/>
          </a:prstGeom>
          <a:noFill/>
        </p:spPr>
        <p:txBody>
          <a:bodyPr wrap="square" rtlCol="0">
            <a:spAutoFit/>
          </a:bodyPr>
          <a:lstStyle/>
          <a:p>
            <a:pPr algn="l" defTabSz="914400">
              <a:buNone/>
            </a:pPr>
            <a:r>
              <a:rPr lang="en-US" sz="1600" b="1" i="0" dirty="0" err="1">
                <a:solidFill>
                  <a:srgbClr val="0096D6">
                    <a:lumMod val="75000"/>
                  </a:srgbClr>
                </a:solidFill>
                <a:latin typeface="Arial"/>
                <a:ea typeface="黑体" pitchFamily="2" charset="-122"/>
                <a:cs typeface="+mn-cs"/>
              </a:rPr>
              <a:t>业务影响</a:t>
            </a:r>
            <a:r>
              <a:rPr lang="en-US" sz="1600" b="1" i="0" dirty="0">
                <a:solidFill>
                  <a:srgbClr val="0096D6">
                    <a:lumMod val="75000"/>
                  </a:srgbClr>
                </a:solidFill>
                <a:latin typeface="Arial"/>
                <a:ea typeface="黑体" pitchFamily="2" charset="-122"/>
                <a:cs typeface="+mn-cs"/>
              </a:rPr>
              <a:t>：</a:t>
            </a:r>
            <a:endParaRPr lang="en-US" sz="1600" b="1" dirty="0">
              <a:solidFill>
                <a:schemeClr val="tx1">
                  <a:lumMod val="75000"/>
                </a:schemeClr>
              </a:solidFill>
              <a:ea typeface="黑体" pitchFamily="2" charset="-122"/>
            </a:endParaRPr>
          </a:p>
        </p:txBody>
      </p:sp>
      <p:sp>
        <p:nvSpPr>
          <p:cNvPr id="18" name="TextBox 17"/>
          <p:cNvSpPr txBox="1"/>
          <p:nvPr/>
        </p:nvSpPr>
        <p:spPr>
          <a:xfrm>
            <a:off x="2738133" y="4750872"/>
            <a:ext cx="6049961" cy="996107"/>
          </a:xfrm>
          <a:prstGeom prst="rect">
            <a:avLst/>
          </a:prstGeom>
          <a:noFill/>
        </p:spPr>
        <p:txBody>
          <a:bodyPr wrap="square" rtlCol="0">
            <a:spAutoFit/>
          </a:bodyPr>
          <a:lstStyle/>
          <a:p>
            <a:pPr marL="177759" lvl="3" indent="-177759" algn="l" defTabSz="914400">
              <a:lnSpc>
                <a:spcPct val="120000"/>
              </a:lnSpc>
              <a:spcBef>
                <a:spcPts val="600"/>
              </a:spcBef>
              <a:buClr>
                <a:srgbClr val="0071A0"/>
              </a:buClr>
              <a:buFont typeface="Arial"/>
              <a:buChar char="•"/>
            </a:pPr>
            <a:r>
              <a:rPr lang="zh-CN" sz="1400" b="0" i="0">
                <a:solidFill>
                  <a:srgbClr val="0071A0"/>
                </a:solidFill>
                <a:latin typeface="Arial"/>
                <a:ea typeface="黑体" pitchFamily="2" charset="-122"/>
                <a:cs typeface="+mn-cs"/>
              </a:rPr>
              <a:t>改善服务器、存储和网络总拥有成本</a:t>
            </a:r>
            <a:endParaRPr lang="en-US" sz="1400" dirty="0" smtClean="0">
              <a:solidFill>
                <a:srgbClr val="0071A0"/>
              </a:solidFill>
              <a:ea typeface="黑体" pitchFamily="2" charset="-122"/>
            </a:endParaRPr>
          </a:p>
          <a:p>
            <a:pPr marL="177759" lvl="3" indent="-177759" algn="l" defTabSz="914400">
              <a:lnSpc>
                <a:spcPct val="120000"/>
              </a:lnSpc>
              <a:spcBef>
                <a:spcPts val="600"/>
              </a:spcBef>
              <a:buClr>
                <a:srgbClr val="0071A0"/>
              </a:buClr>
              <a:buFont typeface="Arial"/>
              <a:buChar char="•"/>
            </a:pPr>
            <a:r>
              <a:rPr lang="zh-CN" sz="1400" b="0" i="0">
                <a:solidFill>
                  <a:srgbClr val="0071A0"/>
                </a:solidFill>
                <a:latin typeface="Arial"/>
                <a:ea typeface="黑体" pitchFamily="2" charset="-122"/>
                <a:cs typeface="+mn-cs"/>
              </a:rPr>
              <a:t>优化应用性能和投资回报率</a:t>
            </a:r>
          </a:p>
          <a:p>
            <a:pPr marL="177759" lvl="3" indent="-177759" algn="l" defTabSz="914400">
              <a:lnSpc>
                <a:spcPct val="120000"/>
              </a:lnSpc>
              <a:spcBef>
                <a:spcPts val="600"/>
              </a:spcBef>
              <a:buClr>
                <a:srgbClr val="0071A0"/>
              </a:buClr>
              <a:buFont typeface="Arial"/>
              <a:buChar char="•"/>
            </a:pPr>
            <a:r>
              <a:rPr lang="zh-CN" sz="1400" b="0" i="0">
                <a:solidFill>
                  <a:srgbClr val="0071A0"/>
                </a:solidFill>
                <a:latin typeface="Arial"/>
                <a:ea typeface="黑体" pitchFamily="2" charset="-122"/>
                <a:cs typeface="+mn-cs"/>
              </a:rPr>
              <a:t>使用面向客户的应用提高客户满意度</a:t>
            </a:r>
            <a:endParaRPr lang="en-US" sz="1400" dirty="0">
              <a:solidFill>
                <a:srgbClr val="0071A0"/>
              </a:solidFill>
              <a:ea typeface="黑体" pitchFamily="2" charset="-122"/>
            </a:endParaRPr>
          </a:p>
        </p:txBody>
      </p:sp>
    </p:spTree>
    <p:extLst>
      <p:ext uri="{BB962C8B-B14F-4D97-AF65-F5344CB8AC3E}">
        <p14:creationId xmlns:p14="http://schemas.microsoft.com/office/powerpoint/2010/main" val="36344643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21" name="Rectangle 20"/>
          <p:cNvSpPr/>
          <p:nvPr/>
        </p:nvSpPr>
        <p:spPr>
          <a:xfrm>
            <a:off x="0" y="5967048"/>
            <a:ext cx="9144000" cy="890952"/>
          </a:xfrm>
          <a:prstGeom prst="rect">
            <a:avLst/>
          </a:prstGeom>
          <a:gradFill flip="none" rotWithShape="1">
            <a:gsLst>
              <a:gs pos="0">
                <a:srgbClr val="FFFFFF">
                  <a:alpha val="0"/>
                </a:srgbClr>
              </a:gs>
              <a:gs pos="100000">
                <a:schemeClr val="tx1">
                  <a:lumMod val="40000"/>
                  <a:lumOff val="6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思科 Made-for-Midmarket 产品组合</a:t>
            </a:r>
            <a:endParaRPr lang="en-US" sz="3200" dirty="0">
              <a:solidFill>
                <a:schemeClr val="bg1"/>
              </a:solidFill>
              <a:ea typeface="黑体" pitchFamily="2" charset="-122"/>
            </a:endParaRPr>
          </a:p>
        </p:txBody>
      </p:sp>
      <p:sp>
        <p:nvSpPr>
          <p:cNvPr id="17" name="Oval 16"/>
          <p:cNvSpPr/>
          <p:nvPr/>
        </p:nvSpPr>
        <p:spPr>
          <a:xfrm>
            <a:off x="-114301" y="6286499"/>
            <a:ext cx="9290075" cy="495300"/>
          </a:xfrm>
          <a:prstGeom prst="ellipse">
            <a:avLst/>
          </a:prstGeom>
          <a:gradFill flip="none" rotWithShape="1">
            <a:gsLst>
              <a:gs pos="0">
                <a:schemeClr val="tx1">
                  <a:lumMod val="75000"/>
                </a:schemeClr>
              </a:gs>
              <a:gs pos="100000">
                <a:schemeClr val="tx1">
                  <a:lumMod val="20000"/>
                  <a:lumOff val="80000"/>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pic>
        <p:nvPicPr>
          <p:cNvPr id="19" name="Picture 18" descr="Person1.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322" y="2119344"/>
            <a:ext cx="3028977" cy="4463264"/>
          </a:xfrm>
          <a:prstGeom prst="rect">
            <a:avLst/>
          </a:prstGeom>
          <a:effectLst>
            <a:glow rad="762000">
              <a:schemeClr val="bg1">
                <a:alpha val="44000"/>
              </a:schemeClr>
            </a:glow>
          </a:effectLst>
        </p:spPr>
      </p:pic>
      <p:sp>
        <p:nvSpPr>
          <p:cNvPr id="2" name="TextBox 1"/>
          <p:cNvSpPr txBox="1"/>
          <p:nvPr/>
        </p:nvSpPr>
        <p:spPr>
          <a:xfrm>
            <a:off x="229702" y="1280467"/>
            <a:ext cx="8914298" cy="461665"/>
          </a:xfrm>
          <a:prstGeom prst="rect">
            <a:avLst/>
          </a:prstGeom>
          <a:noFill/>
        </p:spPr>
        <p:txBody>
          <a:bodyPr wrap="square" rtlCol="0">
            <a:spAutoFit/>
          </a:bodyPr>
          <a:lstStyle/>
          <a:p>
            <a:pPr marL="0" lvl="3" algn="l" defTabSz="914400">
              <a:buNone/>
            </a:pPr>
            <a:r>
              <a:rPr lang="zh-CN" sz="2400" b="0" i="0">
                <a:solidFill>
                  <a:srgbClr val="0096D6">
                    <a:lumMod val="75000"/>
                  </a:srgbClr>
                </a:solidFill>
                <a:latin typeface="Arial"/>
                <a:ea typeface="黑体" pitchFamily="2" charset="-122"/>
                <a:cs typeface="+mn-cs"/>
              </a:rPr>
              <a:t>我的公共云、私有云和混合云选项是什么？</a:t>
            </a:r>
            <a:endParaRPr lang="en-US" sz="2400" dirty="0">
              <a:ea typeface="黑体" pitchFamily="2" charset="-122"/>
            </a:endParaRPr>
          </a:p>
        </p:txBody>
      </p:sp>
      <p:sp>
        <p:nvSpPr>
          <p:cNvPr id="3" name="TextBox 2"/>
          <p:cNvSpPr txBox="1"/>
          <p:nvPr/>
        </p:nvSpPr>
        <p:spPr>
          <a:xfrm>
            <a:off x="2882897" y="2369195"/>
            <a:ext cx="5859463" cy="2339936"/>
          </a:xfrm>
          <a:prstGeom prst="rect">
            <a:avLst/>
          </a:prstGeom>
          <a:noFill/>
        </p:spPr>
        <p:txBody>
          <a:bodyPr wrap="square" rtlCol="0">
            <a:spAutoFit/>
          </a:bodyPr>
          <a:lstStyle/>
          <a:p>
            <a:pPr marL="177759" indent="-177759" algn="l" defTabSz="914400">
              <a:lnSpc>
                <a:spcPct val="120000"/>
              </a:lnSpc>
              <a:spcBef>
                <a:spcPts val="600"/>
              </a:spcBef>
              <a:buClr>
                <a:srgbClr val="0096D6">
                  <a:lumMod val="75000"/>
                </a:srgbClr>
              </a:buClr>
              <a:buFont typeface="Arial"/>
              <a:buChar char="•"/>
            </a:pPr>
            <a:r>
              <a:rPr lang="zh-CN" sz="1400" b="0" i="0" dirty="0">
                <a:solidFill>
                  <a:srgbClr val="0096D6">
                    <a:lumMod val="75000"/>
                  </a:srgbClr>
                </a:solidFill>
                <a:latin typeface="Arial"/>
                <a:ea typeface="黑体" pitchFamily="2" charset="-122"/>
                <a:cs typeface="+mn-cs"/>
              </a:rPr>
              <a:t>为任何用户、任何设备和任何位置提供安全的应用和服务体验</a:t>
            </a:r>
          </a:p>
          <a:p>
            <a:pPr marL="177759" indent="-177759" algn="l" defTabSz="914309">
              <a:lnSpc>
                <a:spcPct val="120000"/>
              </a:lnSpc>
              <a:spcBef>
                <a:spcPts val="600"/>
              </a:spcBef>
              <a:buClr>
                <a:srgbClr val="0096D6">
                  <a:lumMod val="75000"/>
                </a:srgbClr>
              </a:buClr>
              <a:buFont typeface="Arial"/>
              <a:buChar char="•"/>
            </a:pPr>
            <a:r>
              <a:rPr lang="zh-CN" sz="1400" b="0" i="0" dirty="0">
                <a:solidFill>
                  <a:srgbClr val="0096D6">
                    <a:lumMod val="75000"/>
                  </a:srgbClr>
                </a:solidFill>
                <a:latin typeface="Arial"/>
                <a:ea typeface="黑体" pitchFamily="2" charset="-122"/>
                <a:cs typeface="+mn-cs"/>
              </a:rPr>
              <a:t>简化的私有云计算和管理</a:t>
            </a:r>
          </a:p>
          <a:p>
            <a:pPr marL="177759" indent="-177759" algn="l" defTabSz="914309">
              <a:lnSpc>
                <a:spcPct val="120000"/>
              </a:lnSpc>
              <a:spcBef>
                <a:spcPts val="600"/>
              </a:spcBef>
              <a:buClr>
                <a:srgbClr val="0096D6">
                  <a:lumMod val="75000"/>
                </a:srgbClr>
              </a:buClr>
              <a:buFont typeface="Arial"/>
              <a:buChar char="•"/>
            </a:pPr>
            <a:r>
              <a:rPr lang="zh-CN" sz="1400" b="0" i="0" dirty="0">
                <a:solidFill>
                  <a:srgbClr val="0096D6">
                    <a:lumMod val="75000"/>
                  </a:srgbClr>
                </a:solidFill>
                <a:latin typeface="Arial"/>
                <a:ea typeface="黑体" pitchFamily="2" charset="-122"/>
                <a:cs typeface="+mn-cs"/>
              </a:rPr>
              <a:t>富有弹性的混合云安全和管理 </a:t>
            </a:r>
            <a:endParaRPr lang="en-US" sz="1400" dirty="0" smtClean="0">
              <a:solidFill>
                <a:schemeClr val="tx1">
                  <a:lumMod val="75000"/>
                </a:schemeClr>
              </a:solidFill>
              <a:ea typeface="黑体" pitchFamily="2" charset="-122"/>
            </a:endParaRPr>
          </a:p>
          <a:p>
            <a:pPr marL="177759" indent="-177759" algn="l" defTabSz="914309">
              <a:lnSpc>
                <a:spcPct val="120000"/>
              </a:lnSpc>
              <a:spcBef>
                <a:spcPts val="600"/>
              </a:spcBef>
              <a:buClr>
                <a:srgbClr val="0096D6">
                  <a:lumMod val="75000"/>
                </a:srgbClr>
              </a:buClr>
              <a:buFont typeface="Arial"/>
              <a:buChar char="•"/>
            </a:pPr>
            <a:r>
              <a:rPr lang="zh-CN" sz="1400" b="0" i="0" dirty="0">
                <a:solidFill>
                  <a:srgbClr val="0096D6">
                    <a:lumMod val="75000"/>
                  </a:srgbClr>
                </a:solidFill>
                <a:latin typeface="Arial"/>
                <a:ea typeface="黑体" pitchFamily="2" charset="-122"/>
                <a:cs typeface="+mn-cs"/>
              </a:rPr>
              <a:t>无缝的私有云、混合云、公共云迁移</a:t>
            </a:r>
          </a:p>
          <a:p>
            <a:pPr marL="177759" indent="-177759" algn="l" defTabSz="914309">
              <a:lnSpc>
                <a:spcPct val="120000"/>
              </a:lnSpc>
              <a:spcBef>
                <a:spcPts val="600"/>
              </a:spcBef>
              <a:buClr>
                <a:srgbClr val="0096D6">
                  <a:lumMod val="75000"/>
                </a:srgbClr>
              </a:buClr>
              <a:buFont typeface="Arial"/>
              <a:buChar char="•"/>
            </a:pPr>
            <a:r>
              <a:rPr lang="zh-CN" sz="1400" b="0" i="0" dirty="0">
                <a:solidFill>
                  <a:srgbClr val="0096D6">
                    <a:lumMod val="75000"/>
                  </a:srgbClr>
                </a:solidFill>
                <a:latin typeface="Arial"/>
                <a:ea typeface="黑体" pitchFamily="2" charset="-122"/>
                <a:cs typeface="+mn-cs"/>
              </a:rPr>
              <a:t>用户到应用的端到端信任 </a:t>
            </a:r>
          </a:p>
          <a:p>
            <a:pPr marL="177759" indent="-177759" algn="l" defTabSz="914309">
              <a:lnSpc>
                <a:spcPct val="120000"/>
              </a:lnSpc>
              <a:spcBef>
                <a:spcPts val="600"/>
              </a:spcBef>
              <a:buClr>
                <a:srgbClr val="0096D6">
                  <a:lumMod val="75000"/>
                </a:srgbClr>
              </a:buClr>
              <a:buFont typeface="Arial"/>
              <a:buChar char="•"/>
            </a:pPr>
            <a:r>
              <a:rPr lang="zh-CN" sz="1400" b="0" i="0" dirty="0">
                <a:solidFill>
                  <a:srgbClr val="0096D6">
                    <a:lumMod val="75000"/>
                  </a:srgbClr>
                </a:solidFill>
                <a:latin typeface="Arial"/>
                <a:ea typeface="黑体" pitchFamily="2" charset="-122"/>
                <a:cs typeface="+mn-cs"/>
              </a:rPr>
              <a:t>私有云和公共云应用的快速调配、最佳性能及可操作的安全性</a:t>
            </a:r>
          </a:p>
          <a:p>
            <a:pPr marL="177759" indent="-177759" algn="l" defTabSz="914400">
              <a:lnSpc>
                <a:spcPct val="120000"/>
              </a:lnSpc>
              <a:spcBef>
                <a:spcPts val="600"/>
              </a:spcBef>
              <a:buFont typeface="Arial"/>
              <a:buChar char="•"/>
            </a:pPr>
            <a:endParaRPr lang="en-US" sz="1400" dirty="0">
              <a:solidFill>
                <a:schemeClr val="tx1">
                  <a:lumMod val="75000"/>
                </a:schemeClr>
              </a:solidFill>
              <a:ea typeface="黑体" pitchFamily="2" charset="-122"/>
            </a:endParaRPr>
          </a:p>
        </p:txBody>
      </p:sp>
      <p:cxnSp>
        <p:nvCxnSpPr>
          <p:cNvPr id="10" name="Straight Connector 9"/>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977394" y="1995346"/>
            <a:ext cx="6085875" cy="338554"/>
          </a:xfrm>
          <a:prstGeom prst="rect">
            <a:avLst/>
          </a:prstGeom>
          <a:noFill/>
        </p:spPr>
        <p:txBody>
          <a:bodyPr wrap="square" rtlCol="0">
            <a:spAutoFit/>
          </a:bodyPr>
          <a:lstStyle/>
          <a:p>
            <a:pPr algn="l" defTabSz="914400">
              <a:buNone/>
            </a:pPr>
            <a:r>
              <a:rPr lang="en-US" sz="1600" b="1" i="0">
                <a:solidFill>
                  <a:srgbClr val="0096D6">
                    <a:lumMod val="75000"/>
                  </a:srgbClr>
                </a:solidFill>
                <a:latin typeface="Arial"/>
                <a:ea typeface="黑体" pitchFamily="2" charset="-122"/>
                <a:cs typeface="+mn-cs"/>
              </a:rPr>
              <a:t>思科为中型企业提供：</a:t>
            </a:r>
            <a:endParaRPr lang="en-US" sz="1600" b="1" dirty="0">
              <a:solidFill>
                <a:schemeClr val="tx1">
                  <a:lumMod val="75000"/>
                </a:schemeClr>
              </a:solidFill>
              <a:ea typeface="黑体" pitchFamily="2" charset="-122"/>
            </a:endParaRPr>
          </a:p>
        </p:txBody>
      </p:sp>
      <p:sp>
        <p:nvSpPr>
          <p:cNvPr id="14" name="TextBox 13"/>
          <p:cNvSpPr txBox="1"/>
          <p:nvPr/>
        </p:nvSpPr>
        <p:spPr>
          <a:xfrm>
            <a:off x="2971501" y="4653216"/>
            <a:ext cx="6085875" cy="338554"/>
          </a:xfrm>
          <a:prstGeom prst="rect">
            <a:avLst/>
          </a:prstGeom>
          <a:noFill/>
        </p:spPr>
        <p:txBody>
          <a:bodyPr wrap="square" rtlCol="0">
            <a:spAutoFit/>
          </a:bodyPr>
          <a:lstStyle/>
          <a:p>
            <a:pPr algn="l" defTabSz="914400">
              <a:buNone/>
            </a:pPr>
            <a:r>
              <a:rPr lang="en-US" sz="1600" b="1" i="0" dirty="0" err="1">
                <a:solidFill>
                  <a:srgbClr val="0096D6">
                    <a:lumMod val="75000"/>
                  </a:srgbClr>
                </a:solidFill>
                <a:latin typeface="Arial"/>
                <a:ea typeface="黑体" pitchFamily="2" charset="-122"/>
                <a:cs typeface="+mn-cs"/>
              </a:rPr>
              <a:t>业务影响</a:t>
            </a:r>
            <a:r>
              <a:rPr lang="en-US" sz="1600" b="1" i="0" dirty="0">
                <a:solidFill>
                  <a:srgbClr val="0096D6">
                    <a:lumMod val="75000"/>
                  </a:srgbClr>
                </a:solidFill>
                <a:latin typeface="Arial"/>
                <a:ea typeface="黑体" pitchFamily="2" charset="-122"/>
                <a:cs typeface="+mn-cs"/>
              </a:rPr>
              <a:t>：</a:t>
            </a:r>
            <a:endParaRPr lang="en-US" sz="1600" b="1" dirty="0">
              <a:solidFill>
                <a:schemeClr val="tx1">
                  <a:lumMod val="75000"/>
                </a:schemeClr>
              </a:solidFill>
              <a:ea typeface="黑体" pitchFamily="2" charset="-122"/>
            </a:endParaRPr>
          </a:p>
        </p:txBody>
      </p:sp>
      <p:sp>
        <p:nvSpPr>
          <p:cNvPr id="15" name="TextBox 14"/>
          <p:cNvSpPr txBox="1"/>
          <p:nvPr/>
        </p:nvSpPr>
        <p:spPr>
          <a:xfrm>
            <a:off x="2889533" y="5022148"/>
            <a:ext cx="6049961" cy="996107"/>
          </a:xfrm>
          <a:prstGeom prst="rect">
            <a:avLst/>
          </a:prstGeom>
          <a:noFill/>
        </p:spPr>
        <p:txBody>
          <a:bodyPr wrap="square" rtlCol="0">
            <a:spAutoFit/>
          </a:bodyPr>
          <a:lstStyle/>
          <a:p>
            <a:pPr marL="177759" lvl="3"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获得与灵活 IT 相关的投资回报率</a:t>
            </a:r>
          </a:p>
          <a:p>
            <a:pPr marL="177759" lvl="3"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适应 IT 资源的季节性需求</a:t>
            </a:r>
          </a:p>
          <a:p>
            <a:pPr marL="177759" lvl="3" indent="-177759" algn="l" defTabSz="914400">
              <a:lnSpc>
                <a:spcPct val="120000"/>
              </a:lnSpc>
              <a:spcBef>
                <a:spcPts val="600"/>
              </a:spcBef>
              <a:buClr>
                <a:srgbClr val="0071A0"/>
              </a:buClr>
              <a:buFont typeface="Arial"/>
              <a:buChar char="•"/>
            </a:pPr>
            <a:r>
              <a:rPr lang="zh-CN" sz="1400" b="0" i="0" dirty="0">
                <a:solidFill>
                  <a:srgbClr val="0071A0"/>
                </a:solidFill>
                <a:latin typeface="Arial"/>
                <a:ea typeface="黑体" pitchFamily="2" charset="-122"/>
                <a:cs typeface="+mn-cs"/>
              </a:rPr>
              <a:t>改善 IT 连续性和数据备份</a:t>
            </a:r>
            <a:endParaRPr lang="en-US" sz="1400" dirty="0">
              <a:solidFill>
                <a:srgbClr val="0071A0"/>
              </a:solidFill>
              <a:ea typeface="黑体" pitchFamily="2" charset="-122"/>
            </a:endParaRPr>
          </a:p>
        </p:txBody>
      </p:sp>
    </p:spTree>
    <p:extLst>
      <p:ext uri="{BB962C8B-B14F-4D97-AF65-F5344CB8AC3E}">
        <p14:creationId xmlns:p14="http://schemas.microsoft.com/office/powerpoint/2010/main" val="196494317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grpSp>
        <p:nvGrpSpPr>
          <p:cNvPr id="35" name="Group 34"/>
          <p:cNvGrpSpPr/>
          <p:nvPr/>
        </p:nvGrpSpPr>
        <p:grpSpPr>
          <a:xfrm>
            <a:off x="596900" y="4736980"/>
            <a:ext cx="7708900" cy="1375606"/>
            <a:chOff x="596900" y="4736980"/>
            <a:chExt cx="7708900" cy="1375606"/>
          </a:xfrm>
        </p:grpSpPr>
        <p:pic>
          <p:nvPicPr>
            <p:cNvPr id="36" name="Picture 35" descr="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900" y="4736980"/>
              <a:ext cx="7708900" cy="613520"/>
            </a:xfrm>
            <a:prstGeom prst="rect">
              <a:avLst/>
            </a:prstGeom>
          </p:spPr>
        </p:pic>
        <p:sp>
          <p:nvSpPr>
            <p:cNvPr id="37" name="Rectangle 36"/>
            <p:cNvSpPr>
              <a:spLocks noChangeAspect="1"/>
            </p:cNvSpPr>
            <p:nvPr/>
          </p:nvSpPr>
          <p:spPr>
            <a:xfrm>
              <a:off x="614742" y="5326453"/>
              <a:ext cx="7670489" cy="786133"/>
            </a:xfrm>
            <a:prstGeom prst="rect">
              <a:avLst/>
            </a:prstGeom>
            <a:gradFill flip="none" rotWithShape="1">
              <a:gsLst>
                <a:gs pos="48000">
                  <a:srgbClr val="0F3C56"/>
                </a:gs>
                <a:gs pos="96000">
                  <a:srgbClr val="145276"/>
                </a:gs>
              </a:gsLst>
              <a:lin ang="16200000" scaled="0"/>
              <a:tileRect/>
            </a:gra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45029" tIns="72516" rIns="145029" bIns="72516" anchor="ctr"/>
            <a:lstStyle/>
            <a:p>
              <a:pPr algn="ctr" defTabSz="1624614">
                <a:lnSpc>
                  <a:spcPct val="120000"/>
                </a:lnSpc>
                <a:spcBef>
                  <a:spcPts val="0"/>
                </a:spcBef>
                <a:spcAft>
                  <a:spcPts val="0"/>
                </a:spcAft>
                <a:buNone/>
              </a:pPr>
              <a:r>
                <a:rPr lang="en-US" sz="1400" b="1" i="0" dirty="0" err="1">
                  <a:solidFill>
                    <a:srgbClr val="FFFFFF"/>
                  </a:solidFill>
                  <a:latin typeface="Arial"/>
                  <a:ea typeface="黑体" pitchFamily="2" charset="-122"/>
                  <a:cs typeface="Arial Black"/>
                </a:rPr>
                <a:t>服务</a:t>
              </a:r>
              <a:endParaRPr lang="en-US" sz="1400" b="1" i="0" dirty="0">
                <a:solidFill>
                  <a:srgbClr val="FFFFFF"/>
                </a:solidFill>
                <a:latin typeface="Arial"/>
                <a:ea typeface="黑体" pitchFamily="2" charset="-122"/>
                <a:cs typeface="Arial Black"/>
              </a:endParaRPr>
            </a:p>
            <a:p>
              <a:pPr algn="ctr" defTabSz="1624614">
                <a:lnSpc>
                  <a:spcPct val="120000"/>
                </a:lnSpc>
                <a:spcBef>
                  <a:spcPts val="0"/>
                </a:spcBef>
                <a:spcAft>
                  <a:spcPts val="0"/>
                </a:spcAft>
                <a:buNone/>
              </a:pPr>
              <a:r>
                <a:rPr lang="zh-CN" sz="1400" b="0" i="0" dirty="0">
                  <a:solidFill>
                    <a:srgbClr val="FFFFFF"/>
                  </a:solidFill>
                  <a:latin typeface="Arial"/>
                  <a:ea typeface="黑体" pitchFamily="2" charset="-122"/>
                  <a:cs typeface="Arial Black"/>
                </a:rPr>
                <a:t>由思科合作伙伴提供的</a:t>
              </a:r>
              <a:r>
                <a:rPr lang="zh-CN" sz="1400" b="0" i="0" dirty="0" smtClean="0">
                  <a:solidFill>
                    <a:srgbClr val="FFFFFF"/>
                  </a:solidFill>
                  <a:latin typeface="Arial"/>
                  <a:ea typeface="黑体" pitchFamily="2" charset="-122"/>
                  <a:cs typeface="Arial Black"/>
                </a:rPr>
                <a:t>通过软件</a:t>
              </a:r>
              <a:r>
                <a:rPr lang="zh-CN" sz="1400" b="0" i="0" dirty="0">
                  <a:solidFill>
                    <a:srgbClr val="FFFFFF"/>
                  </a:solidFill>
                  <a:latin typeface="Arial"/>
                  <a:ea typeface="黑体" pitchFamily="2" charset="-122"/>
                  <a:cs typeface="Arial Black"/>
                </a:rPr>
                <a:t>支持的专业服务</a:t>
              </a:r>
            </a:p>
            <a:p>
              <a:pPr algn="ctr" defTabSz="1624614">
                <a:lnSpc>
                  <a:spcPct val="120000"/>
                </a:lnSpc>
                <a:spcBef>
                  <a:spcPts val="0"/>
                </a:spcBef>
                <a:spcAft>
                  <a:spcPts val="0"/>
                </a:spcAft>
                <a:buNone/>
              </a:pPr>
              <a:r>
                <a:rPr lang="zh-CN" sz="1400" b="0" i="0" dirty="0">
                  <a:solidFill>
                    <a:srgbClr val="FFFFFF"/>
                  </a:solidFill>
                  <a:latin typeface="Arial"/>
                  <a:ea typeface="黑体" pitchFamily="2" charset="-122"/>
                  <a:cs typeface="Arial Black"/>
                </a:rPr>
                <a:t>由思科合作伙伴提供主动维护支持；思科 SMARTnet 服务</a:t>
              </a:r>
            </a:p>
          </p:txBody>
        </p:sp>
      </p:grpSp>
      <p:sp>
        <p:nvSpPr>
          <p:cNvPr id="38" name="Rectangle 37"/>
          <p:cNvSpPr/>
          <p:nvPr/>
        </p:nvSpPr>
        <p:spPr>
          <a:xfrm>
            <a:off x="1885010" y="2194560"/>
            <a:ext cx="5226543" cy="650615"/>
          </a:xfrm>
          <a:prstGeom prst="rect">
            <a:avLst/>
          </a:prstGeom>
          <a:gradFill flip="none" rotWithShape="1">
            <a:gsLst>
              <a:gs pos="20000">
                <a:schemeClr val="tx2"/>
              </a:gs>
              <a:gs pos="100000">
                <a:schemeClr val="tx2">
                  <a:lumMod val="40000"/>
                  <a:lumOff val="60000"/>
                </a:schemeClr>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39" name="Rectangle 38"/>
          <p:cNvSpPr>
            <a:spLocks noChangeAspect="1"/>
          </p:cNvSpPr>
          <p:nvPr/>
        </p:nvSpPr>
        <p:spPr>
          <a:xfrm>
            <a:off x="1522453" y="2845175"/>
            <a:ext cx="5951656" cy="714553"/>
          </a:xfrm>
          <a:prstGeom prst="rect">
            <a:avLst/>
          </a:prstGeom>
          <a:gradFill flip="none" rotWithShape="1">
            <a:gsLst>
              <a:gs pos="23000">
                <a:srgbClr val="278878"/>
              </a:gs>
              <a:gs pos="100000">
                <a:srgbClr val="36BCA6"/>
              </a:gs>
            </a:gsLst>
            <a:lin ang="16200000" scaled="0"/>
            <a:tileRect/>
          </a:gra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45029" tIns="72516" rIns="145029" bIns="72516" anchor="ctr"/>
          <a:lstStyle/>
          <a:p>
            <a:pPr algn="ctr" defTabSz="1624614">
              <a:lnSpc>
                <a:spcPct val="120000"/>
              </a:lnSpc>
              <a:spcBef>
                <a:spcPts val="0"/>
              </a:spcBef>
              <a:spcAft>
                <a:spcPts val="0"/>
              </a:spcAft>
              <a:buNone/>
            </a:pPr>
            <a:r>
              <a:rPr lang="en-US" sz="1400" b="1" i="0" dirty="0" err="1">
                <a:solidFill>
                  <a:srgbClr val="FFFFFF"/>
                </a:solidFill>
                <a:latin typeface="Arial"/>
                <a:ea typeface="黑体" pitchFamily="2" charset="-122"/>
                <a:cs typeface="Arial Black"/>
              </a:rPr>
              <a:t>智能解决方案</a:t>
            </a:r>
            <a:endParaRPr lang="en-US" sz="1400" b="1" i="0" dirty="0">
              <a:solidFill>
                <a:srgbClr val="FFFFFF"/>
              </a:solidFill>
              <a:latin typeface="Arial"/>
              <a:ea typeface="黑体" pitchFamily="2" charset="-122"/>
              <a:cs typeface="Arial Black"/>
            </a:endParaRPr>
          </a:p>
          <a:p>
            <a:pPr algn="ctr" defTabSz="1624614">
              <a:lnSpc>
                <a:spcPct val="120000"/>
              </a:lnSpc>
              <a:spcBef>
                <a:spcPts val="0"/>
              </a:spcBef>
              <a:spcAft>
                <a:spcPts val="0"/>
              </a:spcAft>
              <a:buNone/>
            </a:pPr>
            <a:r>
              <a:rPr lang="zh-CN" sz="1400" b="0" i="0" dirty="0">
                <a:solidFill>
                  <a:srgbClr val="FFFFFF"/>
                </a:solidFill>
                <a:latin typeface="Arial"/>
                <a:ea typeface="黑体" pitchFamily="2" charset="-122"/>
                <a:cs typeface="Arial Black"/>
              </a:rPr>
              <a:t>自带设备 – </a:t>
            </a:r>
            <a:r>
              <a:rPr lang="zh-CN" sz="1400" b="1" i="0" dirty="0">
                <a:solidFill>
                  <a:srgbClr val="F2B800"/>
                </a:solidFill>
                <a:latin typeface="Arial"/>
                <a:ea typeface="黑体" pitchFamily="2" charset="-122"/>
                <a:cs typeface="Arial Black"/>
              </a:rPr>
              <a:t>虚拟基础 </a:t>
            </a:r>
            <a:r>
              <a:rPr lang="en-US" altLang="zh-CN" sz="1400" dirty="0" smtClean="0">
                <a:solidFill>
                  <a:srgbClr val="FFFFFF"/>
                </a:solidFill>
                <a:ea typeface="黑体" pitchFamily="2" charset="-122"/>
                <a:cs typeface="Arial Black"/>
              </a:rPr>
              <a:t>–</a:t>
            </a:r>
            <a:r>
              <a:rPr lang="zh-CN" sz="1400" b="1" i="0" dirty="0" smtClean="0">
                <a:solidFill>
                  <a:srgbClr val="F2B800"/>
                </a:solidFill>
                <a:latin typeface="Arial"/>
                <a:ea typeface="黑体" pitchFamily="2" charset="-122"/>
                <a:cs typeface="Arial Black"/>
              </a:rPr>
              <a:t> </a:t>
            </a:r>
            <a:r>
              <a:rPr lang="zh-CN" sz="1400" b="0" i="0" dirty="0">
                <a:solidFill>
                  <a:srgbClr val="FFFFFF"/>
                </a:solidFill>
                <a:latin typeface="Arial"/>
                <a:ea typeface="黑体" pitchFamily="2" charset="-122"/>
                <a:cs typeface="Arial Black"/>
              </a:rPr>
              <a:t>虚拟桌面 – 行业网络</a:t>
            </a:r>
            <a:endParaRPr lang="en-US" sz="1400" dirty="0">
              <a:solidFill>
                <a:schemeClr val="bg2"/>
              </a:solidFill>
              <a:ea typeface="黑体" pitchFamily="2" charset="-122"/>
              <a:cs typeface="Arial Black"/>
            </a:endParaRPr>
          </a:p>
        </p:txBody>
      </p:sp>
      <p:sp>
        <p:nvSpPr>
          <p:cNvPr id="40" name="Text Box 9" descr="14872_11_2008 _Bates_C-Scape"/>
          <p:cNvSpPr txBox="1">
            <a:spLocks noChangeAspect="1" noChangeArrowheads="1"/>
          </p:cNvSpPr>
          <p:nvPr/>
        </p:nvSpPr>
        <p:spPr bwMode="auto">
          <a:xfrm>
            <a:off x="1920240" y="2311737"/>
            <a:ext cx="5191313" cy="491353"/>
          </a:xfrm>
          <a:prstGeom prst="rect">
            <a:avLst/>
          </a:prstGeom>
          <a:noFill/>
          <a:ln w="9525">
            <a:noFill/>
            <a:miter lim="800000"/>
            <a:headEnd/>
            <a:tailEnd/>
          </a:ln>
          <a:effectLst/>
        </p:spPr>
        <p:txBody>
          <a:bodyPr wrap="square" lIns="0" tIns="0" rIns="0" bIns="0" anchor="ctr">
            <a:prstTxWarp prst="textNoShape">
              <a:avLst/>
            </a:prstTxWarp>
            <a:spAutoFit/>
          </a:bodyPr>
          <a:lstStyle/>
          <a:p>
            <a:pPr indent="-920069" algn="ctr" defTabSz="1637416">
              <a:lnSpc>
                <a:spcPct val="120000"/>
              </a:lnSpc>
              <a:spcBef>
                <a:spcPts val="0"/>
              </a:spcBef>
              <a:spcAft>
                <a:spcPts val="0"/>
              </a:spcAft>
              <a:buNone/>
            </a:pPr>
            <a:r>
              <a:rPr lang="en-US" sz="1400" b="1" i="0" dirty="0" err="1">
                <a:solidFill>
                  <a:srgbClr val="4B4D4E"/>
                </a:solidFill>
                <a:latin typeface="Arial"/>
                <a:ea typeface="黑体" pitchFamily="2" charset="-122"/>
                <a:cs typeface="ＭＳ Ｐゴシック"/>
              </a:rPr>
              <a:t>思科支持的云和</a:t>
            </a:r>
            <a:endParaRPr lang="en-US" sz="1400" b="1" i="0" dirty="0">
              <a:solidFill>
                <a:srgbClr val="4B4D4E"/>
              </a:solidFill>
              <a:latin typeface="Arial"/>
              <a:ea typeface="黑体" pitchFamily="2" charset="-122"/>
              <a:cs typeface="ＭＳ Ｐゴシック"/>
            </a:endParaRPr>
          </a:p>
          <a:p>
            <a:pPr indent="-920069" algn="ctr" defTabSz="1637416">
              <a:lnSpc>
                <a:spcPct val="120000"/>
              </a:lnSpc>
              <a:spcBef>
                <a:spcPts val="0"/>
              </a:spcBef>
              <a:spcAft>
                <a:spcPts val="0"/>
              </a:spcAft>
              <a:buNone/>
            </a:pPr>
            <a:r>
              <a:rPr lang="en-US" sz="1400" b="1" i="0" dirty="0" err="1">
                <a:solidFill>
                  <a:srgbClr val="4B4D4E"/>
                </a:solidFill>
                <a:latin typeface="Arial"/>
                <a:ea typeface="黑体" pitchFamily="2" charset="-122"/>
                <a:cs typeface="ＭＳ Ｐゴシック"/>
              </a:rPr>
              <a:t>微软合作伙伴提供的云</a:t>
            </a:r>
            <a:endParaRPr lang="en-US" sz="1400" b="1" i="0" dirty="0">
              <a:solidFill>
                <a:srgbClr val="4B4D4E"/>
              </a:solidFill>
              <a:latin typeface="Arial"/>
              <a:ea typeface="黑体" pitchFamily="2" charset="-122"/>
              <a:cs typeface="ＭＳ Ｐゴシック"/>
            </a:endParaRPr>
          </a:p>
        </p:txBody>
      </p:sp>
      <p:sp>
        <p:nvSpPr>
          <p:cNvPr id="41" name="Rectangle 40"/>
          <p:cNvSpPr/>
          <p:nvPr/>
        </p:nvSpPr>
        <p:spPr>
          <a:xfrm>
            <a:off x="1246509" y="3564637"/>
            <a:ext cx="6503545" cy="1618502"/>
          </a:xfrm>
          <a:prstGeom prst="rect">
            <a:avLst/>
          </a:prstGeom>
          <a:gradFill flip="none" rotWithShape="1">
            <a:gsLst>
              <a:gs pos="100000">
                <a:schemeClr val="tx1"/>
              </a:gs>
              <a:gs pos="0">
                <a:srgbClr val="005D85"/>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grpSp>
        <p:nvGrpSpPr>
          <p:cNvPr id="42" name="Group 41"/>
          <p:cNvGrpSpPr/>
          <p:nvPr/>
        </p:nvGrpSpPr>
        <p:grpSpPr>
          <a:xfrm>
            <a:off x="910923" y="3127564"/>
            <a:ext cx="7188007" cy="2161507"/>
            <a:chOff x="1214253" y="2699731"/>
            <a:chExt cx="9581518" cy="2161507"/>
          </a:xfrm>
        </p:grpSpPr>
        <p:sp>
          <p:nvSpPr>
            <p:cNvPr id="43" name="Text Box 9" descr="14872_11_2008 _Bates_C-Scape"/>
            <p:cNvSpPr txBox="1">
              <a:spLocks noChangeAspect="1" noChangeArrowheads="1"/>
            </p:cNvSpPr>
            <p:nvPr/>
          </p:nvSpPr>
          <p:spPr bwMode="auto">
            <a:xfrm rot="16200000">
              <a:off x="320723" y="3593261"/>
              <a:ext cx="2137834" cy="350774"/>
            </a:xfrm>
            <a:prstGeom prst="rect">
              <a:avLst/>
            </a:prstGeom>
            <a:noFill/>
            <a:ln w="9525">
              <a:noFill/>
              <a:miter lim="800000"/>
              <a:headEnd/>
              <a:tailEnd/>
            </a:ln>
            <a:effectLst/>
          </p:spPr>
          <p:txBody>
            <a:bodyPr lIns="0" tIns="0" rIns="0" bIns="0" anchor="ctr">
              <a:prstTxWarp prst="textNoShape">
                <a:avLst/>
              </a:prstTxWarp>
              <a:spAutoFit/>
            </a:bodyPr>
            <a:lstStyle/>
            <a:p>
              <a:pPr indent="-920069" algn="ctr" defTabSz="1637416">
                <a:lnSpc>
                  <a:spcPct val="95000"/>
                </a:lnSpc>
                <a:spcBef>
                  <a:spcPts val="0"/>
                </a:spcBef>
                <a:spcAft>
                  <a:spcPts val="0"/>
                </a:spcAft>
                <a:buNone/>
              </a:pPr>
              <a:r>
                <a:rPr lang="zh-CN" sz="1800" b="0" i="0" dirty="0">
                  <a:solidFill>
                    <a:srgbClr val="6DB344"/>
                  </a:solidFill>
                  <a:latin typeface="Arial"/>
                  <a:ea typeface="黑体" pitchFamily="2" charset="-122"/>
                  <a:cs typeface="ＭＳ Ｐゴシック"/>
                </a:rPr>
                <a:t>合适的规模</a:t>
              </a:r>
              <a:endParaRPr lang="en-US" dirty="0">
                <a:solidFill>
                  <a:schemeClr val="tx2"/>
                </a:solidFill>
                <a:latin typeface="Arial"/>
                <a:ea typeface="黑体" pitchFamily="2" charset="-122"/>
                <a:cs typeface="ＭＳ Ｐゴシック" charset="-128"/>
              </a:endParaRPr>
            </a:p>
          </p:txBody>
        </p:sp>
        <p:sp>
          <p:nvSpPr>
            <p:cNvPr id="44" name="Text Box 9" descr="14872_11_2008 _Bates_C-Scape"/>
            <p:cNvSpPr txBox="1">
              <a:spLocks noChangeAspect="1" noChangeArrowheads="1"/>
            </p:cNvSpPr>
            <p:nvPr/>
          </p:nvSpPr>
          <p:spPr bwMode="auto">
            <a:xfrm rot="5400000">
              <a:off x="9551467" y="3616934"/>
              <a:ext cx="2137834" cy="350774"/>
            </a:xfrm>
            <a:prstGeom prst="rect">
              <a:avLst/>
            </a:prstGeom>
            <a:noFill/>
            <a:ln w="9525">
              <a:noFill/>
              <a:miter lim="800000"/>
              <a:headEnd/>
              <a:tailEnd/>
            </a:ln>
            <a:effectLst/>
          </p:spPr>
          <p:txBody>
            <a:bodyPr lIns="0" tIns="0" rIns="0" bIns="0" anchor="ctr">
              <a:prstTxWarp prst="textNoShape">
                <a:avLst/>
              </a:prstTxWarp>
              <a:spAutoFit/>
            </a:bodyPr>
            <a:lstStyle/>
            <a:p>
              <a:pPr indent="-920069" algn="ctr" defTabSz="1637416">
                <a:lnSpc>
                  <a:spcPct val="95000"/>
                </a:lnSpc>
                <a:spcBef>
                  <a:spcPts val="0"/>
                </a:spcBef>
                <a:spcAft>
                  <a:spcPts val="0"/>
                </a:spcAft>
                <a:buNone/>
              </a:pPr>
              <a:r>
                <a:rPr lang="zh-CN" sz="1800" b="0" i="0" dirty="0">
                  <a:solidFill>
                    <a:srgbClr val="6DB344"/>
                  </a:solidFill>
                  <a:latin typeface="Arial"/>
                  <a:ea typeface="黑体" pitchFamily="2" charset="-122"/>
                  <a:cs typeface="ＭＳ Ｐゴシック"/>
                </a:rPr>
                <a:t>合适的规模</a:t>
              </a:r>
              <a:endParaRPr lang="en-US" dirty="0">
                <a:solidFill>
                  <a:schemeClr val="tx2"/>
                </a:solidFill>
                <a:latin typeface="Arial"/>
                <a:ea typeface="黑体" pitchFamily="2" charset="-122"/>
                <a:cs typeface="ＭＳ Ｐゴシック" charset="-128"/>
              </a:endParaRPr>
            </a:p>
          </p:txBody>
        </p:sp>
      </p:grpSp>
      <p:sp>
        <p:nvSpPr>
          <p:cNvPr id="45" name="Rectangle 44"/>
          <p:cNvSpPr/>
          <p:nvPr/>
        </p:nvSpPr>
        <p:spPr>
          <a:xfrm>
            <a:off x="3480777" y="3650276"/>
            <a:ext cx="1878148" cy="1137504"/>
          </a:xfrm>
          <a:prstGeom prst="rect">
            <a:avLst/>
          </a:prstGeom>
          <a:no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82124" tIns="41061" rIns="82124" bIns="41061" numCol="1" spcCol="0" rtlCol="0" fromWordArt="0" anchor="t" anchorCtr="0" forceAA="0" compatLnSpc="1">
            <a:prstTxWarp prst="textNoShape">
              <a:avLst/>
            </a:prstTxWarp>
            <a:noAutofit/>
          </a:bodyPr>
          <a:lstStyle/>
          <a:p>
            <a:pPr defTabSz="814365">
              <a:lnSpc>
                <a:spcPts val="1400"/>
              </a:lnSpc>
              <a:spcBef>
                <a:spcPts val="700"/>
              </a:spcBef>
              <a:spcAft>
                <a:spcPts val="100"/>
              </a:spcAft>
              <a:buNone/>
            </a:pPr>
            <a:r>
              <a:rPr lang="en-US" sz="1400" b="1" i="0" dirty="0" err="1">
                <a:solidFill>
                  <a:srgbClr val="FFFFFF"/>
                </a:solidFill>
                <a:latin typeface="Arial"/>
                <a:ea typeface="黑体" pitchFamily="2" charset="-122"/>
                <a:cs typeface="+mn-cs"/>
              </a:rPr>
              <a:t>数据中心</a:t>
            </a:r>
            <a:endParaRPr lang="en-US" sz="1400" dirty="0" smtClean="0">
              <a:solidFill>
                <a:srgbClr val="FFFFFF"/>
              </a:solidFill>
              <a:ea typeface="黑体" pitchFamily="2" charset="-122"/>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统一计算</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统一交换矩阵</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统一管理</a:t>
            </a:r>
          </a:p>
        </p:txBody>
      </p:sp>
      <p:sp>
        <p:nvSpPr>
          <p:cNvPr id="46" name="Rectangle 45"/>
          <p:cNvSpPr/>
          <p:nvPr/>
        </p:nvSpPr>
        <p:spPr>
          <a:xfrm>
            <a:off x="5168901" y="3650276"/>
            <a:ext cx="2645630" cy="1367804"/>
          </a:xfrm>
          <a:prstGeom prst="rect">
            <a:avLst/>
          </a:prstGeom>
          <a:no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82124" tIns="41061" rIns="82124" bIns="41061" numCol="1" spcCol="0" rtlCol="0" fromWordArt="0" anchor="t" anchorCtr="0" forceAA="0" compatLnSpc="1">
            <a:prstTxWarp prst="textNoShape">
              <a:avLst/>
            </a:prstTxWarp>
            <a:noAutofit/>
          </a:bodyPr>
          <a:lstStyle/>
          <a:p>
            <a:pPr algn="l" defTabSz="814365">
              <a:lnSpc>
                <a:spcPts val="1400"/>
              </a:lnSpc>
              <a:spcBef>
                <a:spcPts val="700"/>
              </a:spcBef>
              <a:spcAft>
                <a:spcPts val="100"/>
              </a:spcAft>
              <a:buNone/>
            </a:pPr>
            <a:r>
              <a:rPr lang="en-US" sz="1400" b="1" i="0" dirty="0" err="1">
                <a:solidFill>
                  <a:srgbClr val="FFFFFF"/>
                </a:solidFill>
                <a:latin typeface="Arial"/>
                <a:ea typeface="黑体" pitchFamily="2" charset="-122"/>
                <a:cs typeface="+mn-cs"/>
              </a:rPr>
              <a:t>网络与安全</a:t>
            </a:r>
            <a:endParaRPr lang="en-US" sz="1400" dirty="0" smtClean="0">
              <a:solidFill>
                <a:srgbClr val="FFFFFF"/>
              </a:solidFill>
              <a:ea typeface="黑体" pitchFamily="2" charset="-122"/>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统一接入</a:t>
            </a:r>
            <a:r>
              <a:rPr lang="zh-CN" sz="1200" b="0" i="0" dirty="0">
                <a:solidFill>
                  <a:srgbClr val="FFFFFF"/>
                </a:solidFill>
                <a:latin typeface="Arial"/>
                <a:ea typeface="黑体" pitchFamily="2" charset="-122"/>
                <a:cs typeface="+mn-cs"/>
              </a:rPr>
              <a:t>（无线和交换） </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统一服务 </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分支机构一体化产品</a:t>
            </a:r>
            <a:endParaRPr lang="en-US" sz="1400" dirty="0">
              <a:solidFill>
                <a:srgbClr val="FFFFFF"/>
              </a:solidFill>
              <a:ea typeface="黑体" pitchFamily="2" charset="-122"/>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安全</a:t>
            </a:r>
          </a:p>
        </p:txBody>
      </p:sp>
      <p:sp>
        <p:nvSpPr>
          <p:cNvPr id="47" name="Rectangle 46"/>
          <p:cNvSpPr/>
          <p:nvPr/>
        </p:nvSpPr>
        <p:spPr>
          <a:xfrm>
            <a:off x="1268730" y="3650276"/>
            <a:ext cx="2212047" cy="1520163"/>
          </a:xfrm>
          <a:prstGeom prst="rect">
            <a:avLst/>
          </a:prstGeom>
          <a:no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82124" tIns="41061" rIns="82124" bIns="41061" numCol="1" spcCol="0" rtlCol="0" fromWordArt="0" anchor="t" anchorCtr="0" forceAA="0" compatLnSpc="1">
            <a:prstTxWarp prst="textNoShape">
              <a:avLst/>
            </a:prstTxWarp>
            <a:noAutofit/>
          </a:bodyPr>
          <a:lstStyle/>
          <a:p>
            <a:pPr defTabSz="814365">
              <a:lnSpc>
                <a:spcPts val="1400"/>
              </a:lnSpc>
              <a:spcBef>
                <a:spcPts val="700"/>
              </a:spcBef>
              <a:spcAft>
                <a:spcPts val="100"/>
              </a:spcAft>
              <a:buNone/>
            </a:pPr>
            <a:r>
              <a:rPr lang="en-US" sz="1400" b="1" i="0" dirty="0">
                <a:solidFill>
                  <a:srgbClr val="FFFFFF"/>
                </a:solidFill>
                <a:latin typeface="Arial"/>
                <a:ea typeface="黑体" pitchFamily="2" charset="-122"/>
                <a:cs typeface="+mn-cs"/>
              </a:rPr>
              <a:t>UC/</a:t>
            </a:r>
            <a:r>
              <a:rPr lang="en-US" sz="1400" b="1" i="0" dirty="0" err="1">
                <a:solidFill>
                  <a:srgbClr val="FFFFFF"/>
                </a:solidFill>
                <a:latin typeface="Arial"/>
                <a:ea typeface="黑体" pitchFamily="2" charset="-122"/>
                <a:cs typeface="+mn-cs"/>
              </a:rPr>
              <a:t>协作</a:t>
            </a:r>
            <a:endParaRPr lang="en-US" sz="1400" b="1" i="0" dirty="0">
              <a:solidFill>
                <a:srgbClr val="FFFFFF"/>
              </a:solidFill>
              <a:latin typeface="Arial"/>
              <a:ea typeface="黑体" pitchFamily="2" charset="-122"/>
              <a:cs typeface="+mn-cs"/>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统一通信</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协作服务</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客户协作</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网真</a:t>
            </a:r>
          </a:p>
        </p:txBody>
      </p:sp>
      <p:pic>
        <p:nvPicPr>
          <p:cNvPr id="48" name="Picture 47" descr="Device_cloud_white_3041_default_256.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77999" y="1538236"/>
            <a:ext cx="1797971" cy="1637107"/>
          </a:xfrm>
          <a:prstGeom prst="rect">
            <a:avLst/>
          </a:prstGeom>
        </p:spPr>
      </p:pic>
      <p:pic>
        <p:nvPicPr>
          <p:cNvPr id="49" name="Picture 48" descr="Device_cloud_white_3041_default_256.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8802" y="1664211"/>
            <a:ext cx="1843026" cy="1491242"/>
          </a:xfrm>
          <a:prstGeom prst="rect">
            <a:avLst/>
          </a:prstGeom>
        </p:spPr>
      </p:pic>
      <p:sp>
        <p:nvSpPr>
          <p:cNvPr id="50" name="TextBox 49"/>
          <p:cNvSpPr txBox="1"/>
          <p:nvPr/>
        </p:nvSpPr>
        <p:spPr>
          <a:xfrm>
            <a:off x="6810793" y="2040596"/>
            <a:ext cx="1434578" cy="867930"/>
          </a:xfrm>
          <a:prstGeom prst="rect">
            <a:avLst/>
          </a:prstGeom>
          <a:noFill/>
        </p:spPr>
        <p:txBody>
          <a:bodyPr wrap="square" rtlCol="0">
            <a:spAutoFit/>
          </a:bodyPr>
          <a:lstStyle/>
          <a:p>
            <a:pPr algn="ctr" defTabSz="914400">
              <a:lnSpc>
                <a:spcPct val="120000"/>
              </a:lnSpc>
              <a:buNone/>
            </a:pPr>
            <a:r>
              <a:rPr lang="zh-CN" sz="1400" b="0" i="0" dirty="0">
                <a:solidFill>
                  <a:srgbClr val="0096D6"/>
                </a:solidFill>
                <a:latin typeface="Arial"/>
                <a:ea typeface="黑体" pitchFamily="2" charset="-122"/>
                <a:cs typeface="+mn-cs"/>
              </a:rPr>
              <a:t>网络即 </a:t>
            </a:r>
          </a:p>
          <a:p>
            <a:pPr algn="ctr" defTabSz="914400">
              <a:lnSpc>
                <a:spcPct val="120000"/>
              </a:lnSpc>
              <a:buNone/>
            </a:pPr>
            <a:r>
              <a:rPr lang="zh-CN" sz="1400" b="0" i="0" dirty="0" smtClean="0">
                <a:solidFill>
                  <a:srgbClr val="0096D6"/>
                </a:solidFill>
                <a:latin typeface="Arial"/>
                <a:ea typeface="黑体" pitchFamily="2" charset="-122"/>
                <a:cs typeface="+mn-cs"/>
              </a:rPr>
              <a:t>服务 </a:t>
            </a:r>
            <a:r>
              <a:rPr lang="en-US" altLang="zh-CN" sz="1400" b="0" i="0" dirty="0" smtClean="0">
                <a:solidFill>
                  <a:srgbClr val="0096D6"/>
                </a:solidFill>
                <a:latin typeface="Arial"/>
                <a:ea typeface="黑体" pitchFamily="2" charset="-122"/>
                <a:cs typeface="+mn-cs"/>
              </a:rPr>
              <a:t/>
            </a:r>
            <a:br>
              <a:rPr lang="en-US" altLang="zh-CN" sz="1400" b="0" i="0" dirty="0" smtClean="0">
                <a:solidFill>
                  <a:srgbClr val="0096D6"/>
                </a:solidFill>
                <a:latin typeface="Arial"/>
                <a:ea typeface="黑体" pitchFamily="2" charset="-122"/>
                <a:cs typeface="+mn-cs"/>
              </a:rPr>
            </a:br>
            <a:r>
              <a:rPr lang="zh-CN" sz="1400" b="0" i="0" dirty="0" smtClean="0">
                <a:solidFill>
                  <a:srgbClr val="0096D6"/>
                </a:solidFill>
                <a:latin typeface="Arial"/>
                <a:ea typeface="黑体" pitchFamily="2" charset="-122"/>
                <a:cs typeface="+mn-cs"/>
              </a:rPr>
              <a:t>(</a:t>
            </a:r>
            <a:r>
              <a:rPr lang="zh-CN" sz="1400" b="0" i="0" dirty="0">
                <a:solidFill>
                  <a:srgbClr val="0096D6"/>
                </a:solidFill>
                <a:latin typeface="Arial"/>
                <a:ea typeface="黑体" pitchFamily="2" charset="-122"/>
                <a:cs typeface="+mn-cs"/>
              </a:rPr>
              <a:t>Meraki - MSD) </a:t>
            </a:r>
            <a:endParaRPr lang="en-US" sz="1400" dirty="0">
              <a:solidFill>
                <a:schemeClr val="accent1"/>
              </a:solidFill>
              <a:ea typeface="黑体" pitchFamily="2" charset="-122"/>
            </a:endParaRPr>
          </a:p>
        </p:txBody>
      </p:sp>
      <p:sp>
        <p:nvSpPr>
          <p:cNvPr id="51" name="TextBox 50"/>
          <p:cNvSpPr txBox="1"/>
          <p:nvPr/>
        </p:nvSpPr>
        <p:spPr>
          <a:xfrm>
            <a:off x="743173" y="2298572"/>
            <a:ext cx="1505809" cy="583686"/>
          </a:xfrm>
          <a:prstGeom prst="rect">
            <a:avLst/>
          </a:prstGeom>
          <a:noFill/>
        </p:spPr>
        <p:txBody>
          <a:bodyPr wrap="square" rtlCol="0">
            <a:spAutoFit/>
          </a:bodyPr>
          <a:lstStyle/>
          <a:p>
            <a:pPr algn="ctr" defTabSz="914400">
              <a:lnSpc>
                <a:spcPct val="120000"/>
              </a:lnSpc>
              <a:buNone/>
            </a:pPr>
            <a:r>
              <a:rPr lang="zh-CN" sz="1400" b="0" i="0" dirty="0">
                <a:solidFill>
                  <a:srgbClr val="0096D6"/>
                </a:solidFill>
                <a:latin typeface="Arial"/>
                <a:ea typeface="黑体" pitchFamily="2" charset="-122"/>
                <a:cs typeface="+mn-cs"/>
              </a:rPr>
              <a:t>协作 </a:t>
            </a:r>
          </a:p>
          <a:p>
            <a:pPr algn="ctr" defTabSz="914400">
              <a:lnSpc>
                <a:spcPct val="120000"/>
              </a:lnSpc>
              <a:buNone/>
            </a:pPr>
            <a:r>
              <a:rPr lang="zh-CN" sz="1400" b="0" i="0" dirty="0">
                <a:solidFill>
                  <a:srgbClr val="0096D6"/>
                </a:solidFill>
                <a:latin typeface="Arial"/>
                <a:ea typeface="黑体" pitchFamily="2" charset="-122"/>
                <a:cs typeface="+mn-cs"/>
              </a:rPr>
              <a:t>即服务</a:t>
            </a:r>
            <a:endParaRPr lang="en-US" sz="1400" dirty="0">
              <a:solidFill>
                <a:schemeClr val="accent1"/>
              </a:solidFill>
              <a:ea typeface="黑体" pitchFamily="2" charset="-122"/>
            </a:endParaRPr>
          </a:p>
        </p:txBody>
      </p:sp>
      <p:pic>
        <p:nvPicPr>
          <p:cNvPr id="52" name="Picture 51" descr="Device_cloud_white_3041_default_256.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13918" y="2022460"/>
            <a:ext cx="1037306" cy="1037306"/>
          </a:xfrm>
          <a:prstGeom prst="rect">
            <a:avLst/>
          </a:prstGeom>
        </p:spPr>
      </p:pic>
      <p:sp>
        <p:nvSpPr>
          <p:cNvPr id="53" name="TextBox 52"/>
          <p:cNvSpPr txBox="1"/>
          <p:nvPr/>
        </p:nvSpPr>
        <p:spPr>
          <a:xfrm>
            <a:off x="5654822" y="2524648"/>
            <a:ext cx="1363503" cy="307777"/>
          </a:xfrm>
          <a:prstGeom prst="rect">
            <a:avLst/>
          </a:prstGeom>
          <a:noFill/>
        </p:spPr>
        <p:txBody>
          <a:bodyPr wrap="square" rtlCol="0">
            <a:spAutoFit/>
          </a:bodyPr>
          <a:lstStyle/>
          <a:p>
            <a:pPr algn="ctr" defTabSz="914400">
              <a:buNone/>
            </a:pPr>
            <a:r>
              <a:rPr lang="zh-CN" sz="1400" b="0" i="0">
                <a:solidFill>
                  <a:srgbClr val="0096D6"/>
                </a:solidFill>
                <a:latin typeface="Arial"/>
                <a:ea typeface="黑体" pitchFamily="2" charset="-122"/>
                <a:cs typeface="+mn-cs"/>
              </a:rPr>
              <a:t>IaaS</a:t>
            </a:r>
            <a:endParaRPr lang="en-US" sz="1400" dirty="0">
              <a:solidFill>
                <a:schemeClr val="accent1"/>
              </a:solidFill>
              <a:ea typeface="黑体" pitchFamily="2" charset="-122"/>
            </a:endParaRPr>
          </a:p>
        </p:txBody>
      </p:sp>
      <p:pic>
        <p:nvPicPr>
          <p:cNvPr id="54" name="Picture 53" descr="Device_cloud_white_3041_default_256.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34719" y="1935378"/>
            <a:ext cx="1154867" cy="1154868"/>
          </a:xfrm>
          <a:prstGeom prst="rect">
            <a:avLst/>
          </a:prstGeom>
        </p:spPr>
      </p:pic>
      <p:sp>
        <p:nvSpPr>
          <p:cNvPr id="55" name="TextBox 54"/>
          <p:cNvSpPr txBox="1"/>
          <p:nvPr/>
        </p:nvSpPr>
        <p:spPr>
          <a:xfrm>
            <a:off x="1920240" y="2524648"/>
            <a:ext cx="1363503" cy="307777"/>
          </a:xfrm>
          <a:prstGeom prst="rect">
            <a:avLst/>
          </a:prstGeom>
          <a:noFill/>
        </p:spPr>
        <p:txBody>
          <a:bodyPr wrap="square" rtlCol="0">
            <a:spAutoFit/>
          </a:bodyPr>
          <a:lstStyle/>
          <a:p>
            <a:pPr algn="ctr" defTabSz="914400">
              <a:buNone/>
            </a:pPr>
            <a:r>
              <a:rPr lang="zh-CN" sz="1400" b="0" i="0">
                <a:solidFill>
                  <a:srgbClr val="0096D6"/>
                </a:solidFill>
                <a:latin typeface="Arial"/>
                <a:ea typeface="黑体" pitchFamily="2" charset="-122"/>
                <a:cs typeface="+mn-cs"/>
              </a:rPr>
              <a:t>SaaS</a:t>
            </a:r>
            <a:endParaRPr lang="en-US" sz="1400" dirty="0">
              <a:solidFill>
                <a:schemeClr val="accent1"/>
              </a:solidFill>
              <a:ea typeface="黑体" pitchFamily="2" charset="-122"/>
            </a:endParaRPr>
          </a:p>
        </p:txBody>
      </p:sp>
      <p:sp>
        <p:nvSpPr>
          <p:cNvPr id="4" name="Title 3"/>
          <p:cNvSpPr>
            <a:spLocks noGrp="1"/>
          </p:cNvSpPr>
          <p:nvPr>
            <p:ph type="title"/>
          </p:nvPr>
        </p:nvSpPr>
        <p:spPr>
          <a:xfrm>
            <a:off x="229702" y="105067"/>
            <a:ext cx="8580923" cy="838200"/>
          </a:xfrm>
        </p:spPr>
        <p:txBody>
          <a:bodyPr/>
          <a:lstStyle/>
          <a:p>
            <a:pPr algn="l" defTabSz="914400">
              <a:lnSpc>
                <a:spcPct val="100000"/>
              </a:lnSpc>
              <a:spcBef>
                <a:spcPct val="0"/>
              </a:spcBef>
              <a:buNone/>
            </a:pPr>
            <a:r>
              <a:rPr lang="zh-CN" sz="2800" b="0" i="0" spc="0" dirty="0">
                <a:solidFill>
                  <a:srgbClr val="FFFFFF"/>
                </a:solidFill>
                <a:latin typeface="Arial"/>
                <a:ea typeface="黑体" pitchFamily="2" charset="-122"/>
                <a:cs typeface="+mj-cs"/>
              </a:rPr>
              <a:t>思科 Made-for-Midmarket 产品组合</a:t>
            </a:r>
            <a:br>
              <a:rPr lang="zh-CN" sz="2800" b="0" i="0" spc="0" dirty="0">
                <a:solidFill>
                  <a:srgbClr val="FFFFFF"/>
                </a:solidFill>
                <a:latin typeface="Arial"/>
                <a:ea typeface="黑体" pitchFamily="2" charset="-122"/>
                <a:cs typeface="+mj-cs"/>
              </a:rPr>
            </a:br>
            <a:r>
              <a:rPr lang="zh-CN" sz="2000" b="0" i="0" spc="0" dirty="0">
                <a:solidFill>
                  <a:srgbClr val="FFFFFF"/>
                </a:solidFill>
                <a:latin typeface="Arial"/>
                <a:ea typeface="黑体" pitchFamily="2" charset="-122"/>
                <a:cs typeface="+mj-cs"/>
              </a:rPr>
              <a:t>解决您最大的 IT 和业务挑战的唯一供应商</a:t>
            </a:r>
            <a:endParaRPr lang="en-US" sz="2000" dirty="0">
              <a:solidFill>
                <a:schemeClr val="bg1"/>
              </a:solidFill>
              <a:ea typeface="黑体" pitchFamily="2" charset="-122"/>
            </a:endParaRPr>
          </a:p>
        </p:txBody>
      </p:sp>
      <p:cxnSp>
        <p:nvCxnSpPr>
          <p:cNvPr id="25" name="Straight Connector 24"/>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175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G3.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608766" y="0"/>
            <a:ext cx="8636834" cy="6858000"/>
          </a:xfrm>
          <a:prstGeom prst="rect">
            <a:avLst/>
          </a:prstGeom>
        </p:spPr>
      </p:pic>
      <p:sp>
        <p:nvSpPr>
          <p:cNvPr id="13" name="Rectangle 12"/>
          <p:cNvSpPr/>
          <p:nvPr/>
        </p:nvSpPr>
        <p:spPr>
          <a:xfrm rot="10800000">
            <a:off x="0" y="0"/>
            <a:ext cx="5664200" cy="6858000"/>
          </a:xfrm>
          <a:prstGeom prst="rect">
            <a:avLst/>
          </a:prstGeom>
          <a:gradFill flip="none" rotWithShape="1">
            <a:gsLst>
              <a:gs pos="0">
                <a:srgbClr val="FFFFFF">
                  <a:alpha val="0"/>
                </a:srgbClr>
              </a:gs>
              <a:gs pos="46000">
                <a:schemeClr val="bg1">
                  <a:alpha val="93000"/>
                </a:schemeClr>
              </a:gs>
              <a:gs pos="100000">
                <a:schemeClr val="bg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2" name="Title 1"/>
          <p:cNvSpPr>
            <a:spLocks noGrp="1"/>
          </p:cNvSpPr>
          <p:nvPr>
            <p:ph type="title"/>
          </p:nvPr>
        </p:nvSpPr>
        <p:spPr>
          <a:xfrm>
            <a:off x="483702" y="432215"/>
            <a:ext cx="8588861" cy="838200"/>
          </a:xfrm>
        </p:spPr>
        <p:txBody>
          <a:bodyPr/>
          <a:lstStyle/>
          <a:p>
            <a:pPr algn="l" defTabSz="914400">
              <a:lnSpc>
                <a:spcPct val="80000"/>
              </a:lnSpc>
              <a:spcBef>
                <a:spcPct val="0"/>
              </a:spcBef>
              <a:buNone/>
            </a:pPr>
            <a:r>
              <a:rPr lang="zh-CN" sz="3600" b="0" i="0" spc="0">
                <a:solidFill>
                  <a:srgbClr val="6DB344"/>
                </a:solidFill>
                <a:latin typeface="Arial"/>
                <a:ea typeface="黑体" pitchFamily="2" charset="-122"/>
                <a:cs typeface="+mj-cs"/>
              </a:rPr>
              <a:t>议题</a:t>
            </a:r>
            <a:endParaRPr lang="en-US" dirty="0">
              <a:solidFill>
                <a:srgbClr val="6DB344"/>
              </a:solidFill>
              <a:ea typeface="黑体" pitchFamily="2" charset="-122"/>
            </a:endParaRPr>
          </a:p>
        </p:txBody>
      </p:sp>
      <p:sp>
        <p:nvSpPr>
          <p:cNvPr id="3" name="Text Placeholder 2"/>
          <p:cNvSpPr>
            <a:spLocks noGrp="1"/>
          </p:cNvSpPr>
          <p:nvPr>
            <p:ph type="body" sz="quarter" idx="10"/>
          </p:nvPr>
        </p:nvSpPr>
        <p:spPr>
          <a:xfrm>
            <a:off x="457199" y="1725168"/>
            <a:ext cx="4997670" cy="3748532"/>
          </a:xfrm>
        </p:spPr>
        <p:txBody>
          <a:bodyPr/>
          <a:lstStyle/>
          <a:p>
            <a:pPr marL="228600" indent="-228600" algn="l" defTabSz="914400">
              <a:lnSpc>
                <a:spcPct val="95000"/>
              </a:lnSpc>
              <a:spcBef>
                <a:spcPts val="1440"/>
              </a:spcBef>
              <a:buClr>
                <a:srgbClr val="6DB344"/>
              </a:buClr>
              <a:buSzPct val="90000"/>
              <a:buFont typeface="Arial"/>
              <a:buChar char="•"/>
            </a:pPr>
            <a:r>
              <a:rPr lang="zh-CN" sz="2200" b="0" i="0">
                <a:solidFill>
                  <a:srgbClr val="435153"/>
                </a:solidFill>
                <a:latin typeface="Arial"/>
                <a:ea typeface="黑体" pitchFamily="2" charset="-122"/>
                <a:cs typeface="+mn-cs"/>
              </a:rPr>
              <a:t>当前形势</a:t>
            </a:r>
          </a:p>
          <a:p>
            <a:pPr marL="228600" indent="-228600" algn="l" defTabSz="914400">
              <a:lnSpc>
                <a:spcPct val="95000"/>
              </a:lnSpc>
              <a:spcBef>
                <a:spcPts val="1440"/>
              </a:spcBef>
              <a:buClr>
                <a:srgbClr val="6DB344"/>
              </a:buClr>
              <a:buSzPct val="90000"/>
              <a:buFont typeface="Arial"/>
              <a:buChar char="•"/>
            </a:pPr>
            <a:r>
              <a:rPr lang="zh-CN" sz="2200" b="0" i="0">
                <a:solidFill>
                  <a:srgbClr val="435153"/>
                </a:solidFill>
                <a:latin typeface="Arial"/>
                <a:ea typeface="黑体" pitchFamily="2" charset="-122"/>
                <a:cs typeface="+mn-cs"/>
              </a:rPr>
              <a:t>您可能会受到的影响</a:t>
            </a:r>
          </a:p>
          <a:p>
            <a:pPr marL="228600" indent="-228600" algn="l" defTabSz="914400">
              <a:lnSpc>
                <a:spcPct val="95000"/>
              </a:lnSpc>
              <a:spcBef>
                <a:spcPts val="1440"/>
              </a:spcBef>
              <a:buClr>
                <a:srgbClr val="6DB344"/>
              </a:buClr>
              <a:buSzPct val="90000"/>
              <a:buFont typeface="Arial"/>
              <a:buChar char="•"/>
            </a:pPr>
            <a:r>
              <a:rPr lang="zh-CN" sz="2200" b="0" i="0">
                <a:solidFill>
                  <a:srgbClr val="435153"/>
                </a:solidFill>
                <a:latin typeface="Arial"/>
                <a:ea typeface="黑体" pitchFamily="2" charset="-122"/>
                <a:cs typeface="+mn-cs"/>
              </a:rPr>
              <a:t>选择思科的理由以及您能获得的优势</a:t>
            </a:r>
          </a:p>
          <a:p>
            <a:pPr marL="228600" indent="-228600" algn="l" defTabSz="914400">
              <a:lnSpc>
                <a:spcPct val="95000"/>
              </a:lnSpc>
              <a:spcBef>
                <a:spcPts val="1440"/>
              </a:spcBef>
              <a:buClr>
                <a:srgbClr val="6DB344"/>
              </a:buClr>
              <a:buSzPct val="90000"/>
              <a:buFont typeface="Arial"/>
              <a:buChar char="•"/>
            </a:pPr>
            <a:r>
              <a:rPr lang="zh-CN" sz="2200" b="0" i="0">
                <a:solidFill>
                  <a:srgbClr val="435153"/>
                </a:solidFill>
                <a:latin typeface="Arial"/>
                <a:ea typeface="黑体" pitchFamily="2" charset="-122"/>
                <a:cs typeface="+mn-cs"/>
              </a:rPr>
              <a:t>客户案例研究</a:t>
            </a:r>
          </a:p>
          <a:p>
            <a:pPr marL="228600" indent="-228600" algn="l" defTabSz="914400">
              <a:lnSpc>
                <a:spcPct val="95000"/>
              </a:lnSpc>
              <a:spcBef>
                <a:spcPts val="1440"/>
              </a:spcBef>
              <a:buClr>
                <a:srgbClr val="6DB344"/>
              </a:buClr>
              <a:buSzPct val="90000"/>
              <a:buFont typeface="Arial"/>
              <a:buChar char="•"/>
            </a:pPr>
            <a:endParaRPr lang="en-US" dirty="0" smtClean="0">
              <a:ea typeface="黑体" pitchFamily="2" charset="-122"/>
            </a:endParaRPr>
          </a:p>
        </p:txBody>
      </p:sp>
      <p:pic>
        <p:nvPicPr>
          <p:cNvPr id="4" name="Picture 3" descr="G1.png"/>
          <p:cNvPicPr>
            <a:picLocks noChangeAspect="1"/>
          </p:cNvPicPr>
          <p:nvPr/>
        </p:nvPicPr>
        <p:blipFill>
          <a:blip r:embed="rId4" cstate="email">
            <a:alphaModFix amt="68000"/>
            <a:extLst>
              <a:ext uri="{28A0092B-C50C-407E-A947-70E740481C1C}">
                <a14:useLocalDpi xmlns:a14="http://schemas.microsoft.com/office/drawing/2010/main"/>
              </a:ext>
            </a:extLst>
          </a:blip>
          <a:stretch>
            <a:fillRect/>
          </a:stretch>
        </p:blipFill>
        <p:spPr>
          <a:xfrm rot="10800000">
            <a:off x="5638800" y="4889500"/>
            <a:ext cx="2447611" cy="1536700"/>
          </a:xfrm>
          <a:prstGeom prst="rect">
            <a:avLst/>
          </a:prstGeom>
        </p:spPr>
      </p:pic>
    </p:spTree>
    <p:extLst>
      <p:ext uri="{BB962C8B-B14F-4D97-AF65-F5344CB8AC3E}">
        <p14:creationId xmlns:p14="http://schemas.microsoft.com/office/powerpoint/2010/main" val="277445322"/>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适合中型客户的服务</a:t>
            </a:r>
          </a:p>
        </p:txBody>
      </p:sp>
      <p:pic>
        <p:nvPicPr>
          <p:cNvPr id="41" name="Picture 40"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grpSp>
        <p:nvGrpSpPr>
          <p:cNvPr id="42" name="Group 41"/>
          <p:cNvGrpSpPr/>
          <p:nvPr/>
        </p:nvGrpSpPr>
        <p:grpSpPr>
          <a:xfrm>
            <a:off x="596900" y="4736980"/>
            <a:ext cx="7708900" cy="1375606"/>
            <a:chOff x="596900" y="4736980"/>
            <a:chExt cx="7708900" cy="1375606"/>
          </a:xfrm>
        </p:grpSpPr>
        <p:pic>
          <p:nvPicPr>
            <p:cNvPr id="50" name="Picture 49" descr="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900" y="4736980"/>
              <a:ext cx="7708900" cy="613520"/>
            </a:xfrm>
            <a:prstGeom prst="rect">
              <a:avLst/>
            </a:prstGeom>
          </p:spPr>
        </p:pic>
        <p:sp>
          <p:nvSpPr>
            <p:cNvPr id="51" name="Rectangle 50"/>
            <p:cNvSpPr>
              <a:spLocks noChangeAspect="1"/>
            </p:cNvSpPr>
            <p:nvPr/>
          </p:nvSpPr>
          <p:spPr>
            <a:xfrm>
              <a:off x="614742" y="5326453"/>
              <a:ext cx="7670489" cy="786133"/>
            </a:xfrm>
            <a:prstGeom prst="rect">
              <a:avLst/>
            </a:prstGeom>
            <a:gradFill flip="none" rotWithShape="1">
              <a:gsLst>
                <a:gs pos="48000">
                  <a:srgbClr val="0F3C56"/>
                </a:gs>
                <a:gs pos="96000">
                  <a:srgbClr val="145276"/>
                </a:gs>
              </a:gsLst>
              <a:lin ang="16200000" scaled="0"/>
              <a:tileRect/>
            </a:gra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45029" tIns="72516" rIns="145029" bIns="72516" anchor="ctr"/>
            <a:lstStyle/>
            <a:p>
              <a:pPr algn="ctr" defTabSz="1624614">
                <a:lnSpc>
                  <a:spcPct val="120000"/>
                </a:lnSpc>
                <a:spcBef>
                  <a:spcPts val="0"/>
                </a:spcBef>
                <a:spcAft>
                  <a:spcPts val="0"/>
                </a:spcAft>
                <a:buNone/>
              </a:pPr>
              <a:r>
                <a:rPr lang="en-US" sz="1400" b="1" i="0" dirty="0" err="1">
                  <a:solidFill>
                    <a:srgbClr val="FFFFFF"/>
                  </a:solidFill>
                  <a:latin typeface="Arial"/>
                  <a:ea typeface="黑体" pitchFamily="2" charset="-122"/>
                  <a:cs typeface="Arial Black"/>
                </a:rPr>
                <a:t>服务</a:t>
              </a:r>
              <a:endParaRPr lang="en-US" sz="1400" b="1" i="0" dirty="0">
                <a:solidFill>
                  <a:srgbClr val="FFFFFF"/>
                </a:solidFill>
                <a:latin typeface="Arial"/>
                <a:ea typeface="黑体" pitchFamily="2" charset="-122"/>
                <a:cs typeface="Arial Black"/>
              </a:endParaRPr>
            </a:p>
            <a:p>
              <a:pPr algn="ctr" defTabSz="1624614">
                <a:lnSpc>
                  <a:spcPct val="120000"/>
                </a:lnSpc>
                <a:spcBef>
                  <a:spcPts val="0"/>
                </a:spcBef>
                <a:spcAft>
                  <a:spcPts val="0"/>
                </a:spcAft>
                <a:buNone/>
              </a:pPr>
              <a:r>
                <a:rPr lang="zh-CN" sz="1400" b="0" i="0" dirty="0">
                  <a:solidFill>
                    <a:srgbClr val="FFFFFF"/>
                  </a:solidFill>
                  <a:latin typeface="Arial"/>
                  <a:ea typeface="黑体" pitchFamily="2" charset="-122"/>
                  <a:cs typeface="Arial Black"/>
                </a:rPr>
                <a:t>由思科合作伙伴提供的</a:t>
              </a:r>
              <a:r>
                <a:rPr lang="zh-CN" sz="1400" b="0" i="0" dirty="0" smtClean="0">
                  <a:solidFill>
                    <a:srgbClr val="FFFFFF"/>
                  </a:solidFill>
                  <a:latin typeface="Arial"/>
                  <a:ea typeface="黑体" pitchFamily="2" charset="-122"/>
                  <a:cs typeface="Arial Black"/>
                </a:rPr>
                <a:t>通过软件</a:t>
              </a:r>
              <a:r>
                <a:rPr lang="zh-CN" sz="1400" b="0" i="0" dirty="0">
                  <a:solidFill>
                    <a:srgbClr val="FFFFFF"/>
                  </a:solidFill>
                  <a:latin typeface="Arial"/>
                  <a:ea typeface="黑体" pitchFamily="2" charset="-122"/>
                  <a:cs typeface="Arial Black"/>
                </a:rPr>
                <a:t>支持的专业服务</a:t>
              </a:r>
            </a:p>
            <a:p>
              <a:pPr algn="ctr" defTabSz="1624614">
                <a:lnSpc>
                  <a:spcPct val="120000"/>
                </a:lnSpc>
                <a:spcBef>
                  <a:spcPts val="0"/>
                </a:spcBef>
                <a:spcAft>
                  <a:spcPts val="0"/>
                </a:spcAft>
                <a:buNone/>
              </a:pPr>
              <a:r>
                <a:rPr lang="zh-CN" sz="1400" b="0" i="0" dirty="0">
                  <a:solidFill>
                    <a:srgbClr val="FFFFFF"/>
                  </a:solidFill>
                  <a:latin typeface="Arial"/>
                  <a:ea typeface="黑体" pitchFamily="2" charset="-122"/>
                  <a:cs typeface="Arial Black"/>
                </a:rPr>
                <a:t>由思科合作伙伴提供主动维护支持；思科 SMARTnet 服务</a:t>
              </a:r>
            </a:p>
          </p:txBody>
        </p:sp>
      </p:grpSp>
      <p:grpSp>
        <p:nvGrpSpPr>
          <p:cNvPr id="52" name="Group 51"/>
          <p:cNvGrpSpPr/>
          <p:nvPr/>
        </p:nvGrpSpPr>
        <p:grpSpPr>
          <a:xfrm>
            <a:off x="588802" y="1538236"/>
            <a:ext cx="7787168" cy="3750836"/>
            <a:chOff x="588802" y="1538236"/>
            <a:chExt cx="7787168" cy="3750836"/>
          </a:xfrm>
        </p:grpSpPr>
        <p:sp>
          <p:nvSpPr>
            <p:cNvPr id="53" name="Rectangle 52"/>
            <p:cNvSpPr/>
            <p:nvPr/>
          </p:nvSpPr>
          <p:spPr>
            <a:xfrm>
              <a:off x="1885010" y="2194560"/>
              <a:ext cx="5226543" cy="650615"/>
            </a:xfrm>
            <a:prstGeom prst="rect">
              <a:avLst/>
            </a:prstGeom>
            <a:gradFill flip="none" rotWithShape="1">
              <a:gsLst>
                <a:gs pos="20000">
                  <a:schemeClr val="tx2"/>
                </a:gs>
                <a:gs pos="100000">
                  <a:schemeClr val="tx2">
                    <a:lumMod val="40000"/>
                    <a:lumOff val="60000"/>
                  </a:schemeClr>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54" name="Rectangle 53"/>
            <p:cNvSpPr>
              <a:spLocks noChangeAspect="1"/>
            </p:cNvSpPr>
            <p:nvPr/>
          </p:nvSpPr>
          <p:spPr>
            <a:xfrm>
              <a:off x="1522453" y="2845175"/>
              <a:ext cx="5951656" cy="714553"/>
            </a:xfrm>
            <a:prstGeom prst="rect">
              <a:avLst/>
            </a:prstGeom>
            <a:gradFill flip="none" rotWithShape="1">
              <a:gsLst>
                <a:gs pos="23000">
                  <a:srgbClr val="278878"/>
                </a:gs>
                <a:gs pos="100000">
                  <a:srgbClr val="36BCA6"/>
                </a:gs>
              </a:gsLst>
              <a:lin ang="16200000" scaled="0"/>
              <a:tileRect/>
            </a:gra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45029" tIns="72516" rIns="145029" bIns="72516" anchor="ctr"/>
            <a:lstStyle/>
            <a:p>
              <a:pPr algn="ctr" defTabSz="1624614">
                <a:lnSpc>
                  <a:spcPct val="120000"/>
                </a:lnSpc>
                <a:spcBef>
                  <a:spcPts val="0"/>
                </a:spcBef>
                <a:spcAft>
                  <a:spcPts val="0"/>
                </a:spcAft>
                <a:buNone/>
              </a:pPr>
              <a:r>
                <a:rPr lang="en-US" sz="1400" b="1" i="0" dirty="0" err="1">
                  <a:solidFill>
                    <a:srgbClr val="FFFFFF"/>
                  </a:solidFill>
                  <a:latin typeface="Arial"/>
                  <a:ea typeface="黑体" pitchFamily="2" charset="-122"/>
                  <a:cs typeface="Arial Black"/>
                </a:rPr>
                <a:t>智能解决方案</a:t>
              </a:r>
              <a:endParaRPr lang="en-US" sz="1400" b="1" i="0" dirty="0">
                <a:solidFill>
                  <a:srgbClr val="FFFFFF"/>
                </a:solidFill>
                <a:latin typeface="Arial"/>
                <a:ea typeface="黑体" pitchFamily="2" charset="-122"/>
                <a:cs typeface="Arial Black"/>
              </a:endParaRPr>
            </a:p>
            <a:p>
              <a:pPr algn="ctr" defTabSz="1624614">
                <a:lnSpc>
                  <a:spcPct val="120000"/>
                </a:lnSpc>
                <a:spcBef>
                  <a:spcPts val="0"/>
                </a:spcBef>
                <a:spcAft>
                  <a:spcPts val="0"/>
                </a:spcAft>
                <a:buNone/>
              </a:pPr>
              <a:r>
                <a:rPr lang="zh-CN" sz="1400" b="0" i="0" dirty="0">
                  <a:solidFill>
                    <a:srgbClr val="FFFFFF"/>
                  </a:solidFill>
                  <a:latin typeface="Arial"/>
                  <a:ea typeface="黑体" pitchFamily="2" charset="-122"/>
                  <a:cs typeface="Arial Black"/>
                </a:rPr>
                <a:t>自带设备 – </a:t>
              </a:r>
              <a:r>
                <a:rPr lang="zh-CN" sz="1400" b="1" i="0" dirty="0">
                  <a:solidFill>
                    <a:srgbClr val="F2B800"/>
                  </a:solidFill>
                  <a:latin typeface="Arial"/>
                  <a:ea typeface="黑体" pitchFamily="2" charset="-122"/>
                  <a:cs typeface="Arial Black"/>
                </a:rPr>
                <a:t>虚拟基础 </a:t>
              </a:r>
              <a:r>
                <a:rPr lang="en-US" altLang="zh-CN" sz="1400" dirty="0" smtClean="0">
                  <a:solidFill>
                    <a:srgbClr val="FFFFFF"/>
                  </a:solidFill>
                  <a:ea typeface="黑体" pitchFamily="2" charset="-122"/>
                  <a:cs typeface="Arial Black"/>
                </a:rPr>
                <a:t>– </a:t>
              </a:r>
              <a:r>
                <a:rPr lang="zh-CN" sz="1400" b="0" i="0" dirty="0">
                  <a:solidFill>
                    <a:srgbClr val="FFFFFF"/>
                  </a:solidFill>
                  <a:latin typeface="Arial"/>
                  <a:ea typeface="黑体" pitchFamily="2" charset="-122"/>
                  <a:cs typeface="Arial Black"/>
                </a:rPr>
                <a:t>虚拟桌面 – 行业网络</a:t>
              </a:r>
              <a:endParaRPr lang="en-US" sz="1400" dirty="0">
                <a:solidFill>
                  <a:schemeClr val="bg2"/>
                </a:solidFill>
                <a:ea typeface="黑体" pitchFamily="2" charset="-122"/>
                <a:cs typeface="Arial Black"/>
              </a:endParaRPr>
            </a:p>
          </p:txBody>
        </p:sp>
        <p:sp>
          <p:nvSpPr>
            <p:cNvPr id="55" name="Text Box 9" descr="14872_11_2008 _Bates_C-Scape"/>
            <p:cNvSpPr txBox="1">
              <a:spLocks noChangeAspect="1" noChangeArrowheads="1"/>
            </p:cNvSpPr>
            <p:nvPr/>
          </p:nvSpPr>
          <p:spPr bwMode="auto">
            <a:xfrm>
              <a:off x="1920240" y="2311737"/>
              <a:ext cx="5191313" cy="491353"/>
            </a:xfrm>
            <a:prstGeom prst="rect">
              <a:avLst/>
            </a:prstGeom>
            <a:noFill/>
            <a:ln w="9525">
              <a:noFill/>
              <a:miter lim="800000"/>
              <a:headEnd/>
              <a:tailEnd/>
            </a:ln>
            <a:effectLst/>
          </p:spPr>
          <p:txBody>
            <a:bodyPr wrap="square" lIns="0" tIns="0" rIns="0" bIns="0" anchor="ctr">
              <a:prstTxWarp prst="textNoShape">
                <a:avLst/>
              </a:prstTxWarp>
              <a:spAutoFit/>
            </a:bodyPr>
            <a:lstStyle/>
            <a:p>
              <a:pPr indent="-920069" algn="ctr" defTabSz="1637416">
                <a:lnSpc>
                  <a:spcPct val="120000"/>
                </a:lnSpc>
                <a:spcBef>
                  <a:spcPts val="0"/>
                </a:spcBef>
                <a:spcAft>
                  <a:spcPts val="0"/>
                </a:spcAft>
                <a:buNone/>
              </a:pPr>
              <a:r>
                <a:rPr lang="en-US" sz="1400" b="1" i="0">
                  <a:solidFill>
                    <a:srgbClr val="4B4D4E"/>
                  </a:solidFill>
                  <a:latin typeface="Arial"/>
                  <a:ea typeface="黑体" pitchFamily="2" charset="-122"/>
                  <a:cs typeface="ＭＳ Ｐゴシック"/>
                </a:rPr>
                <a:t>思科支持的云和</a:t>
              </a:r>
            </a:p>
            <a:p>
              <a:pPr indent="-920069" algn="ctr" defTabSz="1637416">
                <a:lnSpc>
                  <a:spcPct val="120000"/>
                </a:lnSpc>
                <a:spcBef>
                  <a:spcPts val="0"/>
                </a:spcBef>
                <a:spcAft>
                  <a:spcPts val="0"/>
                </a:spcAft>
                <a:buNone/>
              </a:pPr>
              <a:r>
                <a:rPr lang="en-US" sz="1400" b="1" i="0">
                  <a:solidFill>
                    <a:srgbClr val="4B4D4E"/>
                  </a:solidFill>
                  <a:latin typeface="Arial"/>
                  <a:ea typeface="黑体" pitchFamily="2" charset="-122"/>
                  <a:cs typeface="ＭＳ Ｐゴシック"/>
                </a:rPr>
                <a:t>微软合作伙伴提供的云</a:t>
              </a:r>
            </a:p>
          </p:txBody>
        </p:sp>
        <p:sp>
          <p:nvSpPr>
            <p:cNvPr id="56" name="Rectangle 55"/>
            <p:cNvSpPr/>
            <p:nvPr/>
          </p:nvSpPr>
          <p:spPr>
            <a:xfrm>
              <a:off x="1246509" y="3564637"/>
              <a:ext cx="6503545" cy="1618502"/>
            </a:xfrm>
            <a:prstGeom prst="rect">
              <a:avLst/>
            </a:prstGeom>
            <a:gradFill flip="none" rotWithShape="1">
              <a:gsLst>
                <a:gs pos="100000">
                  <a:schemeClr val="tx1"/>
                </a:gs>
                <a:gs pos="0">
                  <a:srgbClr val="005D85"/>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grpSp>
          <p:nvGrpSpPr>
            <p:cNvPr id="57" name="Group 56"/>
            <p:cNvGrpSpPr/>
            <p:nvPr/>
          </p:nvGrpSpPr>
          <p:grpSpPr>
            <a:xfrm>
              <a:off x="910924" y="3127565"/>
              <a:ext cx="7188007" cy="2161507"/>
              <a:chOff x="1214254" y="2699732"/>
              <a:chExt cx="9581513" cy="2161507"/>
            </a:xfrm>
          </p:grpSpPr>
          <p:sp>
            <p:nvSpPr>
              <p:cNvPr id="69" name="Text Box 9" descr="14872_11_2008 _Bates_C-Scape"/>
              <p:cNvSpPr txBox="1">
                <a:spLocks noChangeAspect="1" noChangeArrowheads="1"/>
              </p:cNvSpPr>
              <p:nvPr/>
            </p:nvSpPr>
            <p:spPr bwMode="auto">
              <a:xfrm rot="16200000">
                <a:off x="320724" y="3593262"/>
                <a:ext cx="2137834" cy="350774"/>
              </a:xfrm>
              <a:prstGeom prst="rect">
                <a:avLst/>
              </a:prstGeom>
              <a:noFill/>
              <a:ln w="9525">
                <a:noFill/>
                <a:miter lim="800000"/>
                <a:headEnd/>
                <a:tailEnd/>
              </a:ln>
              <a:effectLst/>
            </p:spPr>
            <p:txBody>
              <a:bodyPr lIns="0" tIns="0" rIns="0" bIns="0" anchor="ctr">
                <a:prstTxWarp prst="textNoShape">
                  <a:avLst/>
                </a:prstTxWarp>
                <a:spAutoFit/>
              </a:bodyPr>
              <a:lstStyle/>
              <a:p>
                <a:pPr indent="-920069" algn="ctr" defTabSz="1637416">
                  <a:lnSpc>
                    <a:spcPct val="95000"/>
                  </a:lnSpc>
                  <a:spcBef>
                    <a:spcPts val="0"/>
                  </a:spcBef>
                  <a:spcAft>
                    <a:spcPts val="0"/>
                  </a:spcAft>
                  <a:buNone/>
                </a:pPr>
                <a:r>
                  <a:rPr lang="zh-CN" sz="1800" b="0" i="0" dirty="0">
                    <a:solidFill>
                      <a:srgbClr val="6DB344"/>
                    </a:solidFill>
                    <a:latin typeface="Arial"/>
                    <a:ea typeface="黑体" pitchFamily="2" charset="-122"/>
                    <a:cs typeface="ＭＳ Ｐゴシック"/>
                  </a:rPr>
                  <a:t>合适的规模</a:t>
                </a:r>
                <a:endParaRPr lang="en-US" dirty="0">
                  <a:solidFill>
                    <a:schemeClr val="tx2"/>
                  </a:solidFill>
                  <a:latin typeface="Arial"/>
                  <a:ea typeface="黑体" pitchFamily="2" charset="-122"/>
                  <a:cs typeface="ＭＳ Ｐゴシック" charset="-128"/>
                </a:endParaRPr>
              </a:p>
            </p:txBody>
          </p:sp>
          <p:sp>
            <p:nvSpPr>
              <p:cNvPr id="70" name="Text Box 9" descr="14872_11_2008 _Bates_C-Scape"/>
              <p:cNvSpPr txBox="1">
                <a:spLocks noChangeAspect="1" noChangeArrowheads="1"/>
              </p:cNvSpPr>
              <p:nvPr/>
            </p:nvSpPr>
            <p:spPr bwMode="auto">
              <a:xfrm rot="5400000">
                <a:off x="9551463" y="3616935"/>
                <a:ext cx="2137834" cy="350774"/>
              </a:xfrm>
              <a:prstGeom prst="rect">
                <a:avLst/>
              </a:prstGeom>
              <a:noFill/>
              <a:ln w="9525">
                <a:noFill/>
                <a:miter lim="800000"/>
                <a:headEnd/>
                <a:tailEnd/>
              </a:ln>
              <a:effectLst/>
            </p:spPr>
            <p:txBody>
              <a:bodyPr lIns="0" tIns="0" rIns="0" bIns="0" anchor="ctr">
                <a:prstTxWarp prst="textNoShape">
                  <a:avLst/>
                </a:prstTxWarp>
                <a:spAutoFit/>
              </a:bodyPr>
              <a:lstStyle/>
              <a:p>
                <a:pPr indent="-920069" algn="ctr" defTabSz="1637416">
                  <a:lnSpc>
                    <a:spcPct val="95000"/>
                  </a:lnSpc>
                  <a:spcBef>
                    <a:spcPts val="0"/>
                  </a:spcBef>
                  <a:spcAft>
                    <a:spcPts val="0"/>
                  </a:spcAft>
                  <a:buNone/>
                </a:pPr>
                <a:r>
                  <a:rPr lang="zh-CN" sz="1800" b="0" i="0" dirty="0">
                    <a:solidFill>
                      <a:srgbClr val="6DB344"/>
                    </a:solidFill>
                    <a:latin typeface="Arial"/>
                    <a:ea typeface="黑体" pitchFamily="2" charset="-122"/>
                    <a:cs typeface="ＭＳ Ｐゴシック"/>
                  </a:rPr>
                  <a:t>合适的规模</a:t>
                </a:r>
                <a:endParaRPr lang="en-US" dirty="0">
                  <a:solidFill>
                    <a:schemeClr val="tx2"/>
                  </a:solidFill>
                  <a:latin typeface="Arial"/>
                  <a:ea typeface="黑体" pitchFamily="2" charset="-122"/>
                  <a:cs typeface="ＭＳ Ｐゴシック" charset="-128"/>
                </a:endParaRPr>
              </a:p>
            </p:txBody>
          </p:sp>
        </p:grpSp>
        <p:sp>
          <p:nvSpPr>
            <p:cNvPr id="58" name="Rectangle 57"/>
            <p:cNvSpPr/>
            <p:nvPr/>
          </p:nvSpPr>
          <p:spPr>
            <a:xfrm>
              <a:off x="3480777" y="3650276"/>
              <a:ext cx="1878148" cy="1137504"/>
            </a:xfrm>
            <a:prstGeom prst="rect">
              <a:avLst/>
            </a:prstGeom>
            <a:no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82124" tIns="41061" rIns="82124" bIns="41061" numCol="1" spcCol="0" rtlCol="0" fromWordArt="0" anchor="t" anchorCtr="0" forceAA="0" compatLnSpc="1">
              <a:prstTxWarp prst="textNoShape">
                <a:avLst/>
              </a:prstTxWarp>
              <a:noAutofit/>
            </a:bodyPr>
            <a:lstStyle/>
            <a:p>
              <a:pPr defTabSz="814365">
                <a:lnSpc>
                  <a:spcPts val="1400"/>
                </a:lnSpc>
                <a:spcBef>
                  <a:spcPts val="700"/>
                </a:spcBef>
                <a:spcAft>
                  <a:spcPts val="100"/>
                </a:spcAft>
                <a:buNone/>
              </a:pPr>
              <a:r>
                <a:rPr lang="en-US" sz="1400" b="1" i="0" dirty="0" err="1">
                  <a:solidFill>
                    <a:srgbClr val="FFFFFF"/>
                  </a:solidFill>
                  <a:latin typeface="Arial"/>
                  <a:ea typeface="黑体" pitchFamily="2" charset="-122"/>
                  <a:cs typeface="+mn-cs"/>
                </a:rPr>
                <a:t>数据中心</a:t>
              </a:r>
              <a:endParaRPr lang="en-US" sz="1400" dirty="0" smtClean="0">
                <a:solidFill>
                  <a:srgbClr val="FFFFFF"/>
                </a:solidFill>
                <a:ea typeface="黑体" pitchFamily="2" charset="-122"/>
              </a:endParaRPr>
            </a:p>
            <a:p>
              <a:pPr marL="109545" indent="-109545"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统一计算</a:t>
              </a:r>
            </a:p>
            <a:p>
              <a:pPr marL="109545" indent="-109545"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统一交换矩阵</a:t>
              </a:r>
            </a:p>
            <a:p>
              <a:pPr marL="109545" indent="-109545"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统一管理</a:t>
              </a:r>
            </a:p>
          </p:txBody>
        </p:sp>
        <p:sp>
          <p:nvSpPr>
            <p:cNvPr id="59" name="Rectangle 58"/>
            <p:cNvSpPr/>
            <p:nvPr/>
          </p:nvSpPr>
          <p:spPr>
            <a:xfrm>
              <a:off x="5168901" y="3650276"/>
              <a:ext cx="2645630" cy="1367804"/>
            </a:xfrm>
            <a:prstGeom prst="rect">
              <a:avLst/>
            </a:prstGeom>
            <a:no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82124" tIns="41061" rIns="82124" bIns="41061" numCol="1" spcCol="0" rtlCol="0" fromWordArt="0" anchor="t" anchorCtr="0" forceAA="0" compatLnSpc="1">
              <a:prstTxWarp prst="textNoShape">
                <a:avLst/>
              </a:prstTxWarp>
              <a:noAutofit/>
            </a:bodyPr>
            <a:lstStyle/>
            <a:p>
              <a:pPr algn="l" defTabSz="814365">
                <a:lnSpc>
                  <a:spcPts val="1400"/>
                </a:lnSpc>
                <a:spcBef>
                  <a:spcPts val="700"/>
                </a:spcBef>
                <a:spcAft>
                  <a:spcPts val="100"/>
                </a:spcAft>
                <a:buNone/>
              </a:pPr>
              <a:r>
                <a:rPr lang="en-US" sz="1400" b="1" i="0" dirty="0" err="1">
                  <a:solidFill>
                    <a:srgbClr val="FFFFFF"/>
                  </a:solidFill>
                  <a:latin typeface="Arial"/>
                  <a:ea typeface="黑体" pitchFamily="2" charset="-122"/>
                  <a:cs typeface="+mn-cs"/>
                </a:rPr>
                <a:t>网络与安全</a:t>
              </a:r>
              <a:endParaRPr lang="en-US" sz="1400" dirty="0" smtClean="0">
                <a:solidFill>
                  <a:srgbClr val="FFFFFF"/>
                </a:solidFill>
                <a:ea typeface="黑体" pitchFamily="2" charset="-122"/>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统一接入</a:t>
              </a:r>
              <a:r>
                <a:rPr lang="zh-CN" sz="1200" b="0" i="0" dirty="0">
                  <a:solidFill>
                    <a:srgbClr val="FFFFFF"/>
                  </a:solidFill>
                  <a:latin typeface="Arial"/>
                  <a:ea typeface="黑体" pitchFamily="2" charset="-122"/>
                  <a:cs typeface="+mn-cs"/>
                </a:rPr>
                <a:t>（无线和交换） </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统一服务 </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分支机构一体化产品</a:t>
              </a:r>
              <a:endParaRPr lang="en-US" sz="1400" dirty="0">
                <a:solidFill>
                  <a:srgbClr val="FFFFFF"/>
                </a:solidFill>
                <a:ea typeface="黑体" pitchFamily="2" charset="-122"/>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安全</a:t>
              </a:r>
            </a:p>
          </p:txBody>
        </p:sp>
        <p:sp>
          <p:nvSpPr>
            <p:cNvPr id="60" name="Rectangle 59"/>
            <p:cNvSpPr/>
            <p:nvPr/>
          </p:nvSpPr>
          <p:spPr>
            <a:xfrm>
              <a:off x="1268730" y="3650276"/>
              <a:ext cx="2212047" cy="1520163"/>
            </a:xfrm>
            <a:prstGeom prst="rect">
              <a:avLst/>
            </a:prstGeom>
            <a:no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82124" tIns="41061" rIns="82124" bIns="41061" numCol="1" spcCol="0" rtlCol="0" fromWordArt="0" anchor="t" anchorCtr="0" forceAA="0" compatLnSpc="1">
              <a:prstTxWarp prst="textNoShape">
                <a:avLst/>
              </a:prstTxWarp>
              <a:noAutofit/>
            </a:bodyPr>
            <a:lstStyle/>
            <a:p>
              <a:pPr defTabSz="814365">
                <a:lnSpc>
                  <a:spcPts val="1400"/>
                </a:lnSpc>
                <a:spcBef>
                  <a:spcPts val="700"/>
                </a:spcBef>
                <a:spcAft>
                  <a:spcPts val="100"/>
                </a:spcAft>
                <a:buNone/>
              </a:pPr>
              <a:r>
                <a:rPr lang="en-US" sz="1400" b="1" i="0" dirty="0">
                  <a:solidFill>
                    <a:srgbClr val="FFFFFF"/>
                  </a:solidFill>
                  <a:latin typeface="Arial"/>
                  <a:ea typeface="黑体" pitchFamily="2" charset="-122"/>
                  <a:cs typeface="+mn-cs"/>
                </a:rPr>
                <a:t>UC/</a:t>
              </a:r>
              <a:r>
                <a:rPr lang="en-US" sz="1400" b="1" i="0" dirty="0" err="1">
                  <a:solidFill>
                    <a:srgbClr val="FFFFFF"/>
                  </a:solidFill>
                  <a:latin typeface="Arial"/>
                  <a:ea typeface="黑体" pitchFamily="2" charset="-122"/>
                  <a:cs typeface="+mn-cs"/>
                </a:rPr>
                <a:t>协作</a:t>
              </a:r>
              <a:endParaRPr lang="en-US" sz="1400" b="1" i="0" dirty="0">
                <a:solidFill>
                  <a:srgbClr val="FFFFFF"/>
                </a:solidFill>
                <a:latin typeface="Arial"/>
                <a:ea typeface="黑体" pitchFamily="2" charset="-122"/>
                <a:cs typeface="+mn-cs"/>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统一通信</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协作服务</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客户协作</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网真</a:t>
              </a:r>
            </a:p>
          </p:txBody>
        </p:sp>
        <p:pic>
          <p:nvPicPr>
            <p:cNvPr id="61" name="Picture 60" descr="Device_cloud_white_3041_default_256.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77999" y="1538236"/>
              <a:ext cx="1797971" cy="1637107"/>
            </a:xfrm>
            <a:prstGeom prst="rect">
              <a:avLst/>
            </a:prstGeom>
          </p:spPr>
        </p:pic>
        <p:pic>
          <p:nvPicPr>
            <p:cNvPr id="62" name="Picture 61" descr="Device_cloud_white_3041_default_256.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8802" y="1664211"/>
              <a:ext cx="1843026" cy="1491242"/>
            </a:xfrm>
            <a:prstGeom prst="rect">
              <a:avLst/>
            </a:prstGeom>
          </p:spPr>
        </p:pic>
        <p:sp>
          <p:nvSpPr>
            <p:cNvPr id="63" name="TextBox 62"/>
            <p:cNvSpPr txBox="1"/>
            <p:nvPr/>
          </p:nvSpPr>
          <p:spPr>
            <a:xfrm>
              <a:off x="6810793" y="2040596"/>
              <a:ext cx="1434578" cy="867930"/>
            </a:xfrm>
            <a:prstGeom prst="rect">
              <a:avLst/>
            </a:prstGeom>
            <a:noFill/>
          </p:spPr>
          <p:txBody>
            <a:bodyPr wrap="square" rtlCol="0">
              <a:spAutoFit/>
            </a:bodyPr>
            <a:lstStyle/>
            <a:p>
              <a:pPr algn="ctr" defTabSz="914400">
                <a:lnSpc>
                  <a:spcPct val="120000"/>
                </a:lnSpc>
                <a:buNone/>
              </a:pPr>
              <a:r>
                <a:rPr lang="zh-CN" sz="1400" b="0" i="0" dirty="0">
                  <a:solidFill>
                    <a:srgbClr val="0096D6"/>
                  </a:solidFill>
                  <a:latin typeface="Arial"/>
                  <a:ea typeface="黑体" pitchFamily="2" charset="-122"/>
                  <a:cs typeface="+mn-cs"/>
                </a:rPr>
                <a:t>网络即 </a:t>
              </a:r>
            </a:p>
            <a:p>
              <a:pPr algn="ctr" defTabSz="914400">
                <a:lnSpc>
                  <a:spcPct val="120000"/>
                </a:lnSpc>
                <a:buNone/>
              </a:pPr>
              <a:r>
                <a:rPr lang="zh-CN" sz="1400" b="0" i="0" dirty="0" smtClean="0">
                  <a:solidFill>
                    <a:srgbClr val="0096D6"/>
                  </a:solidFill>
                  <a:latin typeface="Arial"/>
                  <a:ea typeface="黑体" pitchFamily="2" charset="-122"/>
                  <a:cs typeface="+mn-cs"/>
                </a:rPr>
                <a:t>服务 </a:t>
              </a:r>
              <a:r>
                <a:rPr lang="en-US" altLang="zh-CN" sz="1400" b="0" i="0" dirty="0" smtClean="0">
                  <a:solidFill>
                    <a:srgbClr val="0096D6"/>
                  </a:solidFill>
                  <a:latin typeface="Arial"/>
                  <a:ea typeface="黑体" pitchFamily="2" charset="-122"/>
                  <a:cs typeface="+mn-cs"/>
                </a:rPr>
                <a:t/>
              </a:r>
              <a:br>
                <a:rPr lang="en-US" altLang="zh-CN" sz="1400" b="0" i="0" dirty="0" smtClean="0">
                  <a:solidFill>
                    <a:srgbClr val="0096D6"/>
                  </a:solidFill>
                  <a:latin typeface="Arial"/>
                  <a:ea typeface="黑体" pitchFamily="2" charset="-122"/>
                  <a:cs typeface="+mn-cs"/>
                </a:rPr>
              </a:br>
              <a:r>
                <a:rPr lang="zh-CN" sz="1400" b="0" i="0" dirty="0" smtClean="0">
                  <a:solidFill>
                    <a:srgbClr val="0096D6"/>
                  </a:solidFill>
                  <a:latin typeface="Arial"/>
                  <a:ea typeface="黑体" pitchFamily="2" charset="-122"/>
                  <a:cs typeface="+mn-cs"/>
                </a:rPr>
                <a:t>(</a:t>
              </a:r>
              <a:r>
                <a:rPr lang="zh-CN" sz="1400" b="0" i="0" dirty="0">
                  <a:solidFill>
                    <a:srgbClr val="0096D6"/>
                  </a:solidFill>
                  <a:latin typeface="Arial"/>
                  <a:ea typeface="黑体" pitchFamily="2" charset="-122"/>
                  <a:cs typeface="+mn-cs"/>
                </a:rPr>
                <a:t>Meraki - MSD) </a:t>
              </a:r>
              <a:endParaRPr lang="en-US" sz="1400" dirty="0">
                <a:solidFill>
                  <a:schemeClr val="accent1"/>
                </a:solidFill>
                <a:ea typeface="黑体" pitchFamily="2" charset="-122"/>
              </a:endParaRPr>
            </a:p>
          </p:txBody>
        </p:sp>
        <p:sp>
          <p:nvSpPr>
            <p:cNvPr id="64" name="TextBox 63"/>
            <p:cNvSpPr txBox="1"/>
            <p:nvPr/>
          </p:nvSpPr>
          <p:spPr>
            <a:xfrm>
              <a:off x="743173" y="2298572"/>
              <a:ext cx="1505809" cy="583686"/>
            </a:xfrm>
            <a:prstGeom prst="rect">
              <a:avLst/>
            </a:prstGeom>
            <a:noFill/>
          </p:spPr>
          <p:txBody>
            <a:bodyPr wrap="square" rtlCol="0">
              <a:spAutoFit/>
            </a:bodyPr>
            <a:lstStyle/>
            <a:p>
              <a:pPr algn="ctr" defTabSz="914400">
                <a:lnSpc>
                  <a:spcPct val="120000"/>
                </a:lnSpc>
                <a:buNone/>
              </a:pPr>
              <a:r>
                <a:rPr lang="zh-CN" sz="1400" b="0" i="0" dirty="0">
                  <a:solidFill>
                    <a:srgbClr val="0096D6"/>
                  </a:solidFill>
                  <a:latin typeface="Arial"/>
                  <a:ea typeface="黑体" pitchFamily="2" charset="-122"/>
                  <a:cs typeface="+mn-cs"/>
                </a:rPr>
                <a:t>协作 </a:t>
              </a:r>
            </a:p>
            <a:p>
              <a:pPr algn="ctr" defTabSz="914400">
                <a:lnSpc>
                  <a:spcPct val="120000"/>
                </a:lnSpc>
                <a:buNone/>
              </a:pPr>
              <a:r>
                <a:rPr lang="zh-CN" sz="1400" b="0" i="0" dirty="0">
                  <a:solidFill>
                    <a:srgbClr val="0096D6"/>
                  </a:solidFill>
                  <a:latin typeface="Arial"/>
                  <a:ea typeface="黑体" pitchFamily="2" charset="-122"/>
                  <a:cs typeface="+mn-cs"/>
                </a:rPr>
                <a:t>即服务</a:t>
              </a:r>
              <a:endParaRPr lang="en-US" sz="1400" dirty="0">
                <a:solidFill>
                  <a:schemeClr val="accent1"/>
                </a:solidFill>
                <a:ea typeface="黑体" pitchFamily="2" charset="-122"/>
              </a:endParaRPr>
            </a:p>
          </p:txBody>
        </p:sp>
        <p:pic>
          <p:nvPicPr>
            <p:cNvPr id="65" name="Picture 64" descr="Device_cloud_white_3041_default_256.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13918" y="2022460"/>
              <a:ext cx="1037306" cy="1037306"/>
            </a:xfrm>
            <a:prstGeom prst="rect">
              <a:avLst/>
            </a:prstGeom>
          </p:spPr>
        </p:pic>
        <p:sp>
          <p:nvSpPr>
            <p:cNvPr id="66" name="TextBox 65"/>
            <p:cNvSpPr txBox="1"/>
            <p:nvPr/>
          </p:nvSpPr>
          <p:spPr>
            <a:xfrm>
              <a:off x="5654822" y="2524648"/>
              <a:ext cx="1363503" cy="307777"/>
            </a:xfrm>
            <a:prstGeom prst="rect">
              <a:avLst/>
            </a:prstGeom>
            <a:noFill/>
          </p:spPr>
          <p:txBody>
            <a:bodyPr wrap="square" rtlCol="0">
              <a:spAutoFit/>
            </a:bodyPr>
            <a:lstStyle/>
            <a:p>
              <a:pPr algn="ctr" defTabSz="914400">
                <a:buNone/>
              </a:pPr>
              <a:r>
                <a:rPr lang="zh-CN" sz="1400" b="0" i="0">
                  <a:solidFill>
                    <a:srgbClr val="0096D6"/>
                  </a:solidFill>
                  <a:latin typeface="Arial"/>
                  <a:ea typeface="黑体" pitchFamily="2" charset="-122"/>
                  <a:cs typeface="+mn-cs"/>
                </a:rPr>
                <a:t>IaaS</a:t>
              </a:r>
              <a:endParaRPr lang="en-US" sz="1400" dirty="0">
                <a:solidFill>
                  <a:schemeClr val="accent1"/>
                </a:solidFill>
                <a:ea typeface="黑体" pitchFamily="2" charset="-122"/>
              </a:endParaRPr>
            </a:p>
          </p:txBody>
        </p:sp>
        <p:pic>
          <p:nvPicPr>
            <p:cNvPr id="67" name="Picture 66" descr="Device_cloud_white_3041_default_256.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34719" y="1935378"/>
              <a:ext cx="1154867" cy="1154868"/>
            </a:xfrm>
            <a:prstGeom prst="rect">
              <a:avLst/>
            </a:prstGeom>
          </p:spPr>
        </p:pic>
        <p:sp>
          <p:nvSpPr>
            <p:cNvPr id="68" name="TextBox 67"/>
            <p:cNvSpPr txBox="1"/>
            <p:nvPr/>
          </p:nvSpPr>
          <p:spPr>
            <a:xfrm>
              <a:off x="1920240" y="2524648"/>
              <a:ext cx="1363503" cy="307777"/>
            </a:xfrm>
            <a:prstGeom prst="rect">
              <a:avLst/>
            </a:prstGeom>
            <a:noFill/>
          </p:spPr>
          <p:txBody>
            <a:bodyPr wrap="square" rtlCol="0">
              <a:spAutoFit/>
            </a:bodyPr>
            <a:lstStyle/>
            <a:p>
              <a:pPr algn="ctr" defTabSz="914400">
                <a:buNone/>
              </a:pPr>
              <a:r>
                <a:rPr lang="zh-CN" sz="1400" b="0" i="0">
                  <a:solidFill>
                    <a:srgbClr val="0096D6"/>
                  </a:solidFill>
                  <a:latin typeface="Arial"/>
                  <a:ea typeface="黑体" pitchFamily="2" charset="-122"/>
                  <a:cs typeface="+mn-cs"/>
                </a:rPr>
                <a:t>SaaS</a:t>
              </a:r>
              <a:endParaRPr lang="en-US" sz="1400" dirty="0">
                <a:solidFill>
                  <a:schemeClr val="accent1"/>
                </a:solidFill>
                <a:ea typeface="黑体" pitchFamily="2" charset="-122"/>
              </a:endParaRPr>
            </a:p>
          </p:txBody>
        </p:sp>
      </p:grpSp>
      <p:cxnSp>
        <p:nvCxnSpPr>
          <p:cNvPr id="71" name="Straight Connector 70"/>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065693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1.11111E-6 -1.85185E-6 L -1.11111E-6 -0.25 " pathEditMode="relative" ptsTypes="AA">
                                      <p:cBhvr>
                                        <p:cTn id="10" dur="20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29702" y="202545"/>
            <a:ext cx="8914298" cy="838200"/>
          </a:xfrm>
        </p:spPr>
        <p:txBody>
          <a:bodyPr/>
          <a:lstStyle/>
          <a:p>
            <a:pPr algn="l" defTabSz="914400">
              <a:spcBef>
                <a:spcPct val="0"/>
              </a:spcBef>
              <a:buNone/>
            </a:pPr>
            <a:r>
              <a:rPr lang="zh-CN" sz="3200" b="0" i="0" spc="0" dirty="0">
                <a:solidFill>
                  <a:srgbClr val="FFFFFF"/>
                </a:solidFill>
                <a:latin typeface="Arial"/>
                <a:ea typeface="黑体" pitchFamily="2" charset="-122"/>
                <a:cs typeface="+mj-cs"/>
              </a:rPr>
              <a:t>世界一流的支持：思科及合作伙伴提供思科服务</a:t>
            </a:r>
            <a:endParaRPr lang="en-US" sz="3200" dirty="0">
              <a:solidFill>
                <a:schemeClr val="bg1"/>
              </a:solidFill>
              <a:ea typeface="黑体" pitchFamily="2" charset="-122"/>
            </a:endParaRPr>
          </a:p>
        </p:txBody>
      </p:sp>
      <p:pic>
        <p:nvPicPr>
          <p:cNvPr id="14" name="Picture 13" descr="AN32668.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77" y="1171512"/>
            <a:ext cx="9144000" cy="5686488"/>
          </a:xfrm>
          <a:prstGeom prst="rect">
            <a:avLst/>
          </a:prstGeom>
        </p:spPr>
      </p:pic>
      <p:sp>
        <p:nvSpPr>
          <p:cNvPr id="15" name="Rectangle 14"/>
          <p:cNvSpPr/>
          <p:nvPr/>
        </p:nvSpPr>
        <p:spPr>
          <a:xfrm rot="10800000">
            <a:off x="0" y="1171512"/>
            <a:ext cx="9150323" cy="5686485"/>
          </a:xfrm>
          <a:prstGeom prst="rect">
            <a:avLst/>
          </a:prstGeom>
          <a:gradFill flip="none" rotWithShape="1">
            <a:gsLst>
              <a:gs pos="66000">
                <a:schemeClr val="bg1">
                  <a:alpha val="96000"/>
                </a:schemeClr>
              </a:gs>
              <a:gs pos="24000">
                <a:schemeClr val="bg1">
                  <a:alpha val="14000"/>
                </a:schemeClr>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16" name="TextBox 15"/>
          <p:cNvSpPr txBox="1"/>
          <p:nvPr/>
        </p:nvSpPr>
        <p:spPr>
          <a:xfrm>
            <a:off x="-18974" y="5605368"/>
            <a:ext cx="9162974" cy="523220"/>
          </a:xfrm>
          <a:prstGeom prst="rect">
            <a:avLst/>
          </a:prstGeom>
          <a:noFill/>
        </p:spPr>
        <p:txBody>
          <a:bodyPr wrap="square" rtlCol="0">
            <a:spAutoFit/>
          </a:bodyPr>
          <a:lstStyle/>
          <a:p>
            <a:pPr algn="ctr" defTabSz="914400">
              <a:buNone/>
            </a:pPr>
            <a:r>
              <a:rPr lang="zh-CN" sz="2800" b="0" i="0" dirty="0">
                <a:solidFill>
                  <a:srgbClr val="0096D6"/>
                </a:solidFill>
                <a:latin typeface="Arial"/>
                <a:ea typeface="黑体" pitchFamily="2" charset="-122"/>
                <a:cs typeface="+mn-cs"/>
              </a:rPr>
              <a:t>通过软件支持的智能服务</a:t>
            </a:r>
            <a:r>
              <a:rPr lang="zh-CN" sz="2800" b="0" i="0" dirty="0" smtClean="0">
                <a:solidFill>
                  <a:srgbClr val="0096D6"/>
                </a:solidFill>
                <a:latin typeface="Arial"/>
                <a:ea typeface="黑体" pitchFamily="2" charset="-122"/>
                <a:cs typeface="+mn-cs"/>
              </a:rPr>
              <a:t>基于超过 </a:t>
            </a:r>
            <a:r>
              <a:rPr lang="zh-CN" sz="2800" b="0" i="0" dirty="0">
                <a:solidFill>
                  <a:srgbClr val="0096D6"/>
                </a:solidFill>
                <a:latin typeface="Arial"/>
                <a:ea typeface="黑体" pitchFamily="2" charset="-122"/>
                <a:cs typeface="+mn-cs"/>
              </a:rPr>
              <a:t>28 年的行业经验</a:t>
            </a:r>
            <a:endParaRPr lang="en-US" sz="2800" dirty="0">
              <a:solidFill>
                <a:srgbClr val="0096D6"/>
              </a:solidFill>
              <a:ea typeface="黑体" pitchFamily="2" charset="-122"/>
            </a:endParaRPr>
          </a:p>
        </p:txBody>
      </p:sp>
      <p:sp>
        <p:nvSpPr>
          <p:cNvPr id="17" name="TextBox 16"/>
          <p:cNvSpPr txBox="1"/>
          <p:nvPr/>
        </p:nvSpPr>
        <p:spPr>
          <a:xfrm>
            <a:off x="159748" y="4933962"/>
            <a:ext cx="7742778" cy="584776"/>
          </a:xfrm>
          <a:prstGeom prst="rect">
            <a:avLst/>
          </a:prstGeom>
          <a:noFill/>
        </p:spPr>
        <p:txBody>
          <a:bodyPr wrap="square" rtlCol="0">
            <a:spAutoFit/>
          </a:bodyPr>
          <a:lstStyle/>
          <a:p>
            <a:pPr lvl="3" algn="ctr" defTabSz="914400">
              <a:buNone/>
            </a:pPr>
            <a:r>
              <a:rPr lang="zh-CN" sz="3200" b="0" i="0">
                <a:solidFill>
                  <a:srgbClr val="00B050"/>
                </a:solidFill>
                <a:latin typeface="Arial"/>
                <a:ea typeface="黑体" pitchFamily="2" charset="-122"/>
                <a:cs typeface="+mn-cs"/>
              </a:rPr>
              <a:t>简化 IT 运营</a:t>
            </a:r>
            <a:endParaRPr lang="en-US" sz="3200" dirty="0">
              <a:solidFill>
                <a:srgbClr val="00B050"/>
              </a:solidFill>
              <a:ea typeface="黑体" pitchFamily="2" charset="-122"/>
            </a:endParaRPr>
          </a:p>
        </p:txBody>
      </p:sp>
      <p:sp>
        <p:nvSpPr>
          <p:cNvPr id="18" name="TextBox 17"/>
          <p:cNvSpPr txBox="1"/>
          <p:nvPr/>
        </p:nvSpPr>
        <p:spPr>
          <a:xfrm>
            <a:off x="-19023" y="4903416"/>
            <a:ext cx="7748142" cy="584776"/>
          </a:xfrm>
          <a:prstGeom prst="rect">
            <a:avLst/>
          </a:prstGeom>
          <a:noFill/>
        </p:spPr>
        <p:txBody>
          <a:bodyPr wrap="square" rtlCol="0">
            <a:spAutoFit/>
          </a:bodyPr>
          <a:lstStyle/>
          <a:p>
            <a:pPr lvl="3" algn="ctr" defTabSz="914400">
              <a:buNone/>
            </a:pPr>
            <a:r>
              <a:rPr lang="zh-CN" sz="3200" b="0" i="0">
                <a:solidFill>
                  <a:srgbClr val="00B050"/>
                </a:solidFill>
                <a:latin typeface="Arial"/>
                <a:ea typeface="黑体" pitchFamily="2" charset="-122"/>
                <a:cs typeface="+mn-cs"/>
              </a:rPr>
              <a:t>管理风险</a:t>
            </a:r>
          </a:p>
        </p:txBody>
      </p:sp>
      <p:sp>
        <p:nvSpPr>
          <p:cNvPr id="19" name="TextBox 18"/>
          <p:cNvSpPr txBox="1"/>
          <p:nvPr/>
        </p:nvSpPr>
        <p:spPr>
          <a:xfrm>
            <a:off x="6377" y="4879131"/>
            <a:ext cx="9162973" cy="584776"/>
          </a:xfrm>
          <a:prstGeom prst="rect">
            <a:avLst/>
          </a:prstGeom>
          <a:noFill/>
        </p:spPr>
        <p:txBody>
          <a:bodyPr wrap="square" rtlCol="0">
            <a:spAutoFit/>
          </a:bodyPr>
          <a:lstStyle/>
          <a:p>
            <a:pPr marL="0" lvl="3" algn="ctr" defTabSz="914400">
              <a:buNone/>
            </a:pPr>
            <a:r>
              <a:rPr lang="zh-CN" sz="3200" b="0" i="0">
                <a:solidFill>
                  <a:srgbClr val="00B050"/>
                </a:solidFill>
                <a:latin typeface="Arial"/>
                <a:ea typeface="黑体" pitchFamily="2" charset="-122"/>
                <a:cs typeface="+mn-cs"/>
              </a:rPr>
              <a:t>获得网络安全和恢复能力</a:t>
            </a:r>
            <a:endParaRPr lang="en-US" sz="3200" dirty="0">
              <a:solidFill>
                <a:srgbClr val="00B050"/>
              </a:solidFill>
              <a:ea typeface="黑体" pitchFamily="2" charset="-122"/>
            </a:endParaRPr>
          </a:p>
        </p:txBody>
      </p:sp>
      <p:cxnSp>
        <p:nvCxnSpPr>
          <p:cNvPr id="12" name="Straight Connector 11"/>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725807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par>
                          <p:cTn id="8" fill="hold">
                            <p:stCondLst>
                              <p:cond delay="2000"/>
                            </p:stCondLst>
                            <p:childTnLst>
                              <p:par>
                                <p:cTn id="9" presetID="37"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900" decel="100000" fill="hold"/>
                                        <p:tgtEl>
                                          <p:spTgt spid="16"/>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15" fill="hold">
                            <p:stCondLst>
                              <p:cond delay="3000"/>
                            </p:stCondLst>
                            <p:childTnLst>
                              <p:par>
                                <p:cTn id="16" presetID="2" presetClass="entr" presetSubtype="8"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2" fill="hold" grpId="1" nodeType="clickEffect">
                                  <p:stCondLst>
                                    <p:cond delay="0"/>
                                  </p:stCondLst>
                                  <p:childTnLst>
                                    <p:anim calcmode="lin" valueType="num">
                                      <p:cBhvr additive="base">
                                        <p:cTn id="23" dur="500"/>
                                        <p:tgtEl>
                                          <p:spTgt spid="17"/>
                                        </p:tgtEl>
                                        <p:attrNameLst>
                                          <p:attrName>ppt_x</p:attrName>
                                        </p:attrNameLst>
                                      </p:cBhvr>
                                      <p:tavLst>
                                        <p:tav tm="0">
                                          <p:val>
                                            <p:strVal val="ppt_x"/>
                                          </p:val>
                                        </p:tav>
                                        <p:tav tm="100000">
                                          <p:val>
                                            <p:strVal val="1+ppt_w/2"/>
                                          </p:val>
                                        </p:tav>
                                      </p:tavLst>
                                    </p:anim>
                                    <p:anim calcmode="lin" valueType="num">
                                      <p:cBhvr additive="base">
                                        <p:cTn id="24" dur="500"/>
                                        <p:tgtEl>
                                          <p:spTgt spid="17"/>
                                        </p:tgtEl>
                                        <p:attrNameLst>
                                          <p:attrName>ppt_y</p:attrName>
                                        </p:attrNameLst>
                                      </p:cBhvr>
                                      <p:tavLst>
                                        <p:tav tm="0">
                                          <p:val>
                                            <p:strVal val="ppt_y"/>
                                          </p:val>
                                        </p:tav>
                                        <p:tav tm="100000">
                                          <p:val>
                                            <p:strVal val="ppt_y"/>
                                          </p:val>
                                        </p:tav>
                                      </p:tavLst>
                                    </p:anim>
                                    <p:set>
                                      <p:cBhvr>
                                        <p:cTn id="25" dur="1" fill="hold">
                                          <p:stCondLst>
                                            <p:cond delay="499"/>
                                          </p:stCondLst>
                                        </p:cTn>
                                        <p:tgtEl>
                                          <p:spTgt spid="17"/>
                                        </p:tgtEl>
                                        <p:attrNameLst>
                                          <p:attrName>style.visibility</p:attrName>
                                        </p:attrNameLst>
                                      </p:cBhvr>
                                      <p:to>
                                        <p:strVal val="hidden"/>
                                      </p:to>
                                    </p:set>
                                  </p:childTnLst>
                                </p:cTn>
                              </p:par>
                            </p:childTnLst>
                          </p:cTn>
                        </p:par>
                        <p:par>
                          <p:cTn id="26" fill="hold">
                            <p:stCondLst>
                              <p:cond delay="500"/>
                            </p:stCondLst>
                            <p:childTnLst>
                              <p:par>
                                <p:cTn id="27" presetID="2" presetClass="entr" presetSubtype="8"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2" fill="hold" grpId="1" nodeType="clickEffect">
                                  <p:stCondLst>
                                    <p:cond delay="0"/>
                                  </p:stCondLst>
                                  <p:childTnLst>
                                    <p:anim calcmode="lin" valueType="num">
                                      <p:cBhvr additive="base">
                                        <p:cTn id="34" dur="500"/>
                                        <p:tgtEl>
                                          <p:spTgt spid="18"/>
                                        </p:tgtEl>
                                        <p:attrNameLst>
                                          <p:attrName>ppt_x</p:attrName>
                                        </p:attrNameLst>
                                      </p:cBhvr>
                                      <p:tavLst>
                                        <p:tav tm="0">
                                          <p:val>
                                            <p:strVal val="ppt_x"/>
                                          </p:val>
                                        </p:tav>
                                        <p:tav tm="100000">
                                          <p:val>
                                            <p:strVal val="1+ppt_w/2"/>
                                          </p:val>
                                        </p:tav>
                                      </p:tavLst>
                                    </p:anim>
                                    <p:anim calcmode="lin" valueType="num">
                                      <p:cBhvr additive="base">
                                        <p:cTn id="35" dur="500"/>
                                        <p:tgtEl>
                                          <p:spTgt spid="18"/>
                                        </p:tgtEl>
                                        <p:attrNameLst>
                                          <p:attrName>ppt_y</p:attrName>
                                        </p:attrNameLst>
                                      </p:cBhvr>
                                      <p:tavLst>
                                        <p:tav tm="0">
                                          <p:val>
                                            <p:strVal val="ppt_y"/>
                                          </p:val>
                                        </p:tav>
                                        <p:tav tm="100000">
                                          <p:val>
                                            <p:strVal val="ppt_y"/>
                                          </p:val>
                                        </p:tav>
                                      </p:tavLst>
                                    </p:anim>
                                    <p:set>
                                      <p:cBhvr>
                                        <p:cTn id="36" dur="1" fill="hold">
                                          <p:stCondLst>
                                            <p:cond delay="499"/>
                                          </p:stCondLst>
                                        </p:cTn>
                                        <p:tgtEl>
                                          <p:spTgt spid="18"/>
                                        </p:tgtEl>
                                        <p:attrNameLst>
                                          <p:attrName>style.visibility</p:attrName>
                                        </p:attrNameLst>
                                      </p:cBhvr>
                                      <p:to>
                                        <p:strVal val="hidden"/>
                                      </p:to>
                                    </p:set>
                                  </p:childTnLst>
                                </p:cTn>
                              </p:par>
                            </p:childTnLst>
                          </p:cTn>
                        </p:par>
                        <p:par>
                          <p:cTn id="37" fill="hold">
                            <p:stCondLst>
                              <p:cond delay="500"/>
                            </p:stCondLst>
                            <p:childTnLst>
                              <p:par>
                                <p:cTn id="38" presetID="2" presetClass="entr" presetSubtype="8"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0-#ppt_w/2"/>
                                          </p:val>
                                        </p:tav>
                                        <p:tav tm="100000">
                                          <p:val>
                                            <p:strVal val="#ppt_x"/>
                                          </p:val>
                                        </p:tav>
                                      </p:tavLst>
                                    </p:anim>
                                    <p:anim calcmode="lin" valueType="num">
                                      <p:cBhvr additive="base">
                                        <p:cTn id="41"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7" grpId="1"/>
      <p:bldP spid="18" grpId="0"/>
      <p:bldP spid="18" grpId="1"/>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grpSp>
        <p:nvGrpSpPr>
          <p:cNvPr id="32" name="Group 31"/>
          <p:cNvGrpSpPr/>
          <p:nvPr/>
        </p:nvGrpSpPr>
        <p:grpSpPr>
          <a:xfrm>
            <a:off x="588802" y="1538236"/>
            <a:ext cx="7787168" cy="4574350"/>
            <a:chOff x="588802" y="1538236"/>
            <a:chExt cx="7787168" cy="4574350"/>
          </a:xfrm>
        </p:grpSpPr>
        <p:grpSp>
          <p:nvGrpSpPr>
            <p:cNvPr id="33" name="Group 32"/>
            <p:cNvGrpSpPr/>
            <p:nvPr/>
          </p:nvGrpSpPr>
          <p:grpSpPr>
            <a:xfrm>
              <a:off x="596900" y="4736980"/>
              <a:ext cx="7708900" cy="1375606"/>
              <a:chOff x="596900" y="4736980"/>
              <a:chExt cx="7708900" cy="1375606"/>
            </a:xfrm>
          </p:grpSpPr>
          <p:pic>
            <p:nvPicPr>
              <p:cNvPr id="61" name="Picture 60" descr="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900" y="4736980"/>
                <a:ext cx="7708900" cy="613520"/>
              </a:xfrm>
              <a:prstGeom prst="rect">
                <a:avLst/>
              </a:prstGeom>
            </p:spPr>
          </p:pic>
          <p:sp>
            <p:nvSpPr>
              <p:cNvPr id="62" name="Rectangle 61"/>
              <p:cNvSpPr>
                <a:spLocks noChangeAspect="1"/>
              </p:cNvSpPr>
              <p:nvPr/>
            </p:nvSpPr>
            <p:spPr>
              <a:xfrm>
                <a:off x="614742" y="5326453"/>
                <a:ext cx="7670489" cy="786133"/>
              </a:xfrm>
              <a:prstGeom prst="rect">
                <a:avLst/>
              </a:prstGeom>
              <a:gradFill flip="none" rotWithShape="1">
                <a:gsLst>
                  <a:gs pos="48000">
                    <a:srgbClr val="0F3C56"/>
                  </a:gs>
                  <a:gs pos="96000">
                    <a:srgbClr val="145276"/>
                  </a:gs>
                </a:gsLst>
                <a:lin ang="16200000" scaled="0"/>
                <a:tileRect/>
              </a:gra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45029" tIns="72516" rIns="145029" bIns="72516" anchor="ctr"/>
              <a:lstStyle/>
              <a:p>
                <a:pPr algn="ctr" defTabSz="1624614">
                  <a:lnSpc>
                    <a:spcPct val="120000"/>
                  </a:lnSpc>
                  <a:spcBef>
                    <a:spcPts val="0"/>
                  </a:spcBef>
                  <a:spcAft>
                    <a:spcPts val="0"/>
                  </a:spcAft>
                  <a:buNone/>
                </a:pPr>
                <a:r>
                  <a:rPr lang="en-US" sz="1400" b="1" i="0" dirty="0" err="1">
                    <a:solidFill>
                      <a:srgbClr val="FFFFFF"/>
                    </a:solidFill>
                    <a:latin typeface="Arial"/>
                    <a:ea typeface="黑体" pitchFamily="2" charset="-122"/>
                    <a:cs typeface="Arial Black"/>
                  </a:rPr>
                  <a:t>服务</a:t>
                </a:r>
                <a:endParaRPr lang="en-US" sz="1400" b="1" i="0" dirty="0">
                  <a:solidFill>
                    <a:srgbClr val="FFFFFF"/>
                  </a:solidFill>
                  <a:latin typeface="Arial"/>
                  <a:ea typeface="黑体" pitchFamily="2" charset="-122"/>
                  <a:cs typeface="Arial Black"/>
                </a:endParaRPr>
              </a:p>
              <a:p>
                <a:pPr algn="ctr" defTabSz="1624614">
                  <a:lnSpc>
                    <a:spcPct val="120000"/>
                  </a:lnSpc>
                  <a:spcBef>
                    <a:spcPts val="0"/>
                  </a:spcBef>
                  <a:spcAft>
                    <a:spcPts val="0"/>
                  </a:spcAft>
                  <a:buNone/>
                </a:pPr>
                <a:r>
                  <a:rPr lang="zh-CN" sz="1400" b="0" i="0" dirty="0">
                    <a:solidFill>
                      <a:srgbClr val="FFFFFF"/>
                    </a:solidFill>
                    <a:latin typeface="Arial"/>
                    <a:ea typeface="黑体" pitchFamily="2" charset="-122"/>
                    <a:cs typeface="Arial Black"/>
                  </a:rPr>
                  <a:t>由思科合作伙伴提供的</a:t>
                </a:r>
                <a:r>
                  <a:rPr lang="zh-CN" sz="1400" b="0" i="0" dirty="0" smtClean="0">
                    <a:solidFill>
                      <a:srgbClr val="FFFFFF"/>
                    </a:solidFill>
                    <a:latin typeface="Arial"/>
                    <a:ea typeface="黑体" pitchFamily="2" charset="-122"/>
                    <a:cs typeface="Arial Black"/>
                  </a:rPr>
                  <a:t>通过软件</a:t>
                </a:r>
                <a:r>
                  <a:rPr lang="zh-CN" sz="1400" b="0" i="0" dirty="0">
                    <a:solidFill>
                      <a:srgbClr val="FFFFFF"/>
                    </a:solidFill>
                    <a:latin typeface="Arial"/>
                    <a:ea typeface="黑体" pitchFamily="2" charset="-122"/>
                    <a:cs typeface="Arial Black"/>
                  </a:rPr>
                  <a:t>支持的专业服务</a:t>
                </a:r>
              </a:p>
              <a:p>
                <a:pPr algn="ctr" defTabSz="1624614">
                  <a:lnSpc>
                    <a:spcPct val="120000"/>
                  </a:lnSpc>
                  <a:spcBef>
                    <a:spcPts val="0"/>
                  </a:spcBef>
                  <a:spcAft>
                    <a:spcPts val="0"/>
                  </a:spcAft>
                  <a:buNone/>
                </a:pPr>
                <a:r>
                  <a:rPr lang="zh-CN" sz="1400" b="0" i="0" dirty="0">
                    <a:solidFill>
                      <a:srgbClr val="FFFFFF"/>
                    </a:solidFill>
                    <a:latin typeface="Arial"/>
                    <a:ea typeface="黑体" pitchFamily="2" charset="-122"/>
                    <a:cs typeface="Arial Black"/>
                  </a:rPr>
                  <a:t>由思科合作伙伴提供主动维护支持；思科 SMARTnet 服务</a:t>
                </a:r>
              </a:p>
            </p:txBody>
          </p:sp>
        </p:grpSp>
        <p:sp>
          <p:nvSpPr>
            <p:cNvPr id="34" name="Rectangle 33"/>
            <p:cNvSpPr/>
            <p:nvPr/>
          </p:nvSpPr>
          <p:spPr>
            <a:xfrm>
              <a:off x="1885010" y="2194560"/>
              <a:ext cx="5226543" cy="650615"/>
            </a:xfrm>
            <a:prstGeom prst="rect">
              <a:avLst/>
            </a:prstGeom>
            <a:gradFill flip="none" rotWithShape="1">
              <a:gsLst>
                <a:gs pos="20000">
                  <a:schemeClr val="tx2"/>
                </a:gs>
                <a:gs pos="100000">
                  <a:schemeClr val="tx2">
                    <a:lumMod val="40000"/>
                    <a:lumOff val="60000"/>
                  </a:schemeClr>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41" name="Rectangle 40"/>
            <p:cNvSpPr>
              <a:spLocks noChangeAspect="1"/>
            </p:cNvSpPr>
            <p:nvPr/>
          </p:nvSpPr>
          <p:spPr>
            <a:xfrm>
              <a:off x="1522453" y="2845175"/>
              <a:ext cx="5951656" cy="714553"/>
            </a:xfrm>
            <a:prstGeom prst="rect">
              <a:avLst/>
            </a:prstGeom>
            <a:gradFill flip="none" rotWithShape="1">
              <a:gsLst>
                <a:gs pos="23000">
                  <a:srgbClr val="278878"/>
                </a:gs>
                <a:gs pos="100000">
                  <a:srgbClr val="36BCA6"/>
                </a:gs>
              </a:gsLst>
              <a:lin ang="16200000" scaled="0"/>
              <a:tileRect/>
            </a:gra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45029" tIns="72516" rIns="145029" bIns="72516" anchor="ctr"/>
            <a:lstStyle/>
            <a:p>
              <a:pPr algn="ctr" defTabSz="1624614">
                <a:lnSpc>
                  <a:spcPct val="120000"/>
                </a:lnSpc>
                <a:spcBef>
                  <a:spcPts val="0"/>
                </a:spcBef>
                <a:spcAft>
                  <a:spcPts val="0"/>
                </a:spcAft>
                <a:buNone/>
              </a:pPr>
              <a:r>
                <a:rPr lang="en-US" sz="1400" b="1" i="0" dirty="0" err="1">
                  <a:solidFill>
                    <a:srgbClr val="FFFFFF"/>
                  </a:solidFill>
                  <a:latin typeface="Arial"/>
                  <a:ea typeface="黑体" pitchFamily="2" charset="-122"/>
                  <a:cs typeface="Arial Black"/>
                </a:rPr>
                <a:t>智能解决方案</a:t>
              </a:r>
              <a:endParaRPr lang="en-US" sz="1400" b="1" i="0" dirty="0">
                <a:solidFill>
                  <a:srgbClr val="FFFFFF"/>
                </a:solidFill>
                <a:latin typeface="Arial"/>
                <a:ea typeface="黑体" pitchFamily="2" charset="-122"/>
                <a:cs typeface="Arial Black"/>
              </a:endParaRPr>
            </a:p>
            <a:p>
              <a:pPr algn="ctr" defTabSz="1624614">
                <a:lnSpc>
                  <a:spcPct val="120000"/>
                </a:lnSpc>
                <a:spcBef>
                  <a:spcPts val="0"/>
                </a:spcBef>
                <a:spcAft>
                  <a:spcPts val="0"/>
                </a:spcAft>
                <a:buNone/>
              </a:pPr>
              <a:r>
                <a:rPr lang="zh-CN" sz="1400" b="0" i="0" dirty="0">
                  <a:solidFill>
                    <a:srgbClr val="FFFFFF"/>
                  </a:solidFill>
                  <a:latin typeface="Arial"/>
                  <a:ea typeface="黑体" pitchFamily="2" charset="-122"/>
                  <a:cs typeface="Arial Black"/>
                </a:rPr>
                <a:t>自带设备 – </a:t>
              </a:r>
              <a:r>
                <a:rPr lang="zh-CN" sz="1400" b="1" i="0" dirty="0">
                  <a:solidFill>
                    <a:srgbClr val="F2B800"/>
                  </a:solidFill>
                  <a:latin typeface="Arial"/>
                  <a:ea typeface="黑体" pitchFamily="2" charset="-122"/>
                  <a:cs typeface="Arial Black"/>
                </a:rPr>
                <a:t>虚拟基础 </a:t>
              </a:r>
              <a:r>
                <a:rPr lang="en-US" altLang="zh-CN" sz="1400" dirty="0" smtClean="0">
                  <a:solidFill>
                    <a:srgbClr val="FFFFFF"/>
                  </a:solidFill>
                  <a:ea typeface="黑体" pitchFamily="2" charset="-122"/>
                  <a:cs typeface="Arial Black"/>
                </a:rPr>
                <a:t>– </a:t>
              </a:r>
              <a:r>
                <a:rPr lang="zh-CN" sz="1400" b="0" i="0" dirty="0">
                  <a:solidFill>
                    <a:srgbClr val="FFFFFF"/>
                  </a:solidFill>
                  <a:latin typeface="Arial"/>
                  <a:ea typeface="黑体" pitchFamily="2" charset="-122"/>
                  <a:cs typeface="Arial Black"/>
                </a:rPr>
                <a:t>虚拟桌面 – 行业网络</a:t>
              </a:r>
              <a:endParaRPr lang="en-US" sz="1400" dirty="0">
                <a:solidFill>
                  <a:schemeClr val="bg2"/>
                </a:solidFill>
                <a:ea typeface="黑体" pitchFamily="2" charset="-122"/>
                <a:cs typeface="Arial Black"/>
              </a:endParaRPr>
            </a:p>
          </p:txBody>
        </p:sp>
        <p:sp>
          <p:nvSpPr>
            <p:cNvPr id="42" name="Text Box 9" descr="14872_11_2008 _Bates_C-Scape"/>
            <p:cNvSpPr txBox="1">
              <a:spLocks noChangeAspect="1" noChangeArrowheads="1"/>
            </p:cNvSpPr>
            <p:nvPr/>
          </p:nvSpPr>
          <p:spPr bwMode="auto">
            <a:xfrm>
              <a:off x="1920240" y="2311737"/>
              <a:ext cx="5191313" cy="491353"/>
            </a:xfrm>
            <a:prstGeom prst="rect">
              <a:avLst/>
            </a:prstGeom>
            <a:noFill/>
            <a:ln w="9525">
              <a:noFill/>
              <a:miter lim="800000"/>
              <a:headEnd/>
              <a:tailEnd/>
            </a:ln>
            <a:effectLst/>
          </p:spPr>
          <p:txBody>
            <a:bodyPr wrap="square" lIns="0" tIns="0" rIns="0" bIns="0" anchor="ctr">
              <a:prstTxWarp prst="textNoShape">
                <a:avLst/>
              </a:prstTxWarp>
              <a:spAutoFit/>
            </a:bodyPr>
            <a:lstStyle/>
            <a:p>
              <a:pPr indent="-920069" algn="ctr" defTabSz="1637416">
                <a:lnSpc>
                  <a:spcPct val="120000"/>
                </a:lnSpc>
                <a:spcBef>
                  <a:spcPts val="0"/>
                </a:spcBef>
                <a:spcAft>
                  <a:spcPts val="0"/>
                </a:spcAft>
                <a:buNone/>
              </a:pPr>
              <a:r>
                <a:rPr lang="en-US" sz="1400" b="1" i="0" dirty="0" err="1">
                  <a:solidFill>
                    <a:srgbClr val="4B4D4E"/>
                  </a:solidFill>
                  <a:latin typeface="Arial"/>
                  <a:ea typeface="黑体" pitchFamily="2" charset="-122"/>
                  <a:cs typeface="ＭＳ Ｐゴシック"/>
                </a:rPr>
                <a:t>思科支持的云和</a:t>
              </a:r>
              <a:endParaRPr lang="en-US" sz="1400" b="1" i="0" dirty="0">
                <a:solidFill>
                  <a:srgbClr val="4B4D4E"/>
                </a:solidFill>
                <a:latin typeface="Arial"/>
                <a:ea typeface="黑体" pitchFamily="2" charset="-122"/>
                <a:cs typeface="ＭＳ Ｐゴシック"/>
              </a:endParaRPr>
            </a:p>
            <a:p>
              <a:pPr indent="-920069" algn="ctr" defTabSz="1637416">
                <a:lnSpc>
                  <a:spcPct val="120000"/>
                </a:lnSpc>
                <a:spcBef>
                  <a:spcPts val="0"/>
                </a:spcBef>
                <a:spcAft>
                  <a:spcPts val="0"/>
                </a:spcAft>
                <a:buNone/>
              </a:pPr>
              <a:r>
                <a:rPr lang="en-US" sz="1400" b="1" i="0" dirty="0" err="1">
                  <a:solidFill>
                    <a:srgbClr val="4B4D4E"/>
                  </a:solidFill>
                  <a:latin typeface="Arial"/>
                  <a:ea typeface="黑体" pitchFamily="2" charset="-122"/>
                  <a:cs typeface="ＭＳ Ｐゴシック"/>
                </a:rPr>
                <a:t>微软合作伙伴提供的云</a:t>
              </a:r>
              <a:endParaRPr lang="en-US" sz="1400" b="1" i="0" dirty="0">
                <a:solidFill>
                  <a:srgbClr val="4B4D4E"/>
                </a:solidFill>
                <a:latin typeface="Arial"/>
                <a:ea typeface="黑体" pitchFamily="2" charset="-122"/>
                <a:cs typeface="ＭＳ Ｐゴシック"/>
              </a:endParaRPr>
            </a:p>
          </p:txBody>
        </p:sp>
        <p:grpSp>
          <p:nvGrpSpPr>
            <p:cNvPr id="50" name="Group 49"/>
            <p:cNvGrpSpPr/>
            <p:nvPr/>
          </p:nvGrpSpPr>
          <p:grpSpPr>
            <a:xfrm>
              <a:off x="910924" y="3127565"/>
              <a:ext cx="7188006" cy="2161506"/>
              <a:chOff x="1214254" y="2699732"/>
              <a:chExt cx="9581515" cy="2161506"/>
            </a:xfrm>
          </p:grpSpPr>
          <p:sp>
            <p:nvSpPr>
              <p:cNvPr id="59" name="Text Box 9" descr="14872_11_2008 _Bates_C-Scape"/>
              <p:cNvSpPr txBox="1">
                <a:spLocks noChangeAspect="1" noChangeArrowheads="1"/>
              </p:cNvSpPr>
              <p:nvPr/>
            </p:nvSpPr>
            <p:spPr bwMode="auto">
              <a:xfrm rot="16200000">
                <a:off x="320724" y="3593262"/>
                <a:ext cx="2137834" cy="350774"/>
              </a:xfrm>
              <a:prstGeom prst="rect">
                <a:avLst/>
              </a:prstGeom>
              <a:noFill/>
              <a:ln w="9525">
                <a:noFill/>
                <a:miter lim="800000"/>
                <a:headEnd/>
                <a:tailEnd/>
              </a:ln>
              <a:effectLst/>
            </p:spPr>
            <p:txBody>
              <a:bodyPr lIns="0" tIns="0" rIns="0" bIns="0" anchor="ctr">
                <a:prstTxWarp prst="textNoShape">
                  <a:avLst/>
                </a:prstTxWarp>
                <a:spAutoFit/>
              </a:bodyPr>
              <a:lstStyle/>
              <a:p>
                <a:pPr indent="-920069" algn="ctr" defTabSz="1637416">
                  <a:lnSpc>
                    <a:spcPct val="95000"/>
                  </a:lnSpc>
                  <a:spcBef>
                    <a:spcPts val="0"/>
                  </a:spcBef>
                  <a:spcAft>
                    <a:spcPts val="0"/>
                  </a:spcAft>
                  <a:buNone/>
                </a:pPr>
                <a:r>
                  <a:rPr lang="zh-CN" sz="1800" b="0" i="0" dirty="0">
                    <a:solidFill>
                      <a:srgbClr val="6DB344"/>
                    </a:solidFill>
                    <a:latin typeface="Arial"/>
                    <a:ea typeface="黑体" pitchFamily="2" charset="-122"/>
                    <a:cs typeface="ＭＳ Ｐゴシック"/>
                  </a:rPr>
                  <a:t>合适的规模</a:t>
                </a:r>
                <a:endParaRPr lang="en-US" dirty="0">
                  <a:solidFill>
                    <a:schemeClr val="tx2"/>
                  </a:solidFill>
                  <a:latin typeface="Arial"/>
                  <a:ea typeface="黑体" pitchFamily="2" charset="-122"/>
                  <a:cs typeface="ＭＳ Ｐゴシック" charset="-128"/>
                </a:endParaRPr>
              </a:p>
            </p:txBody>
          </p:sp>
          <p:sp>
            <p:nvSpPr>
              <p:cNvPr id="60" name="Text Box 9" descr="14872_11_2008 _Bates_C-Scape"/>
              <p:cNvSpPr txBox="1">
                <a:spLocks noChangeAspect="1" noChangeArrowheads="1"/>
              </p:cNvSpPr>
              <p:nvPr/>
            </p:nvSpPr>
            <p:spPr bwMode="auto">
              <a:xfrm rot="5400000">
                <a:off x="9551465" y="3616934"/>
                <a:ext cx="2137834" cy="350774"/>
              </a:xfrm>
              <a:prstGeom prst="rect">
                <a:avLst/>
              </a:prstGeom>
              <a:noFill/>
              <a:ln w="9525">
                <a:noFill/>
                <a:miter lim="800000"/>
                <a:headEnd/>
                <a:tailEnd/>
              </a:ln>
              <a:effectLst/>
            </p:spPr>
            <p:txBody>
              <a:bodyPr lIns="0" tIns="0" rIns="0" bIns="0" anchor="ctr">
                <a:prstTxWarp prst="textNoShape">
                  <a:avLst/>
                </a:prstTxWarp>
                <a:spAutoFit/>
              </a:bodyPr>
              <a:lstStyle/>
              <a:p>
                <a:pPr indent="-920069" algn="ctr" defTabSz="1637416">
                  <a:lnSpc>
                    <a:spcPct val="95000"/>
                  </a:lnSpc>
                  <a:spcBef>
                    <a:spcPts val="0"/>
                  </a:spcBef>
                  <a:spcAft>
                    <a:spcPts val="0"/>
                  </a:spcAft>
                  <a:buNone/>
                </a:pPr>
                <a:r>
                  <a:rPr lang="zh-CN" sz="1800" b="0" i="0" dirty="0">
                    <a:solidFill>
                      <a:srgbClr val="6DB344"/>
                    </a:solidFill>
                    <a:latin typeface="Arial"/>
                    <a:ea typeface="黑体" pitchFamily="2" charset="-122"/>
                    <a:cs typeface="ＭＳ Ｐゴシック"/>
                  </a:rPr>
                  <a:t>合适的规模</a:t>
                </a:r>
                <a:endParaRPr lang="en-US" dirty="0">
                  <a:solidFill>
                    <a:schemeClr val="tx2"/>
                  </a:solidFill>
                  <a:latin typeface="Arial"/>
                  <a:ea typeface="黑体" pitchFamily="2" charset="-122"/>
                  <a:cs typeface="ＭＳ Ｐゴシック" charset="-128"/>
                </a:endParaRPr>
              </a:p>
            </p:txBody>
          </p:sp>
        </p:grpSp>
        <p:pic>
          <p:nvPicPr>
            <p:cNvPr id="51" name="Picture 50" descr="Device_cloud_white_3041_default_256.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77999" y="1538236"/>
              <a:ext cx="1797971" cy="1637107"/>
            </a:xfrm>
            <a:prstGeom prst="rect">
              <a:avLst/>
            </a:prstGeom>
          </p:spPr>
        </p:pic>
        <p:pic>
          <p:nvPicPr>
            <p:cNvPr id="52" name="Picture 51" descr="Device_cloud_white_3041_default_256.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8802" y="1664211"/>
              <a:ext cx="1843026" cy="1491242"/>
            </a:xfrm>
            <a:prstGeom prst="rect">
              <a:avLst/>
            </a:prstGeom>
          </p:spPr>
        </p:pic>
        <p:sp>
          <p:nvSpPr>
            <p:cNvPr id="53" name="TextBox 52"/>
            <p:cNvSpPr txBox="1"/>
            <p:nvPr/>
          </p:nvSpPr>
          <p:spPr>
            <a:xfrm>
              <a:off x="6810793" y="2040596"/>
              <a:ext cx="1434578" cy="867930"/>
            </a:xfrm>
            <a:prstGeom prst="rect">
              <a:avLst/>
            </a:prstGeom>
            <a:noFill/>
          </p:spPr>
          <p:txBody>
            <a:bodyPr wrap="square" rtlCol="0">
              <a:spAutoFit/>
            </a:bodyPr>
            <a:lstStyle/>
            <a:p>
              <a:pPr algn="ctr" defTabSz="914400">
                <a:lnSpc>
                  <a:spcPct val="120000"/>
                </a:lnSpc>
                <a:buNone/>
              </a:pPr>
              <a:r>
                <a:rPr lang="zh-CN" sz="1400" b="0" i="0" dirty="0">
                  <a:solidFill>
                    <a:srgbClr val="0096D6"/>
                  </a:solidFill>
                  <a:latin typeface="Arial"/>
                  <a:ea typeface="黑体" pitchFamily="2" charset="-122"/>
                  <a:cs typeface="+mn-cs"/>
                </a:rPr>
                <a:t>网络即 </a:t>
              </a:r>
            </a:p>
            <a:p>
              <a:pPr algn="ctr" defTabSz="914400">
                <a:lnSpc>
                  <a:spcPct val="120000"/>
                </a:lnSpc>
                <a:buNone/>
              </a:pPr>
              <a:r>
                <a:rPr lang="zh-CN" sz="1400" b="0" i="0" dirty="0" smtClean="0">
                  <a:solidFill>
                    <a:srgbClr val="0096D6"/>
                  </a:solidFill>
                  <a:latin typeface="Arial"/>
                  <a:ea typeface="黑体" pitchFamily="2" charset="-122"/>
                  <a:cs typeface="+mn-cs"/>
                </a:rPr>
                <a:t>服务</a:t>
              </a:r>
              <a:r>
                <a:rPr lang="zh-CN" altLang="en-US" sz="1400" b="0" i="0" dirty="0" smtClean="0">
                  <a:solidFill>
                    <a:srgbClr val="0096D6"/>
                  </a:solidFill>
                  <a:latin typeface="Arial"/>
                  <a:ea typeface="黑体" pitchFamily="2" charset="-122"/>
                  <a:cs typeface="+mn-cs"/>
                </a:rPr>
                <a:t> </a:t>
              </a:r>
              <a:r>
                <a:rPr lang="en-US" altLang="zh-CN" sz="1400" b="0" i="0" dirty="0" smtClean="0">
                  <a:solidFill>
                    <a:srgbClr val="0096D6"/>
                  </a:solidFill>
                  <a:latin typeface="Arial"/>
                  <a:ea typeface="黑体" pitchFamily="2" charset="-122"/>
                  <a:cs typeface="+mn-cs"/>
                </a:rPr>
                <a:t/>
              </a:r>
              <a:br>
                <a:rPr lang="en-US" altLang="zh-CN" sz="1400" b="0" i="0" dirty="0" smtClean="0">
                  <a:solidFill>
                    <a:srgbClr val="0096D6"/>
                  </a:solidFill>
                  <a:latin typeface="Arial"/>
                  <a:ea typeface="黑体" pitchFamily="2" charset="-122"/>
                  <a:cs typeface="+mn-cs"/>
                </a:rPr>
              </a:br>
              <a:r>
                <a:rPr lang="zh-CN" sz="1400" b="0" i="0" dirty="0" smtClean="0">
                  <a:solidFill>
                    <a:srgbClr val="0096D6"/>
                  </a:solidFill>
                  <a:latin typeface="Arial"/>
                  <a:ea typeface="黑体" pitchFamily="2" charset="-122"/>
                  <a:cs typeface="+mn-cs"/>
                </a:rPr>
                <a:t>(</a:t>
              </a:r>
              <a:r>
                <a:rPr lang="zh-CN" sz="1400" b="0" i="0" dirty="0">
                  <a:solidFill>
                    <a:srgbClr val="0096D6"/>
                  </a:solidFill>
                  <a:latin typeface="Arial"/>
                  <a:ea typeface="黑体" pitchFamily="2" charset="-122"/>
                  <a:cs typeface="+mn-cs"/>
                </a:rPr>
                <a:t>Meraki - MSD) </a:t>
              </a:r>
              <a:endParaRPr lang="en-US" sz="1400" dirty="0">
                <a:solidFill>
                  <a:schemeClr val="accent1"/>
                </a:solidFill>
                <a:ea typeface="黑体" pitchFamily="2" charset="-122"/>
              </a:endParaRPr>
            </a:p>
          </p:txBody>
        </p:sp>
        <p:sp>
          <p:nvSpPr>
            <p:cNvPr id="54" name="TextBox 53"/>
            <p:cNvSpPr txBox="1"/>
            <p:nvPr/>
          </p:nvSpPr>
          <p:spPr>
            <a:xfrm>
              <a:off x="743173" y="2298572"/>
              <a:ext cx="1505809" cy="583686"/>
            </a:xfrm>
            <a:prstGeom prst="rect">
              <a:avLst/>
            </a:prstGeom>
            <a:noFill/>
          </p:spPr>
          <p:txBody>
            <a:bodyPr wrap="square" rtlCol="0">
              <a:spAutoFit/>
            </a:bodyPr>
            <a:lstStyle/>
            <a:p>
              <a:pPr algn="ctr" defTabSz="914400">
                <a:lnSpc>
                  <a:spcPct val="120000"/>
                </a:lnSpc>
                <a:buNone/>
              </a:pPr>
              <a:r>
                <a:rPr lang="zh-CN" sz="1400" b="0" i="0" dirty="0">
                  <a:solidFill>
                    <a:srgbClr val="0096D6"/>
                  </a:solidFill>
                  <a:latin typeface="Arial"/>
                  <a:ea typeface="黑体" pitchFamily="2" charset="-122"/>
                  <a:cs typeface="+mn-cs"/>
                </a:rPr>
                <a:t>协作 </a:t>
              </a:r>
            </a:p>
            <a:p>
              <a:pPr algn="ctr" defTabSz="914400">
                <a:lnSpc>
                  <a:spcPct val="120000"/>
                </a:lnSpc>
                <a:buNone/>
              </a:pPr>
              <a:r>
                <a:rPr lang="zh-CN" sz="1400" b="0" i="0" dirty="0">
                  <a:solidFill>
                    <a:srgbClr val="0096D6"/>
                  </a:solidFill>
                  <a:latin typeface="Arial"/>
                  <a:ea typeface="黑体" pitchFamily="2" charset="-122"/>
                  <a:cs typeface="+mn-cs"/>
                </a:rPr>
                <a:t>即服务</a:t>
              </a:r>
              <a:endParaRPr lang="en-US" sz="1400" dirty="0">
                <a:solidFill>
                  <a:schemeClr val="accent1"/>
                </a:solidFill>
                <a:ea typeface="黑体" pitchFamily="2" charset="-122"/>
              </a:endParaRPr>
            </a:p>
          </p:txBody>
        </p:sp>
        <p:pic>
          <p:nvPicPr>
            <p:cNvPr id="55" name="Picture 54" descr="Device_cloud_white_3041_default_256.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13918" y="2022460"/>
              <a:ext cx="1037306" cy="1037306"/>
            </a:xfrm>
            <a:prstGeom prst="rect">
              <a:avLst/>
            </a:prstGeom>
          </p:spPr>
        </p:pic>
        <p:sp>
          <p:nvSpPr>
            <p:cNvPr id="56" name="TextBox 55"/>
            <p:cNvSpPr txBox="1"/>
            <p:nvPr/>
          </p:nvSpPr>
          <p:spPr>
            <a:xfrm>
              <a:off x="5654822" y="2524648"/>
              <a:ext cx="1363503" cy="307777"/>
            </a:xfrm>
            <a:prstGeom prst="rect">
              <a:avLst/>
            </a:prstGeom>
            <a:noFill/>
          </p:spPr>
          <p:txBody>
            <a:bodyPr wrap="square" rtlCol="0">
              <a:spAutoFit/>
            </a:bodyPr>
            <a:lstStyle/>
            <a:p>
              <a:pPr algn="ctr" defTabSz="914400">
                <a:buNone/>
              </a:pPr>
              <a:r>
                <a:rPr lang="zh-CN" sz="1400" b="0" i="0">
                  <a:solidFill>
                    <a:srgbClr val="0096D6"/>
                  </a:solidFill>
                  <a:latin typeface="Arial"/>
                  <a:ea typeface="黑体" pitchFamily="2" charset="-122"/>
                  <a:cs typeface="+mn-cs"/>
                </a:rPr>
                <a:t>IaaS</a:t>
              </a:r>
              <a:endParaRPr lang="en-US" sz="1400" dirty="0">
                <a:solidFill>
                  <a:schemeClr val="accent1"/>
                </a:solidFill>
                <a:ea typeface="黑体" pitchFamily="2" charset="-122"/>
              </a:endParaRPr>
            </a:p>
          </p:txBody>
        </p:sp>
        <p:pic>
          <p:nvPicPr>
            <p:cNvPr id="57" name="Picture 56" descr="Device_cloud_white_3041_default_256.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34719" y="1935378"/>
              <a:ext cx="1154867" cy="1154868"/>
            </a:xfrm>
            <a:prstGeom prst="rect">
              <a:avLst/>
            </a:prstGeom>
          </p:spPr>
        </p:pic>
        <p:sp>
          <p:nvSpPr>
            <p:cNvPr id="58" name="TextBox 57"/>
            <p:cNvSpPr txBox="1"/>
            <p:nvPr/>
          </p:nvSpPr>
          <p:spPr>
            <a:xfrm>
              <a:off x="1920240" y="2524648"/>
              <a:ext cx="1363503" cy="307777"/>
            </a:xfrm>
            <a:prstGeom prst="rect">
              <a:avLst/>
            </a:prstGeom>
            <a:noFill/>
          </p:spPr>
          <p:txBody>
            <a:bodyPr wrap="square" rtlCol="0">
              <a:spAutoFit/>
            </a:bodyPr>
            <a:lstStyle/>
            <a:p>
              <a:pPr algn="ctr" defTabSz="914400">
                <a:buNone/>
              </a:pPr>
              <a:r>
                <a:rPr lang="zh-CN" sz="1400" b="0" i="0">
                  <a:solidFill>
                    <a:srgbClr val="0096D6"/>
                  </a:solidFill>
                  <a:latin typeface="Arial"/>
                  <a:ea typeface="黑体" pitchFamily="2" charset="-122"/>
                  <a:cs typeface="+mn-cs"/>
                </a:rPr>
                <a:t>SaaS</a:t>
              </a:r>
              <a:endParaRPr lang="en-US" sz="1400" dirty="0">
                <a:solidFill>
                  <a:schemeClr val="accent1"/>
                </a:solidFill>
                <a:ea typeface="黑体" pitchFamily="2" charset="-122"/>
              </a:endParaRPr>
            </a:p>
          </p:txBody>
        </p:sp>
      </p:grpSp>
      <p:grpSp>
        <p:nvGrpSpPr>
          <p:cNvPr id="63" name="Group 62"/>
          <p:cNvGrpSpPr/>
          <p:nvPr/>
        </p:nvGrpSpPr>
        <p:grpSpPr>
          <a:xfrm>
            <a:off x="1246509" y="3564637"/>
            <a:ext cx="6568022" cy="1618502"/>
            <a:chOff x="1246509" y="3564637"/>
            <a:chExt cx="6568022" cy="1618502"/>
          </a:xfrm>
        </p:grpSpPr>
        <p:sp>
          <p:nvSpPr>
            <p:cNvPr id="64" name="Rectangle 63"/>
            <p:cNvSpPr/>
            <p:nvPr/>
          </p:nvSpPr>
          <p:spPr>
            <a:xfrm>
              <a:off x="1246509" y="3564637"/>
              <a:ext cx="6503545" cy="1618502"/>
            </a:xfrm>
            <a:prstGeom prst="rect">
              <a:avLst/>
            </a:prstGeom>
            <a:gradFill flip="none" rotWithShape="1">
              <a:gsLst>
                <a:gs pos="100000">
                  <a:schemeClr val="tx1"/>
                </a:gs>
                <a:gs pos="0">
                  <a:srgbClr val="005D85"/>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65" name="Rectangle 64"/>
            <p:cNvSpPr/>
            <p:nvPr/>
          </p:nvSpPr>
          <p:spPr>
            <a:xfrm>
              <a:off x="3480777" y="3650276"/>
              <a:ext cx="1878148" cy="1137504"/>
            </a:xfrm>
            <a:prstGeom prst="rect">
              <a:avLst/>
            </a:prstGeom>
            <a:no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82124" tIns="41061" rIns="82124" bIns="41061" numCol="1" spcCol="0" rtlCol="0" fromWordArt="0" anchor="t" anchorCtr="0" forceAA="0" compatLnSpc="1">
              <a:prstTxWarp prst="textNoShape">
                <a:avLst/>
              </a:prstTxWarp>
              <a:noAutofit/>
            </a:bodyPr>
            <a:lstStyle/>
            <a:p>
              <a:pPr defTabSz="814365">
                <a:lnSpc>
                  <a:spcPts val="1400"/>
                </a:lnSpc>
                <a:spcBef>
                  <a:spcPts val="700"/>
                </a:spcBef>
                <a:spcAft>
                  <a:spcPts val="100"/>
                </a:spcAft>
                <a:buNone/>
              </a:pPr>
              <a:r>
                <a:rPr lang="en-US" sz="1400" b="1" i="0" dirty="0" err="1">
                  <a:solidFill>
                    <a:srgbClr val="FFFFFF"/>
                  </a:solidFill>
                  <a:latin typeface="Arial"/>
                  <a:ea typeface="黑体" pitchFamily="2" charset="-122"/>
                  <a:cs typeface="+mn-cs"/>
                </a:rPr>
                <a:t>数据中心</a:t>
              </a:r>
              <a:endParaRPr lang="en-US" sz="1400" dirty="0" smtClean="0">
                <a:solidFill>
                  <a:srgbClr val="FFFFFF"/>
                </a:solidFill>
                <a:ea typeface="黑体" pitchFamily="2" charset="-122"/>
              </a:endParaRPr>
            </a:p>
            <a:p>
              <a:pPr marL="109545" indent="-109545"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统一计算</a:t>
              </a:r>
            </a:p>
            <a:p>
              <a:pPr marL="109545" indent="-109545"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统一交换矩阵</a:t>
              </a:r>
            </a:p>
            <a:p>
              <a:pPr marL="109545" indent="-109545"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统一管理</a:t>
              </a:r>
            </a:p>
          </p:txBody>
        </p:sp>
        <p:sp>
          <p:nvSpPr>
            <p:cNvPr id="66" name="Rectangle 65"/>
            <p:cNvSpPr/>
            <p:nvPr/>
          </p:nvSpPr>
          <p:spPr>
            <a:xfrm>
              <a:off x="5168901" y="3650276"/>
              <a:ext cx="2645630" cy="1367804"/>
            </a:xfrm>
            <a:prstGeom prst="rect">
              <a:avLst/>
            </a:prstGeom>
            <a:no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82124" tIns="41061" rIns="82124" bIns="41061" numCol="1" spcCol="0" rtlCol="0" fromWordArt="0" anchor="t" anchorCtr="0" forceAA="0" compatLnSpc="1">
              <a:prstTxWarp prst="textNoShape">
                <a:avLst/>
              </a:prstTxWarp>
              <a:noAutofit/>
            </a:bodyPr>
            <a:lstStyle/>
            <a:p>
              <a:pPr algn="l" defTabSz="814365">
                <a:lnSpc>
                  <a:spcPts val="1400"/>
                </a:lnSpc>
                <a:spcBef>
                  <a:spcPts val="700"/>
                </a:spcBef>
                <a:spcAft>
                  <a:spcPts val="100"/>
                </a:spcAft>
                <a:buNone/>
              </a:pPr>
              <a:r>
                <a:rPr lang="en-US" sz="1400" b="1" i="0" dirty="0" err="1">
                  <a:solidFill>
                    <a:srgbClr val="FFFFFF"/>
                  </a:solidFill>
                  <a:latin typeface="Arial"/>
                  <a:ea typeface="黑体" pitchFamily="2" charset="-122"/>
                  <a:cs typeface="+mn-cs"/>
                </a:rPr>
                <a:t>网络与安全</a:t>
              </a:r>
              <a:endParaRPr lang="en-US" sz="1400" dirty="0" smtClean="0">
                <a:solidFill>
                  <a:srgbClr val="FFFFFF"/>
                </a:solidFill>
                <a:ea typeface="黑体" pitchFamily="2" charset="-122"/>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统一接入</a:t>
              </a:r>
              <a:r>
                <a:rPr lang="zh-CN" sz="1200" b="0" i="0" dirty="0">
                  <a:solidFill>
                    <a:srgbClr val="FFFFFF"/>
                  </a:solidFill>
                  <a:latin typeface="Arial"/>
                  <a:ea typeface="黑体" pitchFamily="2" charset="-122"/>
                  <a:cs typeface="+mn-cs"/>
                </a:rPr>
                <a:t>（无线和交换） </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统一服务 </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分支机构一体化产品</a:t>
              </a:r>
              <a:endParaRPr lang="en-US" sz="1400" dirty="0">
                <a:solidFill>
                  <a:srgbClr val="FFFFFF"/>
                </a:solidFill>
                <a:ea typeface="黑体" pitchFamily="2" charset="-122"/>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安全</a:t>
              </a:r>
            </a:p>
          </p:txBody>
        </p:sp>
        <p:sp>
          <p:nvSpPr>
            <p:cNvPr id="67" name="Rectangle 66"/>
            <p:cNvSpPr/>
            <p:nvPr/>
          </p:nvSpPr>
          <p:spPr>
            <a:xfrm>
              <a:off x="1268730" y="3650276"/>
              <a:ext cx="2212047" cy="1520163"/>
            </a:xfrm>
            <a:prstGeom prst="rect">
              <a:avLst/>
            </a:prstGeom>
            <a:no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82124" tIns="41061" rIns="82124" bIns="41061" numCol="1" spcCol="0" rtlCol="0" fromWordArt="0" anchor="t" anchorCtr="0" forceAA="0" compatLnSpc="1">
              <a:prstTxWarp prst="textNoShape">
                <a:avLst/>
              </a:prstTxWarp>
              <a:noAutofit/>
            </a:bodyPr>
            <a:lstStyle/>
            <a:p>
              <a:pPr defTabSz="814365">
                <a:lnSpc>
                  <a:spcPts val="1400"/>
                </a:lnSpc>
                <a:spcBef>
                  <a:spcPts val="700"/>
                </a:spcBef>
                <a:spcAft>
                  <a:spcPts val="100"/>
                </a:spcAft>
                <a:buNone/>
              </a:pPr>
              <a:r>
                <a:rPr lang="en-US" sz="1400" b="1" i="0" dirty="0">
                  <a:solidFill>
                    <a:srgbClr val="FFFFFF"/>
                  </a:solidFill>
                  <a:latin typeface="Arial"/>
                  <a:ea typeface="黑体" pitchFamily="2" charset="-122"/>
                  <a:cs typeface="+mn-cs"/>
                </a:rPr>
                <a:t>UC/</a:t>
              </a:r>
              <a:r>
                <a:rPr lang="en-US" sz="1400" b="1" i="0" dirty="0" err="1">
                  <a:solidFill>
                    <a:srgbClr val="FFFFFF"/>
                  </a:solidFill>
                  <a:latin typeface="Arial"/>
                  <a:ea typeface="黑体" pitchFamily="2" charset="-122"/>
                  <a:cs typeface="+mn-cs"/>
                </a:rPr>
                <a:t>协作</a:t>
              </a:r>
              <a:endParaRPr lang="en-US" sz="1400" b="1" i="0" dirty="0">
                <a:solidFill>
                  <a:srgbClr val="FFFFFF"/>
                </a:solidFill>
                <a:latin typeface="Arial"/>
                <a:ea typeface="黑体" pitchFamily="2" charset="-122"/>
                <a:cs typeface="+mn-cs"/>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统一通信</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协作服务</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客户协作</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网真</a:t>
              </a:r>
            </a:p>
          </p:txBody>
        </p:sp>
      </p:grpSp>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适合中型客户的架构</a:t>
            </a:r>
            <a:endParaRPr lang="en-US" sz="2800" dirty="0">
              <a:solidFill>
                <a:srgbClr val="FF0000"/>
              </a:solidFill>
              <a:ea typeface="黑体" pitchFamily="2" charset="-122"/>
            </a:endParaRPr>
          </a:p>
        </p:txBody>
      </p:sp>
      <p:cxnSp>
        <p:nvCxnSpPr>
          <p:cNvPr id="29" name="Straight Connector 28"/>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580410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3.88889E-6 -1.48148E-6 L 3.88889E-6 -0.14074 " pathEditMode="relative" rAng="0" ptsTypes="AA">
                                      <p:cBhvr>
                                        <p:cTn id="10" dur="2000" fill="hold"/>
                                        <p:tgtEl>
                                          <p:spTgt spid="63"/>
                                        </p:tgtEl>
                                        <p:attrNameLst>
                                          <p:attrName>ppt_x</p:attrName>
                                          <p:attrName>ppt_y</p:attrName>
                                        </p:attrNameLst>
                                      </p:cBhvr>
                                      <p:rCtr x="0" y="-7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71" name="Oval 70"/>
          <p:cNvSpPr/>
          <p:nvPr/>
        </p:nvSpPr>
        <p:spPr>
          <a:xfrm>
            <a:off x="-29633" y="6261092"/>
            <a:ext cx="9173633" cy="495300"/>
          </a:xfrm>
          <a:prstGeom prst="ellipse">
            <a:avLst/>
          </a:prstGeom>
          <a:gradFill flip="none" rotWithShape="1">
            <a:gsLst>
              <a:gs pos="0">
                <a:schemeClr val="bg2">
                  <a:lumMod val="50000"/>
                </a:schemeClr>
              </a:gs>
              <a:gs pos="100000">
                <a:schemeClr val="tx1">
                  <a:lumMod val="20000"/>
                  <a:lumOff val="80000"/>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2" name="Title 1"/>
          <p:cNvSpPr>
            <a:spLocks noGrp="1"/>
          </p:cNvSpPr>
          <p:nvPr>
            <p:ph type="title"/>
          </p:nvPr>
        </p:nvSpPr>
        <p:spPr>
          <a:xfrm>
            <a:off x="218807" y="246221"/>
            <a:ext cx="8689063" cy="670953"/>
          </a:xfrm>
        </p:spPr>
        <p:txBody>
          <a:bodyPr/>
          <a:lstStyle/>
          <a:p>
            <a:pPr algn="l" defTabSz="914400">
              <a:spcBef>
                <a:spcPct val="0"/>
              </a:spcBef>
              <a:buNone/>
            </a:pPr>
            <a:r>
              <a:rPr lang="zh-CN" sz="3200" b="0" i="0" spc="0">
                <a:solidFill>
                  <a:srgbClr val="FFFFFF"/>
                </a:solidFill>
                <a:latin typeface="Arial"/>
                <a:ea typeface="黑体" pitchFamily="2" charset="-122"/>
                <a:cs typeface="+mj-cs"/>
              </a:rPr>
              <a:t>统一数据中心平台</a:t>
            </a:r>
            <a:endParaRPr lang="en-US" dirty="0">
              <a:ea typeface="黑体" pitchFamily="2" charset="-122"/>
            </a:endParaRPr>
          </a:p>
        </p:txBody>
      </p:sp>
      <p:sp>
        <p:nvSpPr>
          <p:cNvPr id="43" name="Oval 42"/>
          <p:cNvSpPr/>
          <p:nvPr/>
        </p:nvSpPr>
        <p:spPr>
          <a:xfrm>
            <a:off x="2222500" y="1478754"/>
            <a:ext cx="4968268" cy="4989463"/>
          </a:xfrm>
          <a:prstGeom prst="ellipse">
            <a:avLst/>
          </a:prstGeom>
          <a:gradFill>
            <a:gsLst>
              <a:gs pos="0">
                <a:schemeClr val="bg1">
                  <a:alpha val="0"/>
                </a:schemeClr>
              </a:gs>
              <a:gs pos="100000">
                <a:srgbClr val="292929">
                  <a:alpha val="86000"/>
                </a:srgbClr>
              </a:gs>
            </a:gsLst>
            <a:path path="circle">
              <a:fillToRect l="50000" t="50000" r="50000" b="50000"/>
            </a:path>
          </a:gradFill>
          <a:ln w="25400" cap="flat">
            <a:solidFill>
              <a:schemeClr val="bg2"/>
            </a:solidFill>
            <a:prstDash val="solid"/>
            <a:miter lim="800000"/>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pPr>
              <a:lnSpc>
                <a:spcPts val="2000"/>
              </a:lnSpc>
            </a:pPr>
            <a:endParaRPr lang="en-US" dirty="0">
              <a:solidFill>
                <a:srgbClr val="0096D6"/>
              </a:solidFill>
              <a:ea typeface="黑体" pitchFamily="2" charset="-122"/>
            </a:endParaRPr>
          </a:p>
        </p:txBody>
      </p:sp>
      <p:grpSp>
        <p:nvGrpSpPr>
          <p:cNvPr id="44" name="Group 43"/>
          <p:cNvGrpSpPr/>
          <p:nvPr/>
        </p:nvGrpSpPr>
        <p:grpSpPr>
          <a:xfrm>
            <a:off x="2288761" y="1552892"/>
            <a:ext cx="5164052" cy="4835513"/>
            <a:chOff x="4192598" y="2087905"/>
            <a:chExt cx="4061363" cy="3766291"/>
          </a:xfrm>
        </p:grpSpPr>
        <p:grpSp>
          <p:nvGrpSpPr>
            <p:cNvPr id="76" name="Group 75"/>
            <p:cNvGrpSpPr/>
            <p:nvPr/>
          </p:nvGrpSpPr>
          <p:grpSpPr>
            <a:xfrm>
              <a:off x="6084305" y="2087905"/>
              <a:ext cx="2169656" cy="2848768"/>
              <a:chOff x="6105571" y="2087905"/>
              <a:chExt cx="2169656" cy="2848768"/>
            </a:xfrm>
          </p:grpSpPr>
          <p:sp>
            <p:nvSpPr>
              <p:cNvPr id="84" name="Freeform 14"/>
              <p:cNvSpPr>
                <a:spLocks/>
              </p:cNvSpPr>
              <p:nvPr/>
            </p:nvSpPr>
            <p:spPr bwMode="auto">
              <a:xfrm>
                <a:off x="6105571" y="2087905"/>
                <a:ext cx="2169656" cy="2848768"/>
              </a:xfrm>
              <a:custGeom>
                <a:avLst/>
                <a:gdLst>
                  <a:gd name="T0" fmla="*/ 0 w 11346"/>
                  <a:gd name="T1" fmla="*/ 9933 h 14900"/>
                  <a:gd name="T2" fmla="*/ 8603 w 11346"/>
                  <a:gd name="T3" fmla="*/ 14900 h 14900"/>
                  <a:gd name="T4" fmla="*/ 4967 w 11346"/>
                  <a:gd name="T5" fmla="*/ 1331 h 14900"/>
                  <a:gd name="T6" fmla="*/ 0 w 11346"/>
                  <a:gd name="T7" fmla="*/ 0 h 14900"/>
                  <a:gd name="T8" fmla="*/ 0 w 11346"/>
                  <a:gd name="T9" fmla="*/ 9933 h 14900"/>
                </a:gdLst>
                <a:ahLst/>
                <a:cxnLst>
                  <a:cxn ang="0">
                    <a:pos x="T0" y="T1"/>
                  </a:cxn>
                  <a:cxn ang="0">
                    <a:pos x="T2" y="T3"/>
                  </a:cxn>
                  <a:cxn ang="0">
                    <a:pos x="T4" y="T5"/>
                  </a:cxn>
                  <a:cxn ang="0">
                    <a:pos x="T6" y="T7"/>
                  </a:cxn>
                  <a:cxn ang="0">
                    <a:pos x="T8" y="T9"/>
                  </a:cxn>
                </a:cxnLst>
                <a:rect l="0" t="0" r="r" b="b"/>
                <a:pathLst>
                  <a:path w="11346" h="14900">
                    <a:moveTo>
                      <a:pt x="0" y="9933"/>
                    </a:moveTo>
                    <a:lnTo>
                      <a:pt x="8603" y="14900"/>
                    </a:lnTo>
                    <a:cubicBezTo>
                      <a:pt x="11346" y="10149"/>
                      <a:pt x="9718" y="4074"/>
                      <a:pt x="4967" y="1331"/>
                    </a:cubicBezTo>
                    <a:cubicBezTo>
                      <a:pt x="3457" y="459"/>
                      <a:pt x="1744" y="0"/>
                      <a:pt x="0" y="0"/>
                    </a:cubicBezTo>
                    <a:lnTo>
                      <a:pt x="0" y="9933"/>
                    </a:lnTo>
                    <a:close/>
                  </a:path>
                </a:pathLst>
              </a:custGeom>
              <a:gradFill flip="none" rotWithShape="1">
                <a:gsLst>
                  <a:gs pos="100000">
                    <a:schemeClr val="accent1">
                      <a:lumMod val="75000"/>
                    </a:schemeClr>
                  </a:gs>
                  <a:gs pos="0">
                    <a:srgbClr val="7030A0"/>
                  </a:gs>
                  <a:gs pos="40000">
                    <a:schemeClr val="tx1"/>
                  </a:gs>
                </a:gsLst>
                <a:lin ang="2700000" scaled="1"/>
                <a:tileRect/>
              </a:gradFill>
              <a:ln w="12700">
                <a:gradFill flip="none" rotWithShape="1">
                  <a:gsLst>
                    <a:gs pos="0">
                      <a:schemeClr val="accent1">
                        <a:lumMod val="50000"/>
                      </a:schemeClr>
                    </a:gs>
                    <a:gs pos="60000">
                      <a:schemeClr val="tx1">
                        <a:lumMod val="60000"/>
                        <a:lumOff val="40000"/>
                        <a:alpha val="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ea typeface="黑体" pitchFamily="2" charset="-122"/>
                </a:endParaRPr>
              </a:p>
            </p:txBody>
          </p:sp>
          <p:sp>
            <p:nvSpPr>
              <p:cNvPr id="85" name="ULTRA LOW"/>
              <p:cNvSpPr txBox="1"/>
              <p:nvPr/>
            </p:nvSpPr>
            <p:spPr>
              <a:xfrm rot="3823039" flipH="1" flipV="1">
                <a:off x="6161297" y="2967334"/>
                <a:ext cx="1749350" cy="1123335"/>
              </a:xfrm>
              <a:prstGeom prst="rect">
                <a:avLst/>
              </a:prstGeom>
              <a:noFill/>
            </p:spPr>
            <p:txBody>
              <a:bodyPr spcFirstLastPara="1" wrap="square" numCol="1" rtlCol="0">
                <a:prstTxWarp prst="textArchUp">
                  <a:avLst>
                    <a:gd name="adj" fmla="val 1882833"/>
                  </a:avLst>
                </a:prstTxWarp>
                <a:spAutoFit/>
              </a:bodyPr>
              <a:lstStyle>
                <a:defPPr>
                  <a:defRPr lang="en-US"/>
                </a:defPPr>
                <a:lvl1pPr algn="ctr">
                  <a:defRPr sz="2000">
                    <a:solidFill>
                      <a:schemeClr val="bg1"/>
                    </a:solidFill>
                    <a:effectLst>
                      <a:outerShdw blurRad="50800" dist="38100" dir="2700000" algn="tl" rotWithShape="0">
                        <a:prstClr val="black">
                          <a:alpha val="40000"/>
                        </a:prstClr>
                      </a:outerShdw>
                    </a:effectLst>
                  </a:defRPr>
                </a:lvl1pPr>
              </a:lstStyle>
              <a:p>
                <a:pPr algn="l" defTabSz="914400">
                  <a:buNone/>
                </a:pPr>
                <a:r>
                  <a:rPr lang="zh-CN" sz="1400" b="0" i="0" dirty="0">
                    <a:latin typeface="Arial"/>
                    <a:ea typeface="黑体" pitchFamily="2" charset="-122"/>
                    <a:cs typeface="+mn-cs"/>
                  </a:rPr>
                  <a:t>统一交换矩阵</a:t>
                </a:r>
              </a:p>
            </p:txBody>
          </p:sp>
        </p:grpSp>
        <p:grpSp>
          <p:nvGrpSpPr>
            <p:cNvPr id="77" name="Group 25"/>
            <p:cNvGrpSpPr/>
            <p:nvPr/>
          </p:nvGrpSpPr>
          <p:grpSpPr>
            <a:xfrm>
              <a:off x="4440663" y="3944314"/>
              <a:ext cx="3291946" cy="1909882"/>
              <a:chOff x="3991352" y="3853195"/>
              <a:chExt cx="4095063" cy="2375823"/>
            </a:xfrm>
          </p:grpSpPr>
          <p:sp>
            <p:nvSpPr>
              <p:cNvPr id="82" name="Freeform 15"/>
              <p:cNvSpPr>
                <a:spLocks/>
              </p:cNvSpPr>
              <p:nvPr/>
            </p:nvSpPr>
            <p:spPr bwMode="auto">
              <a:xfrm>
                <a:off x="3991352" y="3911649"/>
                <a:ext cx="4095063" cy="2317369"/>
              </a:xfrm>
              <a:custGeom>
                <a:avLst/>
                <a:gdLst>
                  <a:gd name="T0" fmla="*/ 8602 w 17205"/>
                  <a:gd name="T1" fmla="*/ 0 h 11346"/>
                  <a:gd name="T2" fmla="*/ 0 w 17205"/>
                  <a:gd name="T3" fmla="*/ 4967 h 11346"/>
                  <a:gd name="T4" fmla="*/ 13569 w 17205"/>
                  <a:gd name="T5" fmla="*/ 8603 h 11346"/>
                  <a:gd name="T6" fmla="*/ 17205 w 17205"/>
                  <a:gd name="T7" fmla="*/ 4967 h 11346"/>
                  <a:gd name="T8" fmla="*/ 8602 w 17205"/>
                  <a:gd name="T9" fmla="*/ 0 h 11346"/>
                  <a:gd name="connsiteX0" fmla="*/ 8658 w 17205"/>
                  <a:gd name="connsiteY0" fmla="*/ 0 h 10050"/>
                  <a:gd name="connsiteX1" fmla="*/ 0 w 17205"/>
                  <a:gd name="connsiteY1" fmla="*/ 5082 h 10050"/>
                  <a:gd name="connsiteX2" fmla="*/ 13569 w 17205"/>
                  <a:gd name="connsiteY2" fmla="*/ 8718 h 10050"/>
                  <a:gd name="connsiteX3" fmla="*/ 17205 w 17205"/>
                  <a:gd name="connsiteY3" fmla="*/ 5082 h 10050"/>
                  <a:gd name="connsiteX4" fmla="*/ 8658 w 17205"/>
                  <a:gd name="connsiteY4" fmla="*/ 0 h 1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5" h="10050">
                    <a:moveTo>
                      <a:pt x="8658" y="0"/>
                    </a:moveTo>
                    <a:lnTo>
                      <a:pt x="0" y="5082"/>
                    </a:lnTo>
                    <a:cubicBezTo>
                      <a:pt x="2743" y="9833"/>
                      <a:pt x="8818" y="11461"/>
                      <a:pt x="13569" y="8718"/>
                    </a:cubicBezTo>
                    <a:cubicBezTo>
                      <a:pt x="15079" y="7846"/>
                      <a:pt x="16333" y="6592"/>
                      <a:pt x="17205" y="5082"/>
                    </a:cubicBezTo>
                    <a:lnTo>
                      <a:pt x="8658" y="0"/>
                    </a:lnTo>
                    <a:close/>
                  </a:path>
                </a:pathLst>
              </a:custGeom>
              <a:gradFill flip="none" rotWithShape="1">
                <a:gsLst>
                  <a:gs pos="100000">
                    <a:schemeClr val="tx2">
                      <a:lumMod val="75000"/>
                    </a:schemeClr>
                  </a:gs>
                  <a:gs pos="0">
                    <a:schemeClr val="accent1">
                      <a:lumMod val="75000"/>
                    </a:schemeClr>
                  </a:gs>
                  <a:gs pos="30000">
                    <a:schemeClr val="tx2"/>
                  </a:gs>
                </a:gsLst>
                <a:lin ang="10800000" scaled="1"/>
                <a:tileRect/>
              </a:gradFill>
              <a:ln w="12700">
                <a:gradFill flip="none" rotWithShape="1">
                  <a:gsLst>
                    <a:gs pos="0">
                      <a:schemeClr val="accent2">
                        <a:lumMod val="50000"/>
                      </a:schemeClr>
                    </a:gs>
                    <a:gs pos="60000">
                      <a:schemeClr val="tx1">
                        <a:lumMod val="60000"/>
                        <a:lumOff val="40000"/>
                        <a:alpha val="0"/>
                      </a:schemeClr>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ea typeface="黑体" pitchFamily="2" charset="-122"/>
                </a:endParaRPr>
              </a:p>
            </p:txBody>
          </p:sp>
          <p:sp>
            <p:nvSpPr>
              <p:cNvPr id="83" name="ULTRA LOW"/>
              <p:cNvSpPr txBox="1"/>
              <p:nvPr/>
            </p:nvSpPr>
            <p:spPr>
              <a:xfrm rot="10800000" flipH="1" flipV="1">
                <a:off x="4668967" y="3853195"/>
                <a:ext cx="2739836" cy="2105600"/>
              </a:xfrm>
              <a:prstGeom prst="rect">
                <a:avLst/>
              </a:prstGeom>
              <a:noFill/>
            </p:spPr>
            <p:txBody>
              <a:bodyPr wrap="square" rtlCol="0">
                <a:prstTxWarp prst="textArchDown">
                  <a:avLst>
                    <a:gd name="adj" fmla="val 839086"/>
                  </a:avLst>
                </a:prstTxWarp>
                <a:spAutoFit/>
              </a:bodyPr>
              <a:lstStyle/>
              <a:p>
                <a:pPr algn="ctr" defTabSz="914400">
                  <a:buNone/>
                </a:pPr>
                <a:r>
                  <a:rPr lang="zh-CN" sz="1400" b="0" i="0">
                    <a:solidFill>
                      <a:srgbClr val="FFFFFF"/>
                    </a:solidFill>
                    <a:effectLst>
                      <a:outerShdw blurRad="50800" dist="38100" dir="2700000" algn="tl" rotWithShape="0">
                        <a:prstClr val="black">
                          <a:alpha val="40000"/>
                        </a:prstClr>
                      </a:outerShdw>
                    </a:effectLst>
                    <a:latin typeface="Arial"/>
                    <a:ea typeface="黑体" pitchFamily="2" charset="-122"/>
                    <a:cs typeface="+mn-cs"/>
                  </a:rPr>
                  <a:t>统一管理</a:t>
                </a:r>
                <a:endParaRPr lang="en-US" sz="1400" dirty="0">
                  <a:solidFill>
                    <a:schemeClr val="bg1"/>
                  </a:solidFill>
                  <a:effectLst>
                    <a:outerShdw blurRad="50800" dist="38100" dir="2700000" algn="tl" rotWithShape="0">
                      <a:prstClr val="black">
                        <a:alpha val="40000"/>
                      </a:prstClr>
                    </a:outerShdw>
                  </a:effectLst>
                  <a:ea typeface="黑体" pitchFamily="2" charset="-122"/>
                </a:endParaRPr>
              </a:p>
            </p:txBody>
          </p:sp>
        </p:grpSp>
        <p:grpSp>
          <p:nvGrpSpPr>
            <p:cNvPr id="78" name="Group 28"/>
            <p:cNvGrpSpPr/>
            <p:nvPr/>
          </p:nvGrpSpPr>
          <p:grpSpPr>
            <a:xfrm>
              <a:off x="4192598" y="2087906"/>
              <a:ext cx="2037633" cy="2848766"/>
              <a:chOff x="3656311" y="1517444"/>
              <a:chExt cx="2534738" cy="3543762"/>
            </a:xfrm>
          </p:grpSpPr>
          <p:sp>
            <p:nvSpPr>
              <p:cNvPr id="79" name="Freeform 16"/>
              <p:cNvSpPr>
                <a:spLocks/>
              </p:cNvSpPr>
              <p:nvPr/>
            </p:nvSpPr>
            <p:spPr bwMode="auto">
              <a:xfrm>
                <a:off x="3656311" y="1517444"/>
                <a:ext cx="2363832" cy="3543762"/>
              </a:xfrm>
              <a:custGeom>
                <a:avLst/>
                <a:gdLst>
                  <a:gd name="T0" fmla="*/ 19866 w 19866"/>
                  <a:gd name="T1" fmla="*/ 19867 h 29800"/>
                  <a:gd name="T2" fmla="*/ 19866 w 19866"/>
                  <a:gd name="T3" fmla="*/ 0 h 29800"/>
                  <a:gd name="T4" fmla="*/ 0 w 19866"/>
                  <a:gd name="T5" fmla="*/ 19867 h 29800"/>
                  <a:gd name="T6" fmla="*/ 2661 w 19866"/>
                  <a:gd name="T7" fmla="*/ 29800 h 29800"/>
                  <a:gd name="T8" fmla="*/ 19866 w 19866"/>
                  <a:gd name="T9" fmla="*/ 19867 h 29800"/>
                </a:gdLst>
                <a:ahLst/>
                <a:cxnLst>
                  <a:cxn ang="0">
                    <a:pos x="T0" y="T1"/>
                  </a:cxn>
                  <a:cxn ang="0">
                    <a:pos x="T2" y="T3"/>
                  </a:cxn>
                  <a:cxn ang="0">
                    <a:pos x="T4" y="T5"/>
                  </a:cxn>
                  <a:cxn ang="0">
                    <a:pos x="T6" y="T7"/>
                  </a:cxn>
                  <a:cxn ang="0">
                    <a:pos x="T8" y="T9"/>
                  </a:cxn>
                </a:cxnLst>
                <a:rect l="0" t="0" r="r" b="b"/>
                <a:pathLst>
                  <a:path w="19866" h="29800">
                    <a:moveTo>
                      <a:pt x="19866" y="19867"/>
                    </a:moveTo>
                    <a:lnTo>
                      <a:pt x="19866" y="0"/>
                    </a:lnTo>
                    <a:cubicBezTo>
                      <a:pt x="8894" y="0"/>
                      <a:pt x="0" y="8895"/>
                      <a:pt x="0" y="19867"/>
                    </a:cubicBezTo>
                    <a:cubicBezTo>
                      <a:pt x="0" y="23354"/>
                      <a:pt x="918" y="26780"/>
                      <a:pt x="2661" y="29800"/>
                    </a:cubicBezTo>
                    <a:lnTo>
                      <a:pt x="19866" y="19867"/>
                    </a:lnTo>
                    <a:close/>
                  </a:path>
                </a:pathLst>
              </a:custGeom>
              <a:gradFill flip="none" rotWithShape="1">
                <a:gsLst>
                  <a:gs pos="100000">
                    <a:srgbClr val="7030A0"/>
                  </a:gs>
                  <a:gs pos="0">
                    <a:schemeClr val="tx2">
                      <a:lumMod val="75000"/>
                    </a:schemeClr>
                  </a:gs>
                  <a:gs pos="30000">
                    <a:schemeClr val="accent6">
                      <a:lumMod val="60000"/>
                      <a:lumOff val="40000"/>
                    </a:schemeClr>
                  </a:gs>
                </a:gsLst>
                <a:lin ang="16200000" scaled="1"/>
                <a:tileRect/>
              </a:gradFill>
              <a:ln w="12700">
                <a:gradFill flip="none" rotWithShape="1">
                  <a:gsLst>
                    <a:gs pos="0">
                      <a:schemeClr val="accent6">
                        <a:lumMod val="50000"/>
                      </a:schemeClr>
                    </a:gs>
                    <a:gs pos="60000">
                      <a:schemeClr val="tx1">
                        <a:lumMod val="60000"/>
                        <a:lumOff val="40000"/>
                        <a:alpha val="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ea typeface="黑体" pitchFamily="2" charset="-122"/>
                </a:endParaRPr>
              </a:p>
            </p:txBody>
          </p:sp>
          <p:sp>
            <p:nvSpPr>
              <p:cNvPr id="81" name="ULTRA LOW"/>
              <p:cNvSpPr txBox="1"/>
              <p:nvPr/>
            </p:nvSpPr>
            <p:spPr>
              <a:xfrm rot="7040122">
                <a:off x="3772303" y="2348684"/>
                <a:ext cx="2870149" cy="1967343"/>
              </a:xfrm>
              <a:prstGeom prst="rect">
                <a:avLst/>
              </a:prstGeom>
              <a:noFill/>
            </p:spPr>
            <p:txBody>
              <a:bodyPr wrap="square" rtlCol="0">
                <a:prstTxWarp prst="textArchUp">
                  <a:avLst>
                    <a:gd name="adj" fmla="val 1882833"/>
                  </a:avLst>
                </a:prstTxWarp>
                <a:spAutoFit/>
              </a:bodyPr>
              <a:lstStyle/>
              <a:p>
                <a:pPr algn="ctr" defTabSz="914400">
                  <a:buNone/>
                </a:pPr>
                <a:r>
                  <a:rPr lang="zh-CN" sz="1400" b="0" i="0">
                    <a:solidFill>
                      <a:srgbClr val="FFFFFF"/>
                    </a:solidFill>
                    <a:effectLst>
                      <a:outerShdw blurRad="50800" dist="38100" dir="2700000" algn="tl" rotWithShape="0">
                        <a:prstClr val="black">
                          <a:alpha val="40000"/>
                        </a:prstClr>
                      </a:outerShdw>
                    </a:effectLst>
                    <a:latin typeface="Arial"/>
                    <a:ea typeface="黑体" pitchFamily="2" charset="-122"/>
                    <a:cs typeface="+mn-cs"/>
                  </a:rPr>
                  <a:t>统一计算</a:t>
                </a:r>
                <a:endParaRPr lang="en-US" sz="1400" dirty="0">
                  <a:solidFill>
                    <a:schemeClr val="bg1"/>
                  </a:solidFill>
                  <a:effectLst>
                    <a:outerShdw blurRad="50800" dist="38100" dir="2700000" algn="tl" rotWithShape="0">
                      <a:prstClr val="black">
                        <a:alpha val="40000"/>
                      </a:prstClr>
                    </a:outerShdw>
                  </a:effectLst>
                  <a:ea typeface="黑体" pitchFamily="2" charset="-122"/>
                </a:endParaRPr>
              </a:p>
            </p:txBody>
          </p:sp>
        </p:grpSp>
      </p:grpSp>
      <p:grpSp>
        <p:nvGrpSpPr>
          <p:cNvPr id="45" name="Group 44"/>
          <p:cNvGrpSpPr/>
          <p:nvPr/>
        </p:nvGrpSpPr>
        <p:grpSpPr>
          <a:xfrm>
            <a:off x="3783533" y="2935159"/>
            <a:ext cx="1860266" cy="1878386"/>
            <a:chOff x="5250782" y="3189241"/>
            <a:chExt cx="1680176" cy="1680172"/>
          </a:xfrm>
        </p:grpSpPr>
        <p:sp>
          <p:nvSpPr>
            <p:cNvPr id="74" name="Oval 73"/>
            <p:cNvSpPr/>
            <p:nvPr/>
          </p:nvSpPr>
          <p:spPr>
            <a:xfrm>
              <a:off x="5250782" y="3189241"/>
              <a:ext cx="1680176" cy="1680172"/>
            </a:xfrm>
            <a:prstGeom prst="ellipse">
              <a:avLst/>
            </a:prstGeom>
            <a:gradFill>
              <a:gsLst>
                <a:gs pos="0">
                  <a:schemeClr val="bg1">
                    <a:alpha val="33000"/>
                  </a:schemeClr>
                </a:gs>
                <a:gs pos="68000">
                  <a:srgbClr val="292929">
                    <a:alpha val="86000"/>
                  </a:srgbClr>
                </a:gs>
              </a:gsLst>
              <a:path path="circle">
                <a:fillToRect l="50000" t="50000" r="50000" b="50000"/>
              </a:path>
            </a:gradFill>
            <a:ln w="25400" cap="flat">
              <a:solidFill>
                <a:schemeClr val="bg2"/>
              </a:solidFill>
              <a:prstDash val="solid"/>
              <a:miter lim="800000"/>
              <a:headEnd/>
              <a:tailEnd/>
            </a:ln>
            <a:effectLst>
              <a:innerShdw blurRad="114300">
                <a:srgbClr val="00BBBB">
                  <a:alpha val="68000"/>
                </a:srgbClr>
              </a:innerShdw>
            </a:effectLst>
          </p:spPr>
          <p:txBody>
            <a:bodyPr vert="horz" wrap="square" lIns="91440" tIns="45720" rIns="91440" bIns="45720" numCol="1" anchor="t" anchorCtr="0" compatLnSpc="1">
              <a:prstTxWarp prst="textNoShape">
                <a:avLst/>
              </a:prstTxWarp>
            </a:bodyPr>
            <a:lstStyle/>
            <a:p>
              <a:pPr>
                <a:lnSpc>
                  <a:spcPts val="2000"/>
                </a:lnSpc>
              </a:pPr>
              <a:endParaRPr lang="en-US" dirty="0">
                <a:solidFill>
                  <a:srgbClr val="0096D6"/>
                </a:solidFill>
                <a:ea typeface="黑体" pitchFamily="2" charset="-122"/>
              </a:endParaRPr>
            </a:p>
          </p:txBody>
        </p:sp>
        <p:sp>
          <p:nvSpPr>
            <p:cNvPr id="75" name="Rectangle 74"/>
            <p:cNvSpPr/>
            <p:nvPr/>
          </p:nvSpPr>
          <p:spPr>
            <a:xfrm>
              <a:off x="5326414" y="3693600"/>
              <a:ext cx="1528913" cy="876885"/>
            </a:xfrm>
            <a:prstGeom prst="rect">
              <a:avLst/>
            </a:prstGeom>
          </p:spPr>
          <p:txBody>
            <a:bodyPr wrap="square" anchor="ctr">
              <a:spAutoFit/>
            </a:bodyPr>
            <a:lstStyle/>
            <a:p>
              <a:pPr algn="ctr" defTabSz="913760">
                <a:lnSpc>
                  <a:spcPct val="110000"/>
                </a:lnSpc>
                <a:buNone/>
              </a:pPr>
              <a:r>
                <a:rPr lang="en-US" sz="1800" b="1" i="0" kern="0" dirty="0" err="1">
                  <a:solidFill>
                    <a:srgbClr val="FFE14F"/>
                  </a:solidFill>
                  <a:effectLst>
                    <a:outerShdw blurRad="368300" dist="38100" dir="2700000" algn="tl">
                      <a:srgbClr val="000000">
                        <a:alpha val="95000"/>
                      </a:srgbClr>
                    </a:outerShdw>
                  </a:effectLst>
                  <a:latin typeface="Arial"/>
                  <a:ea typeface="黑体" pitchFamily="2" charset="-122"/>
                  <a:cs typeface="+mn-cs"/>
                </a:rPr>
                <a:t>统一</a:t>
              </a:r>
              <a:r>
                <a:rPr lang="en-US" sz="1800" b="1" i="0" kern="0" dirty="0">
                  <a:solidFill>
                    <a:srgbClr val="FFE14F"/>
                  </a:solidFill>
                  <a:effectLst>
                    <a:outerShdw blurRad="368300" dist="38100" dir="2700000" algn="tl">
                      <a:srgbClr val="000000">
                        <a:alpha val="95000"/>
                      </a:srgbClr>
                    </a:outerShdw>
                  </a:effectLst>
                  <a:latin typeface="Arial"/>
                  <a:ea typeface="黑体" pitchFamily="2" charset="-122"/>
                  <a:cs typeface="+mn-cs"/>
                </a:rPr>
                <a:t/>
              </a:r>
              <a:br>
                <a:rPr lang="en-US" sz="1800" b="1" i="0" kern="0" dirty="0">
                  <a:solidFill>
                    <a:srgbClr val="FFE14F"/>
                  </a:solidFill>
                  <a:effectLst>
                    <a:outerShdw blurRad="368300" dist="38100" dir="2700000" algn="tl">
                      <a:srgbClr val="000000">
                        <a:alpha val="95000"/>
                      </a:srgbClr>
                    </a:outerShdw>
                  </a:effectLst>
                  <a:latin typeface="Arial"/>
                  <a:ea typeface="黑体" pitchFamily="2" charset="-122"/>
                  <a:cs typeface="+mn-cs"/>
                </a:rPr>
              </a:br>
              <a:r>
                <a:rPr lang="en-US" sz="1800" b="1" i="0" kern="0" dirty="0" err="1">
                  <a:solidFill>
                    <a:srgbClr val="FFE14F"/>
                  </a:solidFill>
                  <a:effectLst>
                    <a:outerShdw blurRad="368300" dist="38100" dir="2700000" algn="tl">
                      <a:srgbClr val="000000">
                        <a:alpha val="95000"/>
                      </a:srgbClr>
                    </a:outerShdw>
                  </a:effectLst>
                  <a:latin typeface="Arial"/>
                  <a:ea typeface="黑体" pitchFamily="2" charset="-122"/>
                  <a:cs typeface="+mn-cs"/>
                </a:rPr>
                <a:t>数据</a:t>
              </a:r>
              <a:r>
                <a:rPr lang="en-US" sz="1800" b="1" i="0" kern="0" dirty="0">
                  <a:solidFill>
                    <a:srgbClr val="FFE14F"/>
                  </a:solidFill>
                  <a:effectLst>
                    <a:outerShdw blurRad="368300" dist="38100" dir="2700000" algn="tl">
                      <a:srgbClr val="000000">
                        <a:alpha val="95000"/>
                      </a:srgbClr>
                    </a:outerShdw>
                  </a:effectLst>
                  <a:latin typeface="Arial"/>
                  <a:ea typeface="黑体" pitchFamily="2" charset="-122"/>
                  <a:cs typeface="+mn-cs"/>
                </a:rPr>
                <a:t/>
              </a:r>
              <a:br>
                <a:rPr lang="en-US" sz="1800" b="1" i="0" kern="0" dirty="0">
                  <a:solidFill>
                    <a:srgbClr val="FFE14F"/>
                  </a:solidFill>
                  <a:effectLst>
                    <a:outerShdw blurRad="368300" dist="38100" dir="2700000" algn="tl">
                      <a:srgbClr val="000000">
                        <a:alpha val="95000"/>
                      </a:srgbClr>
                    </a:outerShdw>
                  </a:effectLst>
                  <a:latin typeface="Arial"/>
                  <a:ea typeface="黑体" pitchFamily="2" charset="-122"/>
                  <a:cs typeface="+mn-cs"/>
                </a:rPr>
              </a:br>
              <a:r>
                <a:rPr lang="en-US" sz="1800" b="1" i="0" kern="0" dirty="0" err="1">
                  <a:solidFill>
                    <a:srgbClr val="FFE14F"/>
                  </a:solidFill>
                  <a:effectLst>
                    <a:outerShdw blurRad="368300" dist="38100" dir="2700000" algn="tl">
                      <a:srgbClr val="000000">
                        <a:alpha val="95000"/>
                      </a:srgbClr>
                    </a:outerShdw>
                  </a:effectLst>
                  <a:latin typeface="Arial"/>
                  <a:ea typeface="黑体" pitchFamily="2" charset="-122"/>
                  <a:cs typeface="+mn-cs"/>
                </a:rPr>
                <a:t>中</a:t>
              </a:r>
              <a:r>
                <a:rPr lang="en-US" sz="1800" b="1" i="0" kern="0" dirty="0" err="1">
                  <a:solidFill>
                    <a:srgbClr val="FFE14F"/>
                  </a:solidFill>
                  <a:latin typeface="Arial"/>
                  <a:ea typeface="黑体" pitchFamily="2" charset="-122"/>
                  <a:cs typeface="+mn-cs"/>
                </a:rPr>
                <a:t>心</a:t>
              </a:r>
              <a:endParaRPr lang="en-US" b="1" kern="0" dirty="0">
                <a:solidFill>
                  <a:srgbClr val="FFE14F"/>
                </a:solidFill>
                <a:effectLst>
                  <a:outerShdw blurRad="368300" dist="38100" dir="2700000" algn="tl">
                    <a:srgbClr val="000000">
                      <a:alpha val="95000"/>
                    </a:srgbClr>
                  </a:outerShdw>
                </a:effectLst>
                <a:ea typeface="黑体" pitchFamily="2" charset="-122"/>
                <a:sym typeface="Arial" pitchFamily="34" charset="0"/>
              </a:endParaRPr>
            </a:p>
          </p:txBody>
        </p:sp>
      </p:grpSp>
      <p:grpSp>
        <p:nvGrpSpPr>
          <p:cNvPr id="47" name="Group 46"/>
          <p:cNvGrpSpPr/>
          <p:nvPr/>
        </p:nvGrpSpPr>
        <p:grpSpPr>
          <a:xfrm>
            <a:off x="4845858" y="2403484"/>
            <a:ext cx="1162666" cy="1173991"/>
            <a:chOff x="9025049" y="4357088"/>
            <a:chExt cx="914400" cy="914400"/>
          </a:xfrm>
        </p:grpSpPr>
        <p:sp>
          <p:nvSpPr>
            <p:cNvPr id="69" name="Oval 68"/>
            <p:cNvSpPr/>
            <p:nvPr/>
          </p:nvSpPr>
          <p:spPr>
            <a:xfrm>
              <a:off x="9025049" y="4357088"/>
              <a:ext cx="914400" cy="914400"/>
            </a:xfrm>
            <a:prstGeom prst="ellipse">
              <a:avLst/>
            </a:prstGeom>
            <a:gradFill flip="none" rotWithShape="1">
              <a:gsLst>
                <a:gs pos="0">
                  <a:srgbClr val="4D4D4D"/>
                </a:gs>
                <a:gs pos="100000">
                  <a:srgbClr val="7F7F7F"/>
                </a:gs>
              </a:gsLst>
              <a:path path="circle">
                <a:fillToRect l="50000" t="50000" r="50000" b="50000"/>
              </a:path>
              <a:tileRect/>
            </a:gradFill>
            <a:ln w="25400">
              <a:solidFill>
                <a:schemeClr val="bg1">
                  <a:lumMod val="85000"/>
                </a:schemeClr>
              </a:solidFill>
              <a:round/>
              <a:headEnd/>
              <a:tailEnd/>
            </a:ln>
            <a:effectLst>
              <a:outerShdw blurRad="63500" sx="102000" sy="102000" algn="ctr" rotWithShape="0">
                <a:prstClr val="black">
                  <a:alpha val="40000"/>
                </a:prstClr>
              </a:outerShdw>
            </a:effectLst>
          </p:spPr>
          <p:txBody>
            <a:bodyPr vert="horz" wrap="square" lIns="0" tIns="0" rIns="0" bIns="0" numCol="1" anchor="t" anchorCtr="0" compatLnSpc="1">
              <a:prstTxWarp prst="textNoShape">
                <a:avLst/>
              </a:prstTxWarp>
            </a:bodyPr>
            <a:lstStyle/>
            <a:p>
              <a:endParaRPr lang="en-US" dirty="0">
                <a:solidFill>
                  <a:schemeClr val="bg1"/>
                </a:solidFill>
                <a:ea typeface="黑体" pitchFamily="2" charset="-122"/>
              </a:endParaRPr>
            </a:p>
          </p:txBody>
        </p:sp>
        <p:grpSp>
          <p:nvGrpSpPr>
            <p:cNvPr id="70" name="Group 69"/>
            <p:cNvGrpSpPr/>
            <p:nvPr/>
          </p:nvGrpSpPr>
          <p:grpSpPr>
            <a:xfrm>
              <a:off x="9115027" y="4523103"/>
              <a:ext cx="734445" cy="535334"/>
              <a:chOff x="9115026" y="4523103"/>
              <a:chExt cx="734445" cy="535334"/>
            </a:xfrm>
          </p:grpSpPr>
          <p:sp>
            <p:nvSpPr>
              <p:cNvPr id="72" name="TextBox 71"/>
              <p:cNvSpPr txBox="1"/>
              <p:nvPr/>
            </p:nvSpPr>
            <p:spPr>
              <a:xfrm>
                <a:off x="9115026" y="4950563"/>
                <a:ext cx="734445" cy="107874"/>
              </a:xfrm>
              <a:prstGeom prst="rect">
                <a:avLst/>
              </a:prstGeom>
              <a:noFill/>
            </p:spPr>
            <p:txBody>
              <a:bodyPr wrap="square" lIns="0" tIns="0" rIns="0" bIns="0" rtlCol="0" anchor="ctr">
                <a:spAutoFit/>
              </a:bodyPr>
              <a:lstStyle>
                <a:defPPr>
                  <a:defRPr lang="en-US"/>
                </a:defPPr>
                <a:lvl1pPr marR="0" lvl="0" indent="0" algn="ctr" defTabSz="913742" fontAlgn="auto">
                  <a:lnSpc>
                    <a:spcPct val="100000"/>
                  </a:lnSpc>
                  <a:spcBef>
                    <a:spcPts val="0"/>
                  </a:spcBef>
                  <a:spcAft>
                    <a:spcPts val="0"/>
                  </a:spcAft>
                  <a:buClrTx/>
                  <a:buSzTx/>
                  <a:buFontTx/>
                  <a:buNone/>
                  <a:tabLst/>
                  <a:defRPr kumimoji="0" sz="1400" b="0" i="0" u="none" strike="noStrike" kern="0" cap="none" spc="0" normalizeH="0" baseline="0">
                    <a:ln>
                      <a:noFill/>
                    </a:ln>
                    <a:solidFill>
                      <a:srgbClr val="FFFFFF"/>
                    </a:solidFill>
                    <a:effectLst>
                      <a:outerShdw blurRad="38100" dist="38100" dir="2700000" algn="tl">
                        <a:srgbClr val="000000">
                          <a:alpha val="43137"/>
                        </a:srgbClr>
                      </a:outerShdw>
                    </a:effectLst>
                    <a:uLnTx/>
                    <a:uFillTx/>
                  </a:defRPr>
                </a:lvl1pPr>
              </a:lstStyle>
              <a:p>
                <a:pPr defTabSz="914400">
                  <a:buNone/>
                </a:pPr>
                <a:r>
                  <a:rPr lang="zh-CN" sz="900" b="0" i="0" dirty="0">
                    <a:solidFill>
                      <a:schemeClr val="bg1"/>
                    </a:solidFill>
                    <a:latin typeface="Arial"/>
                    <a:ea typeface="黑体" pitchFamily="2" charset="-122"/>
                    <a:cs typeface="+mn-cs"/>
                  </a:rPr>
                  <a:t>网络</a:t>
                </a:r>
              </a:p>
            </p:txBody>
          </p:sp>
          <p:sp>
            <p:nvSpPr>
              <p:cNvPr id="73" name="Freeform 24"/>
              <p:cNvSpPr>
                <a:spLocks noEditPoints="1"/>
              </p:cNvSpPr>
              <p:nvPr/>
            </p:nvSpPr>
            <p:spPr bwMode="auto">
              <a:xfrm>
                <a:off x="9300882" y="4523103"/>
                <a:ext cx="362733" cy="359106"/>
              </a:xfrm>
              <a:custGeom>
                <a:avLst/>
                <a:gdLst/>
                <a:ahLst/>
                <a:cxnLst>
                  <a:cxn ang="0">
                    <a:pos x="1329" y="160"/>
                  </a:cxn>
                  <a:cxn ang="0">
                    <a:pos x="1045" y="28"/>
                  </a:cxn>
                  <a:cxn ang="0">
                    <a:pos x="220" y="282"/>
                  </a:cxn>
                  <a:cxn ang="0">
                    <a:pos x="47" y="592"/>
                  </a:cxn>
                  <a:cxn ang="0">
                    <a:pos x="350" y="1503"/>
                  </a:cxn>
                  <a:cxn ang="0">
                    <a:pos x="600" y="1628"/>
                  </a:cxn>
                  <a:cxn ang="0">
                    <a:pos x="1236" y="1564"/>
                  </a:cxn>
                  <a:cxn ang="0">
                    <a:pos x="1647" y="1034"/>
                  </a:cxn>
                  <a:cxn ang="0">
                    <a:pos x="1514" y="463"/>
                  </a:cxn>
                  <a:cxn ang="0">
                    <a:pos x="1456" y="368"/>
                  </a:cxn>
                  <a:cxn ang="0">
                    <a:pos x="1198" y="647"/>
                  </a:cxn>
                  <a:cxn ang="0">
                    <a:pos x="1422" y="844"/>
                  </a:cxn>
                  <a:cxn ang="0">
                    <a:pos x="881" y="266"/>
                  </a:cxn>
                  <a:cxn ang="0">
                    <a:pos x="759" y="476"/>
                  </a:cxn>
                  <a:cxn ang="0">
                    <a:pos x="489" y="721"/>
                  </a:cxn>
                  <a:cxn ang="0">
                    <a:pos x="572" y="354"/>
                  </a:cxn>
                  <a:cxn ang="0">
                    <a:pos x="865" y="622"/>
                  </a:cxn>
                  <a:cxn ang="0">
                    <a:pos x="940" y="645"/>
                  </a:cxn>
                  <a:cxn ang="0">
                    <a:pos x="857" y="918"/>
                  </a:cxn>
                  <a:cxn ang="0">
                    <a:pos x="1196" y="566"/>
                  </a:cxn>
                  <a:cxn ang="0">
                    <a:pos x="1352" y="417"/>
                  </a:cxn>
                  <a:cxn ang="0">
                    <a:pos x="1342" y="451"/>
                  </a:cxn>
                  <a:cxn ang="0">
                    <a:pos x="1302" y="250"/>
                  </a:cxn>
                  <a:cxn ang="0">
                    <a:pos x="1098" y="127"/>
                  </a:cxn>
                  <a:cxn ang="0">
                    <a:pos x="1110" y="581"/>
                  </a:cxn>
                  <a:cxn ang="0">
                    <a:pos x="1022" y="104"/>
                  </a:cxn>
                  <a:cxn ang="0">
                    <a:pos x="791" y="89"/>
                  </a:cxn>
                  <a:cxn ang="0">
                    <a:pos x="793" y="90"/>
                  </a:cxn>
                  <a:cxn ang="0">
                    <a:pos x="641" y="223"/>
                  </a:cxn>
                  <a:cxn ang="0">
                    <a:pos x="760" y="203"/>
                  </a:cxn>
                  <a:cxn ang="0">
                    <a:pos x="632" y="92"/>
                  </a:cxn>
                  <a:cxn ang="0">
                    <a:pos x="609" y="98"/>
                  </a:cxn>
                  <a:cxn ang="0">
                    <a:pos x="362" y="287"/>
                  </a:cxn>
                  <a:cxn ang="0">
                    <a:pos x="509" y="298"/>
                  </a:cxn>
                  <a:cxn ang="0">
                    <a:pos x="122" y="615"/>
                  </a:cxn>
                  <a:cxn ang="0">
                    <a:pos x="255" y="428"/>
                  </a:cxn>
                  <a:cxn ang="0">
                    <a:pos x="286" y="1340"/>
                  </a:cxn>
                  <a:cxn ang="0">
                    <a:pos x="310" y="1209"/>
                  </a:cxn>
                  <a:cxn ang="0">
                    <a:pos x="217" y="1006"/>
                  </a:cxn>
                  <a:cxn ang="0">
                    <a:pos x="295" y="588"/>
                  </a:cxn>
                  <a:cxn ang="0">
                    <a:pos x="348" y="1061"/>
                  </a:cxn>
                  <a:cxn ang="0">
                    <a:pos x="634" y="1382"/>
                  </a:cxn>
                  <a:cxn ang="0">
                    <a:pos x="436" y="1046"/>
                  </a:cxn>
                  <a:cxn ang="0">
                    <a:pos x="399" y="1176"/>
                  </a:cxn>
                  <a:cxn ang="0">
                    <a:pos x="990" y="1444"/>
                  </a:cxn>
                  <a:cxn ang="0">
                    <a:pos x="1108" y="1024"/>
                  </a:cxn>
                  <a:cxn ang="0">
                    <a:pos x="732" y="1329"/>
                  </a:cxn>
                  <a:cxn ang="0">
                    <a:pos x="1263" y="1407"/>
                  </a:cxn>
                  <a:cxn ang="0">
                    <a:pos x="1394" y="1262"/>
                  </a:cxn>
                  <a:cxn ang="0">
                    <a:pos x="1126" y="1296"/>
                  </a:cxn>
                  <a:cxn ang="0">
                    <a:pos x="1395" y="1260"/>
                  </a:cxn>
                  <a:cxn ang="0">
                    <a:pos x="1417" y="475"/>
                  </a:cxn>
                  <a:cxn ang="0">
                    <a:pos x="1515" y="736"/>
                  </a:cxn>
                  <a:cxn ang="0">
                    <a:pos x="1552" y="1078"/>
                  </a:cxn>
                  <a:cxn ang="0">
                    <a:pos x="1497" y="1170"/>
                  </a:cxn>
                  <a:cxn ang="0">
                    <a:pos x="1561" y="1051"/>
                  </a:cxn>
                </a:cxnLst>
                <a:rect l="0" t="0" r="r" b="b"/>
                <a:pathLst>
                  <a:path w="1678" h="1666">
                    <a:moveTo>
                      <a:pt x="1621" y="547"/>
                    </a:moveTo>
                    <a:cubicBezTo>
                      <a:pt x="1570" y="408"/>
                      <a:pt x="1481" y="283"/>
                      <a:pt x="1364" y="187"/>
                    </a:cubicBezTo>
                    <a:cubicBezTo>
                      <a:pt x="1359" y="184"/>
                      <a:pt x="1355" y="180"/>
                      <a:pt x="1350" y="176"/>
                    </a:cubicBezTo>
                    <a:cubicBezTo>
                      <a:pt x="1343" y="171"/>
                      <a:pt x="1336" y="166"/>
                      <a:pt x="1329" y="160"/>
                    </a:cubicBezTo>
                    <a:cubicBezTo>
                      <a:pt x="1267" y="115"/>
                      <a:pt x="1197" y="78"/>
                      <a:pt x="1121" y="51"/>
                    </a:cubicBezTo>
                    <a:cubicBezTo>
                      <a:pt x="1118" y="50"/>
                      <a:pt x="1115" y="49"/>
                      <a:pt x="1112" y="48"/>
                    </a:cubicBezTo>
                    <a:cubicBezTo>
                      <a:pt x="1102" y="44"/>
                      <a:pt x="1092" y="41"/>
                      <a:pt x="1082" y="38"/>
                    </a:cubicBezTo>
                    <a:cubicBezTo>
                      <a:pt x="1070" y="35"/>
                      <a:pt x="1058" y="31"/>
                      <a:pt x="1045" y="28"/>
                    </a:cubicBezTo>
                    <a:cubicBezTo>
                      <a:pt x="967" y="8"/>
                      <a:pt x="888" y="0"/>
                      <a:pt x="811" y="3"/>
                    </a:cubicBezTo>
                    <a:cubicBezTo>
                      <a:pt x="802" y="3"/>
                      <a:pt x="793" y="4"/>
                      <a:pt x="785" y="4"/>
                    </a:cubicBezTo>
                    <a:cubicBezTo>
                      <a:pt x="628" y="15"/>
                      <a:pt x="478" y="70"/>
                      <a:pt x="353" y="161"/>
                    </a:cubicBezTo>
                    <a:cubicBezTo>
                      <a:pt x="305" y="196"/>
                      <a:pt x="260" y="237"/>
                      <a:pt x="220" y="282"/>
                    </a:cubicBezTo>
                    <a:cubicBezTo>
                      <a:pt x="180" y="327"/>
                      <a:pt x="145" y="377"/>
                      <a:pt x="115" y="431"/>
                    </a:cubicBezTo>
                    <a:cubicBezTo>
                      <a:pt x="93" y="470"/>
                      <a:pt x="74" y="512"/>
                      <a:pt x="59" y="556"/>
                    </a:cubicBezTo>
                    <a:cubicBezTo>
                      <a:pt x="58" y="558"/>
                      <a:pt x="57" y="560"/>
                      <a:pt x="56" y="563"/>
                    </a:cubicBezTo>
                    <a:cubicBezTo>
                      <a:pt x="53" y="572"/>
                      <a:pt x="50" y="582"/>
                      <a:pt x="47" y="592"/>
                    </a:cubicBezTo>
                    <a:cubicBezTo>
                      <a:pt x="2" y="738"/>
                      <a:pt x="0" y="888"/>
                      <a:pt x="34" y="1028"/>
                    </a:cubicBezTo>
                    <a:cubicBezTo>
                      <a:pt x="51" y="1096"/>
                      <a:pt x="76" y="1162"/>
                      <a:pt x="109" y="1224"/>
                    </a:cubicBezTo>
                    <a:cubicBezTo>
                      <a:pt x="151" y="1304"/>
                      <a:pt x="208" y="1378"/>
                      <a:pt x="275" y="1441"/>
                    </a:cubicBezTo>
                    <a:cubicBezTo>
                      <a:pt x="299" y="1463"/>
                      <a:pt x="324" y="1484"/>
                      <a:pt x="350" y="1503"/>
                    </a:cubicBezTo>
                    <a:cubicBezTo>
                      <a:pt x="414" y="1549"/>
                      <a:pt x="485" y="1588"/>
                      <a:pt x="563" y="1615"/>
                    </a:cubicBezTo>
                    <a:cubicBezTo>
                      <a:pt x="566" y="1616"/>
                      <a:pt x="568" y="1617"/>
                      <a:pt x="571" y="1618"/>
                    </a:cubicBezTo>
                    <a:cubicBezTo>
                      <a:pt x="580" y="1621"/>
                      <a:pt x="590" y="1625"/>
                      <a:pt x="599" y="1627"/>
                    </a:cubicBezTo>
                    <a:cubicBezTo>
                      <a:pt x="600" y="1628"/>
                      <a:pt x="600" y="1628"/>
                      <a:pt x="600" y="1628"/>
                    </a:cubicBezTo>
                    <a:cubicBezTo>
                      <a:pt x="613" y="1632"/>
                      <a:pt x="626" y="1635"/>
                      <a:pt x="638" y="1638"/>
                    </a:cubicBezTo>
                    <a:cubicBezTo>
                      <a:pt x="719" y="1659"/>
                      <a:pt x="800" y="1666"/>
                      <a:pt x="879" y="1663"/>
                    </a:cubicBezTo>
                    <a:cubicBezTo>
                      <a:pt x="912" y="1661"/>
                      <a:pt x="944" y="1658"/>
                      <a:pt x="976" y="1653"/>
                    </a:cubicBezTo>
                    <a:cubicBezTo>
                      <a:pt x="1067" y="1638"/>
                      <a:pt x="1155" y="1607"/>
                      <a:pt x="1236" y="1564"/>
                    </a:cubicBezTo>
                    <a:cubicBezTo>
                      <a:pt x="1298" y="1531"/>
                      <a:pt x="1355" y="1489"/>
                      <a:pt x="1407" y="1441"/>
                    </a:cubicBezTo>
                    <a:cubicBezTo>
                      <a:pt x="1504" y="1352"/>
                      <a:pt x="1581" y="1237"/>
                      <a:pt x="1627" y="1103"/>
                    </a:cubicBezTo>
                    <a:cubicBezTo>
                      <a:pt x="1630" y="1094"/>
                      <a:pt x="1633" y="1084"/>
                      <a:pt x="1636" y="1074"/>
                    </a:cubicBezTo>
                    <a:cubicBezTo>
                      <a:pt x="1640" y="1061"/>
                      <a:pt x="1644" y="1047"/>
                      <a:pt x="1647" y="1034"/>
                    </a:cubicBezTo>
                    <a:cubicBezTo>
                      <a:pt x="1659" y="985"/>
                      <a:pt x="1667" y="936"/>
                      <a:pt x="1670" y="887"/>
                    </a:cubicBezTo>
                    <a:cubicBezTo>
                      <a:pt x="1678" y="770"/>
                      <a:pt x="1660" y="654"/>
                      <a:pt x="1621" y="547"/>
                    </a:cubicBezTo>
                    <a:close/>
                    <a:moveTo>
                      <a:pt x="1456" y="368"/>
                    </a:moveTo>
                    <a:cubicBezTo>
                      <a:pt x="1480" y="399"/>
                      <a:pt x="1499" y="431"/>
                      <a:pt x="1514" y="463"/>
                    </a:cubicBezTo>
                    <a:cubicBezTo>
                      <a:pt x="1496" y="443"/>
                      <a:pt x="1478" y="423"/>
                      <a:pt x="1459" y="405"/>
                    </a:cubicBezTo>
                    <a:cubicBezTo>
                      <a:pt x="1451" y="393"/>
                      <a:pt x="1442" y="381"/>
                      <a:pt x="1433" y="370"/>
                    </a:cubicBezTo>
                    <a:cubicBezTo>
                      <a:pt x="1432" y="358"/>
                      <a:pt x="1430" y="346"/>
                      <a:pt x="1428" y="334"/>
                    </a:cubicBezTo>
                    <a:cubicBezTo>
                      <a:pt x="1438" y="345"/>
                      <a:pt x="1448" y="356"/>
                      <a:pt x="1456" y="368"/>
                    </a:cubicBezTo>
                    <a:close/>
                    <a:moveTo>
                      <a:pt x="1422" y="844"/>
                    </a:moveTo>
                    <a:cubicBezTo>
                      <a:pt x="1381" y="876"/>
                      <a:pt x="1330" y="901"/>
                      <a:pt x="1271" y="919"/>
                    </a:cubicBezTo>
                    <a:cubicBezTo>
                      <a:pt x="1248" y="926"/>
                      <a:pt x="1223" y="931"/>
                      <a:pt x="1198" y="936"/>
                    </a:cubicBezTo>
                    <a:cubicBezTo>
                      <a:pt x="1207" y="836"/>
                      <a:pt x="1207" y="739"/>
                      <a:pt x="1198" y="647"/>
                    </a:cubicBezTo>
                    <a:cubicBezTo>
                      <a:pt x="1205" y="646"/>
                      <a:pt x="1212" y="644"/>
                      <a:pt x="1218" y="642"/>
                    </a:cubicBezTo>
                    <a:cubicBezTo>
                      <a:pt x="1261" y="629"/>
                      <a:pt x="1300" y="610"/>
                      <a:pt x="1333" y="584"/>
                    </a:cubicBezTo>
                    <a:cubicBezTo>
                      <a:pt x="1343" y="601"/>
                      <a:pt x="1351" y="619"/>
                      <a:pt x="1359" y="637"/>
                    </a:cubicBezTo>
                    <a:cubicBezTo>
                      <a:pt x="1389" y="702"/>
                      <a:pt x="1410" y="772"/>
                      <a:pt x="1422" y="844"/>
                    </a:cubicBezTo>
                    <a:close/>
                    <a:moveTo>
                      <a:pt x="702" y="422"/>
                    </a:moveTo>
                    <a:cubicBezTo>
                      <a:pt x="697" y="416"/>
                      <a:pt x="692" y="410"/>
                      <a:pt x="688" y="405"/>
                    </a:cubicBezTo>
                    <a:cubicBezTo>
                      <a:pt x="667" y="377"/>
                      <a:pt x="652" y="348"/>
                      <a:pt x="644" y="320"/>
                    </a:cubicBezTo>
                    <a:cubicBezTo>
                      <a:pt x="720" y="289"/>
                      <a:pt x="800" y="271"/>
                      <a:pt x="881" y="266"/>
                    </a:cubicBezTo>
                    <a:cubicBezTo>
                      <a:pt x="819" y="308"/>
                      <a:pt x="759" y="360"/>
                      <a:pt x="702" y="422"/>
                    </a:cubicBezTo>
                    <a:close/>
                    <a:moveTo>
                      <a:pt x="960" y="310"/>
                    </a:moveTo>
                    <a:cubicBezTo>
                      <a:pt x="888" y="547"/>
                      <a:pt x="888" y="547"/>
                      <a:pt x="888" y="547"/>
                    </a:cubicBezTo>
                    <a:cubicBezTo>
                      <a:pt x="839" y="528"/>
                      <a:pt x="796" y="504"/>
                      <a:pt x="759" y="476"/>
                    </a:cubicBezTo>
                    <a:cubicBezTo>
                      <a:pt x="784" y="449"/>
                      <a:pt x="809" y="425"/>
                      <a:pt x="834" y="403"/>
                    </a:cubicBezTo>
                    <a:cubicBezTo>
                      <a:pt x="875" y="366"/>
                      <a:pt x="917" y="335"/>
                      <a:pt x="960" y="310"/>
                    </a:cubicBezTo>
                    <a:close/>
                    <a:moveTo>
                      <a:pt x="650" y="481"/>
                    </a:moveTo>
                    <a:cubicBezTo>
                      <a:pt x="591" y="552"/>
                      <a:pt x="538" y="633"/>
                      <a:pt x="489" y="721"/>
                    </a:cubicBezTo>
                    <a:cubicBezTo>
                      <a:pt x="465" y="698"/>
                      <a:pt x="443" y="674"/>
                      <a:pt x="424" y="649"/>
                    </a:cubicBezTo>
                    <a:cubicBezTo>
                      <a:pt x="392" y="607"/>
                      <a:pt x="368" y="564"/>
                      <a:pt x="353" y="520"/>
                    </a:cubicBezTo>
                    <a:cubicBezTo>
                      <a:pt x="411" y="459"/>
                      <a:pt x="477" y="407"/>
                      <a:pt x="548" y="366"/>
                    </a:cubicBezTo>
                    <a:cubicBezTo>
                      <a:pt x="556" y="362"/>
                      <a:pt x="564" y="358"/>
                      <a:pt x="572" y="354"/>
                    </a:cubicBezTo>
                    <a:cubicBezTo>
                      <a:pt x="583" y="388"/>
                      <a:pt x="602" y="422"/>
                      <a:pt x="625" y="453"/>
                    </a:cubicBezTo>
                    <a:cubicBezTo>
                      <a:pt x="633" y="463"/>
                      <a:pt x="641" y="472"/>
                      <a:pt x="650" y="481"/>
                    </a:cubicBezTo>
                    <a:close/>
                    <a:moveTo>
                      <a:pt x="708" y="535"/>
                    </a:moveTo>
                    <a:cubicBezTo>
                      <a:pt x="752" y="570"/>
                      <a:pt x="805" y="600"/>
                      <a:pt x="865" y="622"/>
                    </a:cubicBezTo>
                    <a:cubicBezTo>
                      <a:pt x="782" y="895"/>
                      <a:pt x="782" y="895"/>
                      <a:pt x="782" y="895"/>
                    </a:cubicBezTo>
                    <a:cubicBezTo>
                      <a:pt x="694" y="865"/>
                      <a:pt x="616" y="822"/>
                      <a:pt x="551" y="773"/>
                    </a:cubicBezTo>
                    <a:cubicBezTo>
                      <a:pt x="598" y="685"/>
                      <a:pt x="651" y="605"/>
                      <a:pt x="708" y="535"/>
                    </a:cubicBezTo>
                    <a:close/>
                    <a:moveTo>
                      <a:pt x="940" y="645"/>
                    </a:moveTo>
                    <a:cubicBezTo>
                      <a:pt x="1002" y="660"/>
                      <a:pt x="1063" y="664"/>
                      <a:pt x="1120" y="660"/>
                    </a:cubicBezTo>
                    <a:cubicBezTo>
                      <a:pt x="1121" y="668"/>
                      <a:pt x="1122" y="675"/>
                      <a:pt x="1122" y="683"/>
                    </a:cubicBezTo>
                    <a:cubicBezTo>
                      <a:pt x="1129" y="766"/>
                      <a:pt x="1127" y="854"/>
                      <a:pt x="1118" y="945"/>
                    </a:cubicBezTo>
                    <a:cubicBezTo>
                      <a:pt x="1036" y="950"/>
                      <a:pt x="947" y="941"/>
                      <a:pt x="857" y="918"/>
                    </a:cubicBezTo>
                    <a:lnTo>
                      <a:pt x="940" y="645"/>
                    </a:lnTo>
                    <a:close/>
                    <a:moveTo>
                      <a:pt x="1126" y="341"/>
                    </a:moveTo>
                    <a:cubicBezTo>
                      <a:pt x="1190" y="390"/>
                      <a:pt x="1246" y="449"/>
                      <a:pt x="1292" y="516"/>
                    </a:cubicBezTo>
                    <a:cubicBezTo>
                      <a:pt x="1267" y="538"/>
                      <a:pt x="1234" y="555"/>
                      <a:pt x="1196" y="566"/>
                    </a:cubicBezTo>
                    <a:cubicBezTo>
                      <a:pt x="1193" y="567"/>
                      <a:pt x="1191" y="568"/>
                      <a:pt x="1188" y="568"/>
                    </a:cubicBezTo>
                    <a:cubicBezTo>
                      <a:pt x="1184" y="544"/>
                      <a:pt x="1179" y="519"/>
                      <a:pt x="1174" y="495"/>
                    </a:cubicBezTo>
                    <a:cubicBezTo>
                      <a:pt x="1162" y="441"/>
                      <a:pt x="1145" y="389"/>
                      <a:pt x="1126" y="341"/>
                    </a:cubicBezTo>
                    <a:close/>
                    <a:moveTo>
                      <a:pt x="1352" y="417"/>
                    </a:moveTo>
                    <a:cubicBezTo>
                      <a:pt x="1351" y="423"/>
                      <a:pt x="1350" y="429"/>
                      <a:pt x="1348" y="434"/>
                    </a:cubicBezTo>
                    <a:cubicBezTo>
                      <a:pt x="1348" y="435"/>
                      <a:pt x="1347" y="437"/>
                      <a:pt x="1347" y="438"/>
                    </a:cubicBezTo>
                    <a:cubicBezTo>
                      <a:pt x="1347" y="439"/>
                      <a:pt x="1346" y="441"/>
                      <a:pt x="1345" y="442"/>
                    </a:cubicBezTo>
                    <a:cubicBezTo>
                      <a:pt x="1344" y="445"/>
                      <a:pt x="1343" y="448"/>
                      <a:pt x="1342" y="451"/>
                    </a:cubicBezTo>
                    <a:cubicBezTo>
                      <a:pt x="1318" y="417"/>
                      <a:pt x="1291" y="385"/>
                      <a:pt x="1262" y="356"/>
                    </a:cubicBezTo>
                    <a:cubicBezTo>
                      <a:pt x="1294" y="374"/>
                      <a:pt x="1324" y="394"/>
                      <a:pt x="1352" y="417"/>
                    </a:cubicBezTo>
                    <a:close/>
                    <a:moveTo>
                      <a:pt x="1297" y="243"/>
                    </a:moveTo>
                    <a:cubicBezTo>
                      <a:pt x="1299" y="245"/>
                      <a:pt x="1301" y="247"/>
                      <a:pt x="1302" y="250"/>
                    </a:cubicBezTo>
                    <a:cubicBezTo>
                      <a:pt x="1317" y="269"/>
                      <a:pt x="1329" y="289"/>
                      <a:pt x="1338" y="309"/>
                    </a:cubicBezTo>
                    <a:cubicBezTo>
                      <a:pt x="1291" y="279"/>
                      <a:pt x="1240" y="254"/>
                      <a:pt x="1186" y="234"/>
                    </a:cubicBezTo>
                    <a:cubicBezTo>
                      <a:pt x="1224" y="232"/>
                      <a:pt x="1261" y="235"/>
                      <a:pt x="1297" y="243"/>
                    </a:cubicBezTo>
                    <a:close/>
                    <a:moveTo>
                      <a:pt x="1098" y="127"/>
                    </a:moveTo>
                    <a:cubicBezTo>
                      <a:pt x="1122" y="136"/>
                      <a:pt x="1146" y="146"/>
                      <a:pt x="1169" y="157"/>
                    </a:cubicBezTo>
                    <a:cubicBezTo>
                      <a:pt x="1141" y="159"/>
                      <a:pt x="1112" y="164"/>
                      <a:pt x="1084" y="172"/>
                    </a:cubicBezTo>
                    <a:lnTo>
                      <a:pt x="1098" y="127"/>
                    </a:lnTo>
                    <a:close/>
                    <a:moveTo>
                      <a:pt x="1110" y="581"/>
                    </a:moveTo>
                    <a:cubicBezTo>
                      <a:pt x="1064" y="585"/>
                      <a:pt x="1014" y="581"/>
                      <a:pt x="963" y="570"/>
                    </a:cubicBezTo>
                    <a:cubicBezTo>
                      <a:pt x="1035" y="332"/>
                      <a:pt x="1035" y="332"/>
                      <a:pt x="1035" y="332"/>
                    </a:cubicBezTo>
                    <a:cubicBezTo>
                      <a:pt x="1070" y="404"/>
                      <a:pt x="1095" y="488"/>
                      <a:pt x="1110" y="581"/>
                    </a:cubicBezTo>
                    <a:close/>
                    <a:moveTo>
                      <a:pt x="1022" y="104"/>
                    </a:moveTo>
                    <a:cubicBezTo>
                      <a:pt x="1009" y="148"/>
                      <a:pt x="1009" y="148"/>
                      <a:pt x="1009" y="148"/>
                    </a:cubicBezTo>
                    <a:cubicBezTo>
                      <a:pt x="990" y="127"/>
                      <a:pt x="969" y="107"/>
                      <a:pt x="947" y="89"/>
                    </a:cubicBezTo>
                    <a:cubicBezTo>
                      <a:pt x="972" y="93"/>
                      <a:pt x="997" y="97"/>
                      <a:pt x="1022" y="104"/>
                    </a:cubicBezTo>
                    <a:close/>
                    <a:moveTo>
                      <a:pt x="791" y="89"/>
                    </a:moveTo>
                    <a:cubicBezTo>
                      <a:pt x="792" y="90"/>
                      <a:pt x="792" y="90"/>
                      <a:pt x="793" y="90"/>
                    </a:cubicBezTo>
                    <a:cubicBezTo>
                      <a:pt x="793" y="89"/>
                      <a:pt x="793" y="89"/>
                      <a:pt x="793" y="89"/>
                    </a:cubicBezTo>
                    <a:cubicBezTo>
                      <a:pt x="793" y="89"/>
                      <a:pt x="793" y="89"/>
                      <a:pt x="793" y="89"/>
                    </a:cubicBezTo>
                    <a:cubicBezTo>
                      <a:pt x="793" y="90"/>
                      <a:pt x="793" y="90"/>
                      <a:pt x="793" y="90"/>
                    </a:cubicBezTo>
                    <a:cubicBezTo>
                      <a:pt x="827" y="103"/>
                      <a:pt x="860" y="121"/>
                      <a:pt x="889" y="144"/>
                    </a:cubicBezTo>
                    <a:cubicBezTo>
                      <a:pt x="833" y="130"/>
                      <a:pt x="776" y="123"/>
                      <a:pt x="720" y="122"/>
                    </a:cubicBezTo>
                    <a:cubicBezTo>
                      <a:pt x="741" y="109"/>
                      <a:pt x="764" y="98"/>
                      <a:pt x="791" y="89"/>
                    </a:cubicBezTo>
                    <a:close/>
                    <a:moveTo>
                      <a:pt x="641" y="223"/>
                    </a:moveTo>
                    <a:cubicBezTo>
                      <a:pt x="642" y="222"/>
                      <a:pt x="642" y="221"/>
                      <a:pt x="642" y="220"/>
                    </a:cubicBezTo>
                    <a:cubicBezTo>
                      <a:pt x="643" y="218"/>
                      <a:pt x="644" y="215"/>
                      <a:pt x="645" y="212"/>
                    </a:cubicBezTo>
                    <a:cubicBezTo>
                      <a:pt x="646" y="209"/>
                      <a:pt x="647" y="206"/>
                      <a:pt x="648" y="203"/>
                    </a:cubicBezTo>
                    <a:cubicBezTo>
                      <a:pt x="685" y="200"/>
                      <a:pt x="722" y="200"/>
                      <a:pt x="760" y="203"/>
                    </a:cubicBezTo>
                    <a:cubicBezTo>
                      <a:pt x="718" y="211"/>
                      <a:pt x="678" y="223"/>
                      <a:pt x="638" y="238"/>
                    </a:cubicBezTo>
                    <a:cubicBezTo>
                      <a:pt x="639" y="233"/>
                      <a:pt x="640" y="228"/>
                      <a:pt x="641" y="223"/>
                    </a:cubicBezTo>
                    <a:close/>
                    <a:moveTo>
                      <a:pt x="609" y="98"/>
                    </a:moveTo>
                    <a:cubicBezTo>
                      <a:pt x="616" y="96"/>
                      <a:pt x="624" y="94"/>
                      <a:pt x="632" y="92"/>
                    </a:cubicBezTo>
                    <a:cubicBezTo>
                      <a:pt x="623" y="100"/>
                      <a:pt x="615" y="109"/>
                      <a:pt x="608" y="119"/>
                    </a:cubicBezTo>
                    <a:cubicBezTo>
                      <a:pt x="593" y="124"/>
                      <a:pt x="578" y="129"/>
                      <a:pt x="564" y="135"/>
                    </a:cubicBezTo>
                    <a:cubicBezTo>
                      <a:pt x="538" y="140"/>
                      <a:pt x="512" y="146"/>
                      <a:pt x="487" y="153"/>
                    </a:cubicBezTo>
                    <a:cubicBezTo>
                      <a:pt x="522" y="130"/>
                      <a:pt x="563" y="112"/>
                      <a:pt x="609" y="98"/>
                    </a:cubicBezTo>
                    <a:close/>
                    <a:moveTo>
                      <a:pt x="335" y="377"/>
                    </a:moveTo>
                    <a:cubicBezTo>
                      <a:pt x="337" y="361"/>
                      <a:pt x="341" y="344"/>
                      <a:pt x="345" y="328"/>
                    </a:cubicBezTo>
                    <a:cubicBezTo>
                      <a:pt x="347" y="323"/>
                      <a:pt x="348" y="319"/>
                      <a:pt x="350" y="314"/>
                    </a:cubicBezTo>
                    <a:cubicBezTo>
                      <a:pt x="353" y="305"/>
                      <a:pt x="357" y="296"/>
                      <a:pt x="362" y="287"/>
                    </a:cubicBezTo>
                    <a:cubicBezTo>
                      <a:pt x="425" y="254"/>
                      <a:pt x="493" y="230"/>
                      <a:pt x="562" y="216"/>
                    </a:cubicBezTo>
                    <a:cubicBezTo>
                      <a:pt x="561" y="220"/>
                      <a:pt x="560" y="225"/>
                      <a:pt x="559" y="230"/>
                    </a:cubicBezTo>
                    <a:cubicBezTo>
                      <a:pt x="557" y="244"/>
                      <a:pt x="556" y="258"/>
                      <a:pt x="557" y="273"/>
                    </a:cubicBezTo>
                    <a:cubicBezTo>
                      <a:pt x="541" y="281"/>
                      <a:pt x="525" y="289"/>
                      <a:pt x="509" y="298"/>
                    </a:cubicBezTo>
                    <a:cubicBezTo>
                      <a:pt x="447" y="333"/>
                      <a:pt x="388" y="377"/>
                      <a:pt x="334" y="428"/>
                    </a:cubicBezTo>
                    <a:cubicBezTo>
                      <a:pt x="333" y="411"/>
                      <a:pt x="333" y="394"/>
                      <a:pt x="335" y="377"/>
                    </a:cubicBezTo>
                    <a:close/>
                    <a:moveTo>
                      <a:pt x="122" y="615"/>
                    </a:moveTo>
                    <a:cubicBezTo>
                      <a:pt x="122" y="615"/>
                      <a:pt x="122" y="615"/>
                      <a:pt x="122" y="615"/>
                    </a:cubicBezTo>
                    <a:cubicBezTo>
                      <a:pt x="122" y="615"/>
                      <a:pt x="123" y="614"/>
                      <a:pt x="123" y="614"/>
                    </a:cubicBezTo>
                    <a:cubicBezTo>
                      <a:pt x="125" y="605"/>
                      <a:pt x="128" y="597"/>
                      <a:pt x="131" y="588"/>
                    </a:cubicBezTo>
                    <a:cubicBezTo>
                      <a:pt x="160" y="502"/>
                      <a:pt x="204" y="425"/>
                      <a:pt x="258" y="359"/>
                    </a:cubicBezTo>
                    <a:cubicBezTo>
                      <a:pt x="255" y="382"/>
                      <a:pt x="254" y="405"/>
                      <a:pt x="255" y="428"/>
                    </a:cubicBezTo>
                    <a:cubicBezTo>
                      <a:pt x="256" y="452"/>
                      <a:pt x="260" y="476"/>
                      <a:pt x="265" y="500"/>
                    </a:cubicBezTo>
                    <a:cubicBezTo>
                      <a:pt x="202" y="573"/>
                      <a:pt x="150" y="658"/>
                      <a:pt x="109" y="751"/>
                    </a:cubicBezTo>
                    <a:cubicBezTo>
                      <a:pt x="105" y="705"/>
                      <a:pt x="109" y="659"/>
                      <a:pt x="122" y="615"/>
                    </a:cubicBezTo>
                    <a:close/>
                    <a:moveTo>
                      <a:pt x="286" y="1340"/>
                    </a:moveTo>
                    <a:cubicBezTo>
                      <a:pt x="204" y="1250"/>
                      <a:pt x="145" y="1141"/>
                      <a:pt x="114" y="1023"/>
                    </a:cubicBezTo>
                    <a:cubicBezTo>
                      <a:pt x="115" y="1015"/>
                      <a:pt x="116" y="1008"/>
                      <a:pt x="118" y="1001"/>
                    </a:cubicBezTo>
                    <a:cubicBezTo>
                      <a:pt x="129" y="1019"/>
                      <a:pt x="141" y="1036"/>
                      <a:pt x="155" y="1054"/>
                    </a:cubicBezTo>
                    <a:cubicBezTo>
                      <a:pt x="197" y="1109"/>
                      <a:pt x="250" y="1162"/>
                      <a:pt x="310" y="1209"/>
                    </a:cubicBezTo>
                    <a:cubicBezTo>
                      <a:pt x="300" y="1253"/>
                      <a:pt x="293" y="1297"/>
                      <a:pt x="286" y="1340"/>
                    </a:cubicBezTo>
                    <a:close/>
                    <a:moveTo>
                      <a:pt x="348" y="1061"/>
                    </a:moveTo>
                    <a:cubicBezTo>
                      <a:pt x="342" y="1082"/>
                      <a:pt x="336" y="1103"/>
                      <a:pt x="331" y="1124"/>
                    </a:cubicBezTo>
                    <a:cubicBezTo>
                      <a:pt x="287" y="1087"/>
                      <a:pt x="249" y="1047"/>
                      <a:pt x="217" y="1006"/>
                    </a:cubicBezTo>
                    <a:cubicBezTo>
                      <a:pt x="187" y="966"/>
                      <a:pt x="163" y="925"/>
                      <a:pt x="145" y="884"/>
                    </a:cubicBezTo>
                    <a:cubicBezTo>
                      <a:pt x="145" y="883"/>
                      <a:pt x="145" y="882"/>
                      <a:pt x="146" y="881"/>
                    </a:cubicBezTo>
                    <a:cubicBezTo>
                      <a:pt x="149" y="871"/>
                      <a:pt x="152" y="861"/>
                      <a:pt x="155" y="851"/>
                    </a:cubicBezTo>
                    <a:cubicBezTo>
                      <a:pt x="189" y="753"/>
                      <a:pt x="237" y="665"/>
                      <a:pt x="295" y="588"/>
                    </a:cubicBezTo>
                    <a:cubicBezTo>
                      <a:pt x="312" y="626"/>
                      <a:pt x="335" y="662"/>
                      <a:pt x="361" y="697"/>
                    </a:cubicBezTo>
                    <a:cubicBezTo>
                      <a:pt x="387" y="731"/>
                      <a:pt x="418" y="764"/>
                      <a:pt x="452" y="794"/>
                    </a:cubicBezTo>
                    <a:cubicBezTo>
                      <a:pt x="418" y="866"/>
                      <a:pt x="387" y="942"/>
                      <a:pt x="361" y="1022"/>
                    </a:cubicBezTo>
                    <a:cubicBezTo>
                      <a:pt x="357" y="1035"/>
                      <a:pt x="352" y="1048"/>
                      <a:pt x="348" y="1061"/>
                    </a:cubicBezTo>
                    <a:close/>
                    <a:moveTo>
                      <a:pt x="586" y="1540"/>
                    </a:moveTo>
                    <a:cubicBezTo>
                      <a:pt x="500" y="1509"/>
                      <a:pt x="423" y="1464"/>
                      <a:pt x="357" y="1408"/>
                    </a:cubicBezTo>
                    <a:cubicBezTo>
                      <a:pt x="363" y="1359"/>
                      <a:pt x="370" y="1309"/>
                      <a:pt x="380" y="1259"/>
                    </a:cubicBezTo>
                    <a:cubicBezTo>
                      <a:pt x="456" y="1308"/>
                      <a:pt x="541" y="1350"/>
                      <a:pt x="634" y="1382"/>
                    </a:cubicBezTo>
                    <a:lnTo>
                      <a:pt x="586" y="1540"/>
                    </a:lnTo>
                    <a:close/>
                    <a:moveTo>
                      <a:pt x="399" y="1176"/>
                    </a:moveTo>
                    <a:cubicBezTo>
                      <a:pt x="406" y="1146"/>
                      <a:pt x="414" y="1115"/>
                      <a:pt x="424" y="1084"/>
                    </a:cubicBezTo>
                    <a:cubicBezTo>
                      <a:pt x="428" y="1072"/>
                      <a:pt x="432" y="1059"/>
                      <a:pt x="436" y="1046"/>
                    </a:cubicBezTo>
                    <a:cubicBezTo>
                      <a:pt x="459" y="976"/>
                      <a:pt x="486" y="908"/>
                      <a:pt x="515" y="845"/>
                    </a:cubicBezTo>
                    <a:cubicBezTo>
                      <a:pt x="586" y="896"/>
                      <a:pt x="668" y="939"/>
                      <a:pt x="759" y="971"/>
                    </a:cubicBezTo>
                    <a:cubicBezTo>
                      <a:pt x="657" y="1306"/>
                      <a:pt x="657" y="1306"/>
                      <a:pt x="657" y="1306"/>
                    </a:cubicBezTo>
                    <a:cubicBezTo>
                      <a:pt x="560" y="1273"/>
                      <a:pt x="473" y="1228"/>
                      <a:pt x="399" y="1176"/>
                    </a:cubicBezTo>
                    <a:close/>
                    <a:moveTo>
                      <a:pt x="926" y="1580"/>
                    </a:moveTo>
                    <a:cubicBezTo>
                      <a:pt x="839" y="1590"/>
                      <a:pt x="750" y="1585"/>
                      <a:pt x="661" y="1563"/>
                    </a:cubicBezTo>
                    <a:cubicBezTo>
                      <a:pt x="710" y="1405"/>
                      <a:pt x="710" y="1405"/>
                      <a:pt x="710" y="1405"/>
                    </a:cubicBezTo>
                    <a:cubicBezTo>
                      <a:pt x="805" y="1430"/>
                      <a:pt x="899" y="1443"/>
                      <a:pt x="990" y="1444"/>
                    </a:cubicBezTo>
                    <a:cubicBezTo>
                      <a:pt x="970" y="1491"/>
                      <a:pt x="949" y="1537"/>
                      <a:pt x="926" y="1580"/>
                    </a:cubicBezTo>
                    <a:close/>
                    <a:moveTo>
                      <a:pt x="732" y="1329"/>
                    </a:moveTo>
                    <a:cubicBezTo>
                      <a:pt x="834" y="994"/>
                      <a:pt x="834" y="994"/>
                      <a:pt x="834" y="994"/>
                    </a:cubicBezTo>
                    <a:cubicBezTo>
                      <a:pt x="928" y="1018"/>
                      <a:pt x="1020" y="1028"/>
                      <a:pt x="1108" y="1024"/>
                    </a:cubicBezTo>
                    <a:cubicBezTo>
                      <a:pt x="1095" y="1106"/>
                      <a:pt x="1076" y="1189"/>
                      <a:pt x="1051" y="1273"/>
                    </a:cubicBezTo>
                    <a:cubicBezTo>
                      <a:pt x="1047" y="1286"/>
                      <a:pt x="1043" y="1299"/>
                      <a:pt x="1039" y="1311"/>
                    </a:cubicBezTo>
                    <a:cubicBezTo>
                      <a:pt x="1033" y="1329"/>
                      <a:pt x="1027" y="1347"/>
                      <a:pt x="1020" y="1365"/>
                    </a:cubicBezTo>
                    <a:cubicBezTo>
                      <a:pt x="929" y="1367"/>
                      <a:pt x="831" y="1355"/>
                      <a:pt x="732" y="1329"/>
                    </a:cubicBezTo>
                    <a:close/>
                    <a:moveTo>
                      <a:pt x="1343" y="1393"/>
                    </a:moveTo>
                    <a:cubicBezTo>
                      <a:pt x="1251" y="1475"/>
                      <a:pt x="1141" y="1533"/>
                      <a:pt x="1023" y="1562"/>
                    </a:cubicBezTo>
                    <a:cubicBezTo>
                      <a:pt x="1042" y="1523"/>
                      <a:pt x="1060" y="1483"/>
                      <a:pt x="1076" y="1441"/>
                    </a:cubicBezTo>
                    <a:cubicBezTo>
                      <a:pt x="1142" y="1436"/>
                      <a:pt x="1204" y="1425"/>
                      <a:pt x="1263" y="1407"/>
                    </a:cubicBezTo>
                    <a:cubicBezTo>
                      <a:pt x="1294" y="1398"/>
                      <a:pt x="1323" y="1387"/>
                      <a:pt x="1351" y="1374"/>
                    </a:cubicBezTo>
                    <a:cubicBezTo>
                      <a:pt x="1348" y="1381"/>
                      <a:pt x="1346" y="1387"/>
                      <a:pt x="1343" y="1393"/>
                    </a:cubicBezTo>
                    <a:close/>
                    <a:moveTo>
                      <a:pt x="1395" y="1260"/>
                    </a:moveTo>
                    <a:cubicBezTo>
                      <a:pt x="1394" y="1260"/>
                      <a:pt x="1394" y="1261"/>
                      <a:pt x="1394" y="1262"/>
                    </a:cubicBezTo>
                    <a:cubicBezTo>
                      <a:pt x="1349" y="1291"/>
                      <a:pt x="1298" y="1314"/>
                      <a:pt x="1240" y="1331"/>
                    </a:cubicBezTo>
                    <a:cubicBezTo>
                      <a:pt x="1198" y="1344"/>
                      <a:pt x="1153" y="1353"/>
                      <a:pt x="1106" y="1359"/>
                    </a:cubicBezTo>
                    <a:cubicBezTo>
                      <a:pt x="1109" y="1351"/>
                      <a:pt x="1111" y="1344"/>
                      <a:pt x="1114" y="1336"/>
                    </a:cubicBezTo>
                    <a:cubicBezTo>
                      <a:pt x="1118" y="1323"/>
                      <a:pt x="1122" y="1310"/>
                      <a:pt x="1126" y="1296"/>
                    </a:cubicBezTo>
                    <a:cubicBezTo>
                      <a:pt x="1155" y="1202"/>
                      <a:pt x="1175" y="1109"/>
                      <a:pt x="1188" y="1017"/>
                    </a:cubicBezTo>
                    <a:cubicBezTo>
                      <a:pt x="1225" y="1012"/>
                      <a:pt x="1260" y="1004"/>
                      <a:pt x="1294" y="994"/>
                    </a:cubicBezTo>
                    <a:cubicBezTo>
                      <a:pt x="1344" y="979"/>
                      <a:pt x="1391" y="959"/>
                      <a:pt x="1433" y="933"/>
                    </a:cubicBezTo>
                    <a:cubicBezTo>
                      <a:pt x="1440" y="1039"/>
                      <a:pt x="1428" y="1150"/>
                      <a:pt x="1395" y="1260"/>
                    </a:cubicBezTo>
                    <a:close/>
                    <a:moveTo>
                      <a:pt x="1431" y="604"/>
                    </a:moveTo>
                    <a:cubicBezTo>
                      <a:pt x="1419" y="577"/>
                      <a:pt x="1405" y="551"/>
                      <a:pt x="1390" y="525"/>
                    </a:cubicBezTo>
                    <a:cubicBezTo>
                      <a:pt x="1398" y="514"/>
                      <a:pt x="1405" y="502"/>
                      <a:pt x="1411" y="489"/>
                    </a:cubicBezTo>
                    <a:cubicBezTo>
                      <a:pt x="1414" y="484"/>
                      <a:pt x="1416" y="480"/>
                      <a:pt x="1417" y="475"/>
                    </a:cubicBezTo>
                    <a:cubicBezTo>
                      <a:pt x="1467" y="525"/>
                      <a:pt x="1510" y="582"/>
                      <a:pt x="1544" y="645"/>
                    </a:cubicBezTo>
                    <a:cubicBezTo>
                      <a:pt x="1542" y="660"/>
                      <a:pt x="1539" y="674"/>
                      <a:pt x="1535" y="689"/>
                    </a:cubicBezTo>
                    <a:cubicBezTo>
                      <a:pt x="1533" y="694"/>
                      <a:pt x="1532" y="698"/>
                      <a:pt x="1530" y="703"/>
                    </a:cubicBezTo>
                    <a:cubicBezTo>
                      <a:pt x="1526" y="714"/>
                      <a:pt x="1521" y="725"/>
                      <a:pt x="1515" y="736"/>
                    </a:cubicBezTo>
                    <a:cubicBezTo>
                      <a:pt x="1508" y="751"/>
                      <a:pt x="1499" y="764"/>
                      <a:pt x="1489" y="777"/>
                    </a:cubicBezTo>
                    <a:cubicBezTo>
                      <a:pt x="1476" y="717"/>
                      <a:pt x="1456" y="659"/>
                      <a:pt x="1431" y="604"/>
                    </a:cubicBezTo>
                    <a:close/>
                    <a:moveTo>
                      <a:pt x="1561" y="1051"/>
                    </a:moveTo>
                    <a:cubicBezTo>
                      <a:pt x="1558" y="1060"/>
                      <a:pt x="1555" y="1069"/>
                      <a:pt x="1552" y="1078"/>
                    </a:cubicBezTo>
                    <a:cubicBezTo>
                      <a:pt x="1555" y="1069"/>
                      <a:pt x="1558" y="1061"/>
                      <a:pt x="1560" y="1052"/>
                    </a:cubicBezTo>
                    <a:cubicBezTo>
                      <a:pt x="1560" y="1052"/>
                      <a:pt x="1560" y="1052"/>
                      <a:pt x="1560" y="1052"/>
                    </a:cubicBezTo>
                    <a:cubicBezTo>
                      <a:pt x="1559" y="1058"/>
                      <a:pt x="1557" y="1063"/>
                      <a:pt x="1555" y="1069"/>
                    </a:cubicBezTo>
                    <a:cubicBezTo>
                      <a:pt x="1542" y="1105"/>
                      <a:pt x="1522" y="1139"/>
                      <a:pt x="1497" y="1170"/>
                    </a:cubicBezTo>
                    <a:cubicBezTo>
                      <a:pt x="1515" y="1071"/>
                      <a:pt x="1518" y="972"/>
                      <a:pt x="1507" y="876"/>
                    </a:cubicBezTo>
                    <a:cubicBezTo>
                      <a:pt x="1524" y="860"/>
                      <a:pt x="1540" y="842"/>
                      <a:pt x="1554" y="823"/>
                    </a:cubicBezTo>
                    <a:cubicBezTo>
                      <a:pt x="1568" y="805"/>
                      <a:pt x="1580" y="785"/>
                      <a:pt x="1590" y="764"/>
                    </a:cubicBezTo>
                    <a:cubicBezTo>
                      <a:pt x="1599" y="858"/>
                      <a:pt x="1590" y="955"/>
                      <a:pt x="1561" y="1051"/>
                    </a:cubicBezTo>
                    <a:close/>
                  </a:path>
                </a:pathLst>
              </a:custGeom>
              <a:solidFill>
                <a:srgbClr val="FFFFFF"/>
              </a:solidFill>
              <a:ln w="9525">
                <a:noFill/>
                <a:round/>
                <a:headEnd/>
                <a:tailEnd/>
              </a:ln>
              <a:effectLst/>
            </p:spPr>
            <p:txBody>
              <a:bodyPr vert="horz" wrap="square" lIns="0" tIns="0" rIns="0" bIns="0" numCol="1" anchor="t" anchorCtr="0" compatLnSpc="1">
                <a:prstTxWarp prst="textNoShape">
                  <a:avLst/>
                </a:prstTxWarp>
              </a:bodyPr>
              <a:lstStyle/>
              <a:p>
                <a:endParaRPr lang="en-US" dirty="0">
                  <a:solidFill>
                    <a:schemeClr val="bg1"/>
                  </a:solidFill>
                  <a:ea typeface="黑体" pitchFamily="2" charset="-122"/>
                </a:endParaRPr>
              </a:p>
            </p:txBody>
          </p:sp>
        </p:grpSp>
      </p:grpSp>
      <p:grpSp>
        <p:nvGrpSpPr>
          <p:cNvPr id="48" name="Group 47"/>
          <p:cNvGrpSpPr/>
          <p:nvPr/>
        </p:nvGrpSpPr>
        <p:grpSpPr>
          <a:xfrm>
            <a:off x="2972389" y="3739020"/>
            <a:ext cx="1162666" cy="1173991"/>
            <a:chOff x="4730250" y="3815353"/>
            <a:chExt cx="914400" cy="914400"/>
          </a:xfrm>
        </p:grpSpPr>
        <p:sp>
          <p:nvSpPr>
            <p:cNvPr id="66" name="Oval 65"/>
            <p:cNvSpPr/>
            <p:nvPr/>
          </p:nvSpPr>
          <p:spPr>
            <a:xfrm>
              <a:off x="4730250" y="3815353"/>
              <a:ext cx="914400" cy="914400"/>
            </a:xfrm>
            <a:prstGeom prst="ellipse">
              <a:avLst/>
            </a:prstGeom>
            <a:gradFill flip="none" rotWithShape="1">
              <a:gsLst>
                <a:gs pos="0">
                  <a:srgbClr val="4D4D4D"/>
                </a:gs>
                <a:gs pos="100000">
                  <a:srgbClr val="7F7F7F"/>
                </a:gs>
              </a:gsLst>
              <a:path path="circle">
                <a:fillToRect l="50000" t="50000" r="50000" b="50000"/>
              </a:path>
              <a:tileRect/>
            </a:gradFill>
            <a:ln w="25400">
              <a:solidFill>
                <a:schemeClr val="bg1">
                  <a:lumMod val="85000"/>
                </a:schemeClr>
              </a:solidFill>
              <a:round/>
              <a:headEnd/>
              <a:tailEnd/>
            </a:ln>
            <a:effectLst>
              <a:outerShdw blurRad="63500" sx="102000" sy="102000" algn="ctr" rotWithShape="0">
                <a:prstClr val="black">
                  <a:alpha val="40000"/>
                </a:prstClr>
              </a:outerShdw>
            </a:effectLst>
          </p:spPr>
          <p:txBody>
            <a:bodyPr vert="horz" wrap="square" lIns="0" tIns="0" rIns="0" bIns="0" numCol="1" anchor="t" anchorCtr="0" compatLnSpc="1">
              <a:prstTxWarp prst="textNoShape">
                <a:avLst/>
              </a:prstTxWarp>
            </a:bodyPr>
            <a:lstStyle/>
            <a:p>
              <a:pPr algn="ctr"/>
              <a:endParaRPr lang="en-US" dirty="0">
                <a:solidFill>
                  <a:schemeClr val="bg1"/>
                </a:solidFill>
                <a:ea typeface="黑体" pitchFamily="2" charset="-122"/>
              </a:endParaRPr>
            </a:p>
          </p:txBody>
        </p:sp>
        <p:sp>
          <p:nvSpPr>
            <p:cNvPr id="67" name="TextBox 66"/>
            <p:cNvSpPr txBox="1"/>
            <p:nvPr/>
          </p:nvSpPr>
          <p:spPr>
            <a:xfrm>
              <a:off x="4738136" y="4408828"/>
              <a:ext cx="898628" cy="107874"/>
            </a:xfrm>
            <a:prstGeom prst="rect">
              <a:avLst/>
            </a:prstGeom>
            <a:noFill/>
          </p:spPr>
          <p:txBody>
            <a:bodyPr wrap="square" lIns="0" tIns="0" rIns="0" bIns="0" rtlCol="0" anchor="ctr">
              <a:spAutoFit/>
            </a:bodyPr>
            <a:lstStyle>
              <a:defPPr>
                <a:defRPr lang="en-US"/>
              </a:defPPr>
              <a:lvl1pPr marR="0" lvl="0" indent="0" algn="ctr" defTabSz="913742" fontAlgn="auto">
                <a:lnSpc>
                  <a:spcPct val="100000"/>
                </a:lnSpc>
                <a:spcBef>
                  <a:spcPts val="0"/>
                </a:spcBef>
                <a:spcAft>
                  <a:spcPts val="0"/>
                </a:spcAft>
                <a:buClrTx/>
                <a:buSzTx/>
                <a:buFontTx/>
                <a:buNone/>
                <a:tabLst/>
                <a:defRPr kumimoji="0" sz="1400" b="0" i="0" u="none" strike="noStrike" kern="0" cap="none" spc="0" normalizeH="0" baseline="0">
                  <a:ln>
                    <a:noFill/>
                  </a:ln>
                  <a:solidFill>
                    <a:srgbClr val="FFFFFF"/>
                  </a:solidFill>
                  <a:effectLst>
                    <a:outerShdw blurRad="38100" dist="38100" dir="2700000" algn="tl">
                      <a:srgbClr val="000000">
                        <a:alpha val="43137"/>
                      </a:srgbClr>
                    </a:outerShdw>
                  </a:effectLst>
                  <a:uLnTx/>
                  <a:uFillTx/>
                </a:defRPr>
              </a:lvl1pPr>
            </a:lstStyle>
            <a:p>
              <a:pPr defTabSz="914400">
                <a:buNone/>
              </a:pPr>
              <a:r>
                <a:rPr lang="zh-CN" sz="900" b="0" i="0" dirty="0">
                  <a:solidFill>
                    <a:schemeClr val="bg1"/>
                  </a:solidFill>
                  <a:latin typeface="Arial"/>
                  <a:ea typeface="黑体" pitchFamily="2" charset="-122"/>
                  <a:cs typeface="+mn-cs"/>
                </a:rPr>
                <a:t>存储</a:t>
              </a:r>
            </a:p>
          </p:txBody>
        </p:sp>
        <p:sp>
          <p:nvSpPr>
            <p:cNvPr id="68" name="Freeform 5"/>
            <p:cNvSpPr>
              <a:spLocks noEditPoints="1"/>
            </p:cNvSpPr>
            <p:nvPr/>
          </p:nvSpPr>
          <p:spPr bwMode="auto">
            <a:xfrm>
              <a:off x="4973034" y="4024711"/>
              <a:ext cx="428833" cy="272421"/>
            </a:xfrm>
            <a:custGeom>
              <a:avLst/>
              <a:gdLst>
                <a:gd name="T0" fmla="*/ 1092 w 1092"/>
                <a:gd name="T1" fmla="*/ 194 h 694"/>
                <a:gd name="T2" fmla="*/ 1092 w 1092"/>
                <a:gd name="T3" fmla="*/ 580 h 694"/>
                <a:gd name="T4" fmla="*/ 546 w 1092"/>
                <a:gd name="T5" fmla="*/ 694 h 694"/>
                <a:gd name="T6" fmla="*/ 0 w 1092"/>
                <a:gd name="T7" fmla="*/ 580 h 694"/>
                <a:gd name="T8" fmla="*/ 0 w 1092"/>
                <a:gd name="T9" fmla="*/ 194 h 694"/>
                <a:gd name="T10" fmla="*/ 19 w 1092"/>
                <a:gd name="T11" fmla="*/ 204 h 694"/>
                <a:gd name="T12" fmla="*/ 149 w 1092"/>
                <a:gd name="T13" fmla="*/ 243 h 694"/>
                <a:gd name="T14" fmla="*/ 546 w 1092"/>
                <a:gd name="T15" fmla="*/ 276 h 694"/>
                <a:gd name="T16" fmla="*/ 943 w 1092"/>
                <a:gd name="T17" fmla="*/ 243 h 694"/>
                <a:gd name="T18" fmla="*/ 1073 w 1092"/>
                <a:gd name="T19" fmla="*/ 204 h 694"/>
                <a:gd name="T20" fmla="*/ 1092 w 1092"/>
                <a:gd name="T21" fmla="*/ 194 h 694"/>
                <a:gd name="T22" fmla="*/ 546 w 1092"/>
                <a:gd name="T23" fmla="*/ 0 h 694"/>
                <a:gd name="T24" fmla="*/ 0 w 1092"/>
                <a:gd name="T25" fmla="*/ 110 h 694"/>
                <a:gd name="T26" fmla="*/ 546 w 1092"/>
                <a:gd name="T27" fmla="*/ 220 h 694"/>
                <a:gd name="T28" fmla="*/ 1092 w 1092"/>
                <a:gd name="T29" fmla="*/ 110 h 694"/>
                <a:gd name="T30" fmla="*/ 546 w 1092"/>
                <a:gd name="T31"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2" h="694">
                  <a:moveTo>
                    <a:pt x="1092" y="194"/>
                  </a:moveTo>
                  <a:cubicBezTo>
                    <a:pt x="1092" y="580"/>
                    <a:pt x="1092" y="580"/>
                    <a:pt x="1092" y="580"/>
                  </a:cubicBezTo>
                  <a:cubicBezTo>
                    <a:pt x="1092" y="643"/>
                    <a:pt x="848" y="694"/>
                    <a:pt x="546" y="694"/>
                  </a:cubicBezTo>
                  <a:cubicBezTo>
                    <a:pt x="244" y="694"/>
                    <a:pt x="0" y="643"/>
                    <a:pt x="0" y="580"/>
                  </a:cubicBezTo>
                  <a:cubicBezTo>
                    <a:pt x="0" y="194"/>
                    <a:pt x="0" y="194"/>
                    <a:pt x="0" y="194"/>
                  </a:cubicBezTo>
                  <a:cubicBezTo>
                    <a:pt x="5" y="197"/>
                    <a:pt x="12" y="200"/>
                    <a:pt x="19" y="204"/>
                  </a:cubicBezTo>
                  <a:cubicBezTo>
                    <a:pt x="50" y="219"/>
                    <a:pt x="94" y="232"/>
                    <a:pt x="149" y="243"/>
                  </a:cubicBezTo>
                  <a:cubicBezTo>
                    <a:pt x="255" y="264"/>
                    <a:pt x="396" y="276"/>
                    <a:pt x="546" y="276"/>
                  </a:cubicBezTo>
                  <a:cubicBezTo>
                    <a:pt x="696" y="276"/>
                    <a:pt x="837" y="264"/>
                    <a:pt x="943" y="243"/>
                  </a:cubicBezTo>
                  <a:cubicBezTo>
                    <a:pt x="998" y="232"/>
                    <a:pt x="1042" y="219"/>
                    <a:pt x="1073" y="204"/>
                  </a:cubicBezTo>
                  <a:cubicBezTo>
                    <a:pt x="1080" y="200"/>
                    <a:pt x="1087" y="197"/>
                    <a:pt x="1092" y="194"/>
                  </a:cubicBezTo>
                  <a:close/>
                  <a:moveTo>
                    <a:pt x="546" y="0"/>
                  </a:moveTo>
                  <a:cubicBezTo>
                    <a:pt x="244" y="0"/>
                    <a:pt x="0" y="50"/>
                    <a:pt x="0" y="110"/>
                  </a:cubicBezTo>
                  <a:cubicBezTo>
                    <a:pt x="0" y="171"/>
                    <a:pt x="244" y="220"/>
                    <a:pt x="546" y="220"/>
                  </a:cubicBezTo>
                  <a:cubicBezTo>
                    <a:pt x="848" y="220"/>
                    <a:pt x="1092" y="171"/>
                    <a:pt x="1092" y="110"/>
                  </a:cubicBezTo>
                  <a:cubicBezTo>
                    <a:pt x="1092" y="50"/>
                    <a:pt x="848" y="0"/>
                    <a:pt x="54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solidFill>
                  <a:schemeClr val="bg1"/>
                </a:solidFill>
                <a:ea typeface="黑体" pitchFamily="2" charset="-122"/>
              </a:endParaRPr>
            </a:p>
          </p:txBody>
        </p:sp>
      </p:grpSp>
      <p:grpSp>
        <p:nvGrpSpPr>
          <p:cNvPr id="49" name="Group 48"/>
          <p:cNvGrpSpPr/>
          <p:nvPr/>
        </p:nvGrpSpPr>
        <p:grpSpPr>
          <a:xfrm>
            <a:off x="4132333" y="4545574"/>
            <a:ext cx="1162666" cy="1173991"/>
            <a:chOff x="5642509" y="4443563"/>
            <a:chExt cx="914400" cy="914400"/>
          </a:xfrm>
        </p:grpSpPr>
        <p:sp>
          <p:nvSpPr>
            <p:cNvPr id="63" name="Oval 62"/>
            <p:cNvSpPr/>
            <p:nvPr/>
          </p:nvSpPr>
          <p:spPr>
            <a:xfrm>
              <a:off x="5642509" y="4443563"/>
              <a:ext cx="914400" cy="914400"/>
            </a:xfrm>
            <a:prstGeom prst="ellipse">
              <a:avLst/>
            </a:prstGeom>
            <a:gradFill flip="none" rotWithShape="1">
              <a:gsLst>
                <a:gs pos="0">
                  <a:srgbClr val="4D4D4D"/>
                </a:gs>
                <a:gs pos="100000">
                  <a:srgbClr val="7F7F7F"/>
                </a:gs>
              </a:gsLst>
              <a:path path="circle">
                <a:fillToRect l="50000" t="50000" r="50000" b="50000"/>
              </a:path>
              <a:tileRect/>
            </a:gradFill>
            <a:ln w="25400">
              <a:solidFill>
                <a:schemeClr val="bg1">
                  <a:lumMod val="85000"/>
                </a:schemeClr>
              </a:solidFill>
              <a:round/>
              <a:headEnd/>
              <a:tailEnd/>
            </a:ln>
            <a:effectLst>
              <a:outerShdw blurRad="63500" sx="102000" sy="102000" algn="ctr" rotWithShape="0">
                <a:prstClr val="black">
                  <a:alpha val="40000"/>
                </a:prstClr>
              </a:outerShdw>
            </a:effectLst>
          </p:spPr>
          <p:txBody>
            <a:bodyPr vert="horz" wrap="square" lIns="0" tIns="0" rIns="0" bIns="0" numCol="1" anchor="t" anchorCtr="0" compatLnSpc="1">
              <a:prstTxWarp prst="textNoShape">
                <a:avLst/>
              </a:prstTxWarp>
            </a:bodyPr>
            <a:lstStyle/>
            <a:p>
              <a:pPr algn="ctr"/>
              <a:endParaRPr lang="en-US" dirty="0">
                <a:solidFill>
                  <a:schemeClr val="bg1"/>
                </a:solidFill>
                <a:ea typeface="黑体" pitchFamily="2" charset="-122"/>
              </a:endParaRPr>
            </a:p>
          </p:txBody>
        </p:sp>
        <p:sp>
          <p:nvSpPr>
            <p:cNvPr id="64" name="TextBox 63"/>
            <p:cNvSpPr txBox="1"/>
            <p:nvPr/>
          </p:nvSpPr>
          <p:spPr>
            <a:xfrm>
              <a:off x="5701413" y="5037038"/>
              <a:ext cx="796593" cy="107874"/>
            </a:xfrm>
            <a:prstGeom prst="rect">
              <a:avLst/>
            </a:prstGeom>
            <a:noFill/>
          </p:spPr>
          <p:txBody>
            <a:bodyPr wrap="square" lIns="0" tIns="0" rIns="0" bIns="0" rtlCol="0" anchor="ctr">
              <a:spAutoFit/>
            </a:bodyPr>
            <a:lstStyle>
              <a:defPPr>
                <a:defRPr lang="en-US"/>
              </a:defPPr>
              <a:lvl1pPr marR="0" lvl="0" indent="0" algn="ctr" defTabSz="913742" fontAlgn="auto">
                <a:lnSpc>
                  <a:spcPct val="100000"/>
                </a:lnSpc>
                <a:spcBef>
                  <a:spcPts val="0"/>
                </a:spcBef>
                <a:spcAft>
                  <a:spcPts val="0"/>
                </a:spcAft>
                <a:buClrTx/>
                <a:buSzTx/>
                <a:buFontTx/>
                <a:buNone/>
                <a:tabLst/>
                <a:defRPr kumimoji="0" sz="1400" b="0" i="0" u="none" strike="noStrike" kern="0" cap="none" spc="0" normalizeH="0" baseline="0">
                  <a:ln>
                    <a:noFill/>
                  </a:ln>
                  <a:solidFill>
                    <a:srgbClr val="FFFFFF"/>
                  </a:solidFill>
                  <a:effectLst>
                    <a:outerShdw blurRad="38100" dist="38100" dir="2700000" algn="tl">
                      <a:srgbClr val="000000">
                        <a:alpha val="43137"/>
                      </a:srgbClr>
                    </a:outerShdw>
                  </a:effectLst>
                  <a:uLnTx/>
                  <a:uFillTx/>
                </a:defRPr>
              </a:lvl1pPr>
            </a:lstStyle>
            <a:p>
              <a:pPr defTabSz="914400">
                <a:buNone/>
              </a:pPr>
              <a:r>
                <a:rPr lang="zh-CN" sz="900" b="0" i="0">
                  <a:solidFill>
                    <a:schemeClr val="bg1"/>
                  </a:solidFill>
                  <a:latin typeface="Arial"/>
                  <a:ea typeface="黑体" pitchFamily="2" charset="-122"/>
                  <a:cs typeface="+mn-cs"/>
                </a:rPr>
                <a:t>计算</a:t>
              </a:r>
            </a:p>
          </p:txBody>
        </p:sp>
        <p:sp>
          <p:nvSpPr>
            <p:cNvPr id="65" name="Freeform 9"/>
            <p:cNvSpPr>
              <a:spLocks noEditPoints="1"/>
            </p:cNvSpPr>
            <p:nvPr/>
          </p:nvSpPr>
          <p:spPr bwMode="auto">
            <a:xfrm>
              <a:off x="5969027" y="4589078"/>
              <a:ext cx="261365" cy="379605"/>
            </a:xfrm>
            <a:custGeom>
              <a:avLst/>
              <a:gdLst>
                <a:gd name="T0" fmla="*/ 608 w 680"/>
                <a:gd name="T1" fmla="*/ 0 h 988"/>
                <a:gd name="T2" fmla="*/ 72 w 680"/>
                <a:gd name="T3" fmla="*/ 0 h 988"/>
                <a:gd name="T4" fmla="*/ 0 w 680"/>
                <a:gd name="T5" fmla="*/ 71 h 988"/>
                <a:gd name="T6" fmla="*/ 0 w 680"/>
                <a:gd name="T7" fmla="*/ 917 h 988"/>
                <a:gd name="T8" fmla="*/ 72 w 680"/>
                <a:gd name="T9" fmla="*/ 988 h 988"/>
                <a:gd name="T10" fmla="*/ 608 w 680"/>
                <a:gd name="T11" fmla="*/ 988 h 988"/>
                <a:gd name="T12" fmla="*/ 680 w 680"/>
                <a:gd name="T13" fmla="*/ 917 h 988"/>
                <a:gd name="T14" fmla="*/ 680 w 680"/>
                <a:gd name="T15" fmla="*/ 71 h 988"/>
                <a:gd name="T16" fmla="*/ 608 w 680"/>
                <a:gd name="T17" fmla="*/ 0 h 988"/>
                <a:gd name="T18" fmla="*/ 570 w 680"/>
                <a:gd name="T19" fmla="*/ 892 h 988"/>
                <a:gd name="T20" fmla="*/ 110 w 680"/>
                <a:gd name="T21" fmla="*/ 892 h 988"/>
                <a:gd name="T22" fmla="*/ 39 w 680"/>
                <a:gd name="T23" fmla="*/ 841 h 988"/>
                <a:gd name="T24" fmla="*/ 110 w 680"/>
                <a:gd name="T25" fmla="*/ 790 h 988"/>
                <a:gd name="T26" fmla="*/ 570 w 680"/>
                <a:gd name="T27" fmla="*/ 790 h 988"/>
                <a:gd name="T28" fmla="*/ 641 w 680"/>
                <a:gd name="T29" fmla="*/ 841 h 988"/>
                <a:gd name="T30" fmla="*/ 570 w 680"/>
                <a:gd name="T31" fmla="*/ 892 h 988"/>
                <a:gd name="T32" fmla="*/ 570 w 680"/>
                <a:gd name="T33" fmla="*/ 714 h 988"/>
                <a:gd name="T34" fmla="*/ 110 w 680"/>
                <a:gd name="T35" fmla="*/ 714 h 988"/>
                <a:gd name="T36" fmla="*/ 39 w 680"/>
                <a:gd name="T37" fmla="*/ 663 h 988"/>
                <a:gd name="T38" fmla="*/ 110 w 680"/>
                <a:gd name="T39" fmla="*/ 612 h 988"/>
                <a:gd name="T40" fmla="*/ 570 w 680"/>
                <a:gd name="T41" fmla="*/ 612 h 988"/>
                <a:gd name="T42" fmla="*/ 641 w 680"/>
                <a:gd name="T43" fmla="*/ 663 h 988"/>
                <a:gd name="T44" fmla="*/ 570 w 680"/>
                <a:gd name="T45" fmla="*/ 714 h 988"/>
                <a:gd name="T46" fmla="*/ 570 w 680"/>
                <a:gd name="T47" fmla="*/ 536 h 988"/>
                <a:gd name="T48" fmla="*/ 110 w 680"/>
                <a:gd name="T49" fmla="*/ 536 h 988"/>
                <a:gd name="T50" fmla="*/ 39 w 680"/>
                <a:gd name="T51" fmla="*/ 485 h 988"/>
                <a:gd name="T52" fmla="*/ 110 w 680"/>
                <a:gd name="T53" fmla="*/ 434 h 988"/>
                <a:gd name="T54" fmla="*/ 570 w 680"/>
                <a:gd name="T55" fmla="*/ 434 h 988"/>
                <a:gd name="T56" fmla="*/ 641 w 680"/>
                <a:gd name="T57" fmla="*/ 485 h 988"/>
                <a:gd name="T58" fmla="*/ 570 w 680"/>
                <a:gd name="T59" fmla="*/ 536 h 988"/>
                <a:gd name="T60" fmla="*/ 570 w 680"/>
                <a:gd name="T61" fmla="*/ 359 h 988"/>
                <a:gd name="T62" fmla="*/ 110 w 680"/>
                <a:gd name="T63" fmla="*/ 359 h 988"/>
                <a:gd name="T64" fmla="*/ 39 w 680"/>
                <a:gd name="T65" fmla="*/ 307 h 988"/>
                <a:gd name="T66" fmla="*/ 110 w 680"/>
                <a:gd name="T67" fmla="*/ 256 h 988"/>
                <a:gd name="T68" fmla="*/ 570 w 680"/>
                <a:gd name="T69" fmla="*/ 256 h 988"/>
                <a:gd name="T70" fmla="*/ 641 w 680"/>
                <a:gd name="T71" fmla="*/ 307 h 988"/>
                <a:gd name="T72" fmla="*/ 570 w 680"/>
                <a:gd name="T73" fmla="*/ 359 h 988"/>
                <a:gd name="T74" fmla="*/ 570 w 680"/>
                <a:gd name="T75" fmla="*/ 181 h 988"/>
                <a:gd name="T76" fmla="*/ 110 w 680"/>
                <a:gd name="T77" fmla="*/ 181 h 988"/>
                <a:gd name="T78" fmla="*/ 39 w 680"/>
                <a:gd name="T79" fmla="*/ 129 h 988"/>
                <a:gd name="T80" fmla="*/ 110 w 680"/>
                <a:gd name="T81" fmla="*/ 78 h 988"/>
                <a:gd name="T82" fmla="*/ 570 w 680"/>
                <a:gd name="T83" fmla="*/ 78 h 988"/>
                <a:gd name="T84" fmla="*/ 641 w 680"/>
                <a:gd name="T85" fmla="*/ 129 h 988"/>
                <a:gd name="T86" fmla="*/ 570 w 680"/>
                <a:gd name="T87" fmla="*/ 181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0" h="988">
                  <a:moveTo>
                    <a:pt x="608" y="0"/>
                  </a:moveTo>
                  <a:cubicBezTo>
                    <a:pt x="72" y="0"/>
                    <a:pt x="72" y="0"/>
                    <a:pt x="72" y="0"/>
                  </a:cubicBezTo>
                  <a:cubicBezTo>
                    <a:pt x="32" y="0"/>
                    <a:pt x="0" y="32"/>
                    <a:pt x="0" y="71"/>
                  </a:cubicBezTo>
                  <a:cubicBezTo>
                    <a:pt x="0" y="917"/>
                    <a:pt x="0" y="917"/>
                    <a:pt x="0" y="917"/>
                  </a:cubicBezTo>
                  <a:cubicBezTo>
                    <a:pt x="0" y="956"/>
                    <a:pt x="32" y="988"/>
                    <a:pt x="72" y="988"/>
                  </a:cubicBezTo>
                  <a:cubicBezTo>
                    <a:pt x="608" y="988"/>
                    <a:pt x="608" y="988"/>
                    <a:pt x="608" y="988"/>
                  </a:cubicBezTo>
                  <a:cubicBezTo>
                    <a:pt x="648" y="988"/>
                    <a:pt x="680" y="956"/>
                    <a:pt x="680" y="917"/>
                  </a:cubicBezTo>
                  <a:cubicBezTo>
                    <a:pt x="680" y="71"/>
                    <a:pt x="680" y="71"/>
                    <a:pt x="680" y="71"/>
                  </a:cubicBezTo>
                  <a:cubicBezTo>
                    <a:pt x="680" y="32"/>
                    <a:pt x="648" y="0"/>
                    <a:pt x="608" y="0"/>
                  </a:cubicBezTo>
                  <a:close/>
                  <a:moveTo>
                    <a:pt x="570" y="892"/>
                  </a:moveTo>
                  <a:cubicBezTo>
                    <a:pt x="110" y="892"/>
                    <a:pt x="110" y="892"/>
                    <a:pt x="110" y="892"/>
                  </a:cubicBezTo>
                  <a:cubicBezTo>
                    <a:pt x="71" y="892"/>
                    <a:pt x="39" y="869"/>
                    <a:pt x="39" y="841"/>
                  </a:cubicBezTo>
                  <a:cubicBezTo>
                    <a:pt x="39" y="813"/>
                    <a:pt x="71" y="790"/>
                    <a:pt x="110" y="790"/>
                  </a:cubicBezTo>
                  <a:cubicBezTo>
                    <a:pt x="570" y="790"/>
                    <a:pt x="570" y="790"/>
                    <a:pt x="570" y="790"/>
                  </a:cubicBezTo>
                  <a:cubicBezTo>
                    <a:pt x="609" y="790"/>
                    <a:pt x="641" y="813"/>
                    <a:pt x="641" y="841"/>
                  </a:cubicBezTo>
                  <a:cubicBezTo>
                    <a:pt x="641" y="869"/>
                    <a:pt x="609" y="892"/>
                    <a:pt x="570" y="892"/>
                  </a:cubicBezTo>
                  <a:close/>
                  <a:moveTo>
                    <a:pt x="570" y="714"/>
                  </a:moveTo>
                  <a:cubicBezTo>
                    <a:pt x="110" y="714"/>
                    <a:pt x="110" y="714"/>
                    <a:pt x="110" y="714"/>
                  </a:cubicBezTo>
                  <a:cubicBezTo>
                    <a:pt x="71" y="714"/>
                    <a:pt x="39" y="691"/>
                    <a:pt x="39" y="663"/>
                  </a:cubicBezTo>
                  <a:cubicBezTo>
                    <a:pt x="39" y="635"/>
                    <a:pt x="71" y="612"/>
                    <a:pt x="110" y="612"/>
                  </a:cubicBezTo>
                  <a:cubicBezTo>
                    <a:pt x="570" y="612"/>
                    <a:pt x="570" y="612"/>
                    <a:pt x="570" y="612"/>
                  </a:cubicBezTo>
                  <a:cubicBezTo>
                    <a:pt x="609" y="612"/>
                    <a:pt x="641" y="635"/>
                    <a:pt x="641" y="663"/>
                  </a:cubicBezTo>
                  <a:cubicBezTo>
                    <a:pt x="641" y="691"/>
                    <a:pt x="609" y="714"/>
                    <a:pt x="570" y="714"/>
                  </a:cubicBezTo>
                  <a:close/>
                  <a:moveTo>
                    <a:pt x="570" y="536"/>
                  </a:moveTo>
                  <a:cubicBezTo>
                    <a:pt x="110" y="536"/>
                    <a:pt x="110" y="536"/>
                    <a:pt x="110" y="536"/>
                  </a:cubicBezTo>
                  <a:cubicBezTo>
                    <a:pt x="71" y="536"/>
                    <a:pt x="39" y="513"/>
                    <a:pt x="39" y="485"/>
                  </a:cubicBezTo>
                  <a:cubicBezTo>
                    <a:pt x="39" y="457"/>
                    <a:pt x="71" y="434"/>
                    <a:pt x="110" y="434"/>
                  </a:cubicBezTo>
                  <a:cubicBezTo>
                    <a:pt x="570" y="434"/>
                    <a:pt x="570" y="434"/>
                    <a:pt x="570" y="434"/>
                  </a:cubicBezTo>
                  <a:cubicBezTo>
                    <a:pt x="609" y="434"/>
                    <a:pt x="641" y="457"/>
                    <a:pt x="641" y="485"/>
                  </a:cubicBezTo>
                  <a:cubicBezTo>
                    <a:pt x="641" y="513"/>
                    <a:pt x="609" y="536"/>
                    <a:pt x="570" y="536"/>
                  </a:cubicBezTo>
                  <a:close/>
                  <a:moveTo>
                    <a:pt x="570" y="359"/>
                  </a:moveTo>
                  <a:cubicBezTo>
                    <a:pt x="110" y="359"/>
                    <a:pt x="110" y="359"/>
                    <a:pt x="110" y="359"/>
                  </a:cubicBezTo>
                  <a:cubicBezTo>
                    <a:pt x="71" y="359"/>
                    <a:pt x="39" y="335"/>
                    <a:pt x="39" y="307"/>
                  </a:cubicBezTo>
                  <a:cubicBezTo>
                    <a:pt x="39" y="279"/>
                    <a:pt x="71" y="256"/>
                    <a:pt x="110" y="256"/>
                  </a:cubicBezTo>
                  <a:cubicBezTo>
                    <a:pt x="570" y="256"/>
                    <a:pt x="570" y="256"/>
                    <a:pt x="570" y="256"/>
                  </a:cubicBezTo>
                  <a:cubicBezTo>
                    <a:pt x="609" y="256"/>
                    <a:pt x="641" y="279"/>
                    <a:pt x="641" y="307"/>
                  </a:cubicBezTo>
                  <a:cubicBezTo>
                    <a:pt x="641" y="335"/>
                    <a:pt x="609" y="359"/>
                    <a:pt x="570" y="359"/>
                  </a:cubicBezTo>
                  <a:close/>
                  <a:moveTo>
                    <a:pt x="570" y="181"/>
                  </a:moveTo>
                  <a:cubicBezTo>
                    <a:pt x="110" y="181"/>
                    <a:pt x="110" y="181"/>
                    <a:pt x="110" y="181"/>
                  </a:cubicBezTo>
                  <a:cubicBezTo>
                    <a:pt x="71" y="181"/>
                    <a:pt x="39" y="158"/>
                    <a:pt x="39" y="129"/>
                  </a:cubicBezTo>
                  <a:cubicBezTo>
                    <a:pt x="39" y="101"/>
                    <a:pt x="71" y="78"/>
                    <a:pt x="110" y="78"/>
                  </a:cubicBezTo>
                  <a:cubicBezTo>
                    <a:pt x="570" y="78"/>
                    <a:pt x="570" y="78"/>
                    <a:pt x="570" y="78"/>
                  </a:cubicBezTo>
                  <a:cubicBezTo>
                    <a:pt x="609" y="78"/>
                    <a:pt x="641" y="101"/>
                    <a:pt x="641" y="129"/>
                  </a:cubicBezTo>
                  <a:cubicBezTo>
                    <a:pt x="641" y="158"/>
                    <a:pt x="609" y="181"/>
                    <a:pt x="570" y="18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solidFill>
                  <a:schemeClr val="bg1"/>
                </a:solidFill>
                <a:ea typeface="黑体" pitchFamily="2" charset="-122"/>
              </a:endParaRPr>
            </a:p>
          </p:txBody>
        </p:sp>
      </p:grpSp>
      <p:grpSp>
        <p:nvGrpSpPr>
          <p:cNvPr id="50" name="Group 49"/>
          <p:cNvGrpSpPr/>
          <p:nvPr/>
        </p:nvGrpSpPr>
        <p:grpSpPr>
          <a:xfrm>
            <a:off x="3418809" y="2412358"/>
            <a:ext cx="1162666" cy="1173991"/>
            <a:chOff x="5081345" y="2782041"/>
            <a:chExt cx="914400" cy="914400"/>
          </a:xfrm>
        </p:grpSpPr>
        <p:sp>
          <p:nvSpPr>
            <p:cNvPr id="60" name="Oval 59"/>
            <p:cNvSpPr/>
            <p:nvPr/>
          </p:nvSpPr>
          <p:spPr>
            <a:xfrm>
              <a:off x="5081345" y="2782041"/>
              <a:ext cx="914400" cy="914400"/>
            </a:xfrm>
            <a:prstGeom prst="ellipse">
              <a:avLst/>
            </a:prstGeom>
            <a:gradFill flip="none" rotWithShape="1">
              <a:gsLst>
                <a:gs pos="0">
                  <a:srgbClr val="4D4D4D"/>
                </a:gs>
                <a:gs pos="100000">
                  <a:srgbClr val="7F7F7F"/>
                </a:gs>
              </a:gsLst>
              <a:path path="circle">
                <a:fillToRect l="50000" t="50000" r="50000" b="50000"/>
              </a:path>
              <a:tileRect/>
            </a:gradFill>
            <a:ln w="25400">
              <a:solidFill>
                <a:schemeClr val="bg1">
                  <a:lumMod val="85000"/>
                </a:schemeClr>
              </a:solidFill>
              <a:round/>
              <a:headEnd/>
              <a:tailEnd/>
            </a:ln>
            <a:effectLst>
              <a:outerShdw blurRad="63500" sx="102000" sy="102000" algn="ctr" rotWithShape="0">
                <a:prstClr val="black">
                  <a:alpha val="40000"/>
                </a:prstClr>
              </a:outerShdw>
            </a:effectLst>
          </p:spPr>
          <p:txBody>
            <a:bodyPr vert="horz" wrap="square" lIns="0" tIns="0" rIns="0" bIns="0" numCol="1" anchor="t" anchorCtr="0" compatLnSpc="1">
              <a:prstTxWarp prst="textNoShape">
                <a:avLst/>
              </a:prstTxWarp>
            </a:bodyPr>
            <a:lstStyle/>
            <a:p>
              <a:endParaRPr lang="en-US" dirty="0">
                <a:solidFill>
                  <a:schemeClr val="bg1"/>
                </a:solidFill>
                <a:ea typeface="黑体" pitchFamily="2" charset="-122"/>
              </a:endParaRPr>
            </a:p>
          </p:txBody>
        </p:sp>
        <p:sp>
          <p:nvSpPr>
            <p:cNvPr id="61" name="TextBox 60"/>
            <p:cNvSpPr txBox="1"/>
            <p:nvPr/>
          </p:nvSpPr>
          <p:spPr>
            <a:xfrm>
              <a:off x="5092379" y="3375516"/>
              <a:ext cx="892333" cy="107874"/>
            </a:xfrm>
            <a:prstGeom prst="rect">
              <a:avLst/>
            </a:prstGeom>
            <a:noFill/>
          </p:spPr>
          <p:txBody>
            <a:bodyPr wrap="square" lIns="0" tIns="0" rIns="0" bIns="0" rtlCol="0" anchor="ctr">
              <a:spAutoFit/>
            </a:bodyPr>
            <a:lstStyle>
              <a:defPPr>
                <a:defRPr lang="en-US"/>
              </a:defPPr>
              <a:lvl1pPr marR="0" lvl="0" indent="0" algn="ctr" defTabSz="913742" fontAlgn="auto">
                <a:lnSpc>
                  <a:spcPct val="100000"/>
                </a:lnSpc>
                <a:spcBef>
                  <a:spcPts val="0"/>
                </a:spcBef>
                <a:spcAft>
                  <a:spcPts val="0"/>
                </a:spcAft>
                <a:buClrTx/>
                <a:buSzTx/>
                <a:buFontTx/>
                <a:buNone/>
                <a:tabLst/>
                <a:defRPr kumimoji="0" sz="1400" b="0" i="0" u="none" strike="noStrike" kern="0" cap="none" spc="0" normalizeH="0" baseline="0">
                  <a:ln>
                    <a:noFill/>
                  </a:ln>
                  <a:solidFill>
                    <a:srgbClr val="FFFFFF"/>
                  </a:solidFill>
                  <a:effectLst>
                    <a:outerShdw blurRad="38100" dist="38100" dir="2700000" algn="tl">
                      <a:srgbClr val="000000">
                        <a:alpha val="43137"/>
                      </a:srgbClr>
                    </a:outerShdw>
                  </a:effectLst>
                  <a:uLnTx/>
                  <a:uFillTx/>
                </a:defRPr>
              </a:lvl1pPr>
            </a:lstStyle>
            <a:p>
              <a:pPr defTabSz="914400">
                <a:buNone/>
              </a:pPr>
              <a:r>
                <a:rPr lang="zh-CN" sz="900" b="0" i="0" dirty="0">
                  <a:solidFill>
                    <a:schemeClr val="bg1"/>
                  </a:solidFill>
                  <a:latin typeface="Arial"/>
                  <a:ea typeface="黑体" pitchFamily="2" charset="-122"/>
                  <a:cs typeface="+mn-cs"/>
                </a:rPr>
                <a:t>安全</a:t>
              </a:r>
            </a:p>
          </p:txBody>
        </p:sp>
        <p:sp>
          <p:nvSpPr>
            <p:cNvPr id="62" name="Freeform 61"/>
            <p:cNvSpPr>
              <a:spLocks noEditPoints="1"/>
            </p:cNvSpPr>
            <p:nvPr/>
          </p:nvSpPr>
          <p:spPr bwMode="auto">
            <a:xfrm>
              <a:off x="5386145" y="2881567"/>
              <a:ext cx="304800" cy="420688"/>
            </a:xfrm>
            <a:custGeom>
              <a:avLst/>
              <a:gdLst/>
              <a:ahLst/>
              <a:cxnLst>
                <a:cxn ang="0">
                  <a:pos x="54" y="54"/>
                </a:cxn>
                <a:cxn ang="0">
                  <a:pos x="81" y="27"/>
                </a:cxn>
                <a:cxn ang="0">
                  <a:pos x="107" y="54"/>
                </a:cxn>
                <a:cxn ang="0">
                  <a:pos x="107" y="75"/>
                </a:cxn>
                <a:cxn ang="0">
                  <a:pos x="135" y="75"/>
                </a:cxn>
                <a:cxn ang="0">
                  <a:pos x="135" y="54"/>
                </a:cxn>
                <a:cxn ang="0">
                  <a:pos x="81" y="0"/>
                </a:cxn>
                <a:cxn ang="0">
                  <a:pos x="27" y="54"/>
                </a:cxn>
                <a:cxn ang="0">
                  <a:pos x="27" y="75"/>
                </a:cxn>
                <a:cxn ang="0">
                  <a:pos x="54" y="75"/>
                </a:cxn>
                <a:cxn ang="0">
                  <a:pos x="54" y="54"/>
                </a:cxn>
                <a:cxn ang="0">
                  <a:pos x="145" y="87"/>
                </a:cxn>
                <a:cxn ang="0">
                  <a:pos x="17" y="87"/>
                </a:cxn>
                <a:cxn ang="0">
                  <a:pos x="0" y="104"/>
                </a:cxn>
                <a:cxn ang="0">
                  <a:pos x="0" y="206"/>
                </a:cxn>
                <a:cxn ang="0">
                  <a:pos x="17" y="222"/>
                </a:cxn>
                <a:cxn ang="0">
                  <a:pos x="145" y="222"/>
                </a:cxn>
                <a:cxn ang="0">
                  <a:pos x="161" y="206"/>
                </a:cxn>
                <a:cxn ang="0">
                  <a:pos x="161" y="104"/>
                </a:cxn>
                <a:cxn ang="0">
                  <a:pos x="145" y="87"/>
                </a:cxn>
                <a:cxn ang="0">
                  <a:pos x="95" y="170"/>
                </a:cxn>
                <a:cxn ang="0">
                  <a:pos x="81" y="182"/>
                </a:cxn>
                <a:cxn ang="0">
                  <a:pos x="67" y="170"/>
                </a:cxn>
                <a:cxn ang="0">
                  <a:pos x="67" y="131"/>
                </a:cxn>
                <a:cxn ang="0">
                  <a:pos x="81" y="118"/>
                </a:cxn>
                <a:cxn ang="0">
                  <a:pos x="95" y="131"/>
                </a:cxn>
                <a:cxn ang="0">
                  <a:pos x="95" y="170"/>
                </a:cxn>
              </a:cxnLst>
              <a:rect l="0" t="0" r="r" b="b"/>
              <a:pathLst>
                <a:path w="161" h="222">
                  <a:moveTo>
                    <a:pt x="54" y="54"/>
                  </a:moveTo>
                  <a:cubicBezTo>
                    <a:pt x="54" y="39"/>
                    <a:pt x="66" y="27"/>
                    <a:pt x="81" y="27"/>
                  </a:cubicBezTo>
                  <a:cubicBezTo>
                    <a:pt x="95" y="27"/>
                    <a:pt x="107" y="39"/>
                    <a:pt x="107" y="54"/>
                  </a:cubicBezTo>
                  <a:cubicBezTo>
                    <a:pt x="107" y="75"/>
                    <a:pt x="107" y="75"/>
                    <a:pt x="107" y="75"/>
                  </a:cubicBezTo>
                  <a:cubicBezTo>
                    <a:pt x="135" y="75"/>
                    <a:pt x="135" y="75"/>
                    <a:pt x="135" y="75"/>
                  </a:cubicBezTo>
                  <a:cubicBezTo>
                    <a:pt x="135" y="54"/>
                    <a:pt x="135" y="54"/>
                    <a:pt x="135" y="54"/>
                  </a:cubicBezTo>
                  <a:cubicBezTo>
                    <a:pt x="135" y="24"/>
                    <a:pt x="111" y="0"/>
                    <a:pt x="81" y="0"/>
                  </a:cubicBezTo>
                  <a:cubicBezTo>
                    <a:pt x="51" y="0"/>
                    <a:pt x="27" y="24"/>
                    <a:pt x="27" y="54"/>
                  </a:cubicBezTo>
                  <a:cubicBezTo>
                    <a:pt x="27" y="75"/>
                    <a:pt x="27" y="75"/>
                    <a:pt x="27" y="75"/>
                  </a:cubicBezTo>
                  <a:cubicBezTo>
                    <a:pt x="54" y="75"/>
                    <a:pt x="54" y="75"/>
                    <a:pt x="54" y="75"/>
                  </a:cubicBezTo>
                  <a:lnTo>
                    <a:pt x="54" y="54"/>
                  </a:lnTo>
                  <a:close/>
                  <a:moveTo>
                    <a:pt x="145" y="87"/>
                  </a:moveTo>
                  <a:cubicBezTo>
                    <a:pt x="17" y="87"/>
                    <a:pt x="17" y="87"/>
                    <a:pt x="17" y="87"/>
                  </a:cubicBezTo>
                  <a:cubicBezTo>
                    <a:pt x="8" y="87"/>
                    <a:pt x="0" y="95"/>
                    <a:pt x="0" y="104"/>
                  </a:cubicBezTo>
                  <a:cubicBezTo>
                    <a:pt x="0" y="206"/>
                    <a:pt x="0" y="206"/>
                    <a:pt x="0" y="206"/>
                  </a:cubicBezTo>
                  <a:cubicBezTo>
                    <a:pt x="0" y="215"/>
                    <a:pt x="8" y="222"/>
                    <a:pt x="17" y="222"/>
                  </a:cubicBezTo>
                  <a:cubicBezTo>
                    <a:pt x="145" y="222"/>
                    <a:pt x="145" y="222"/>
                    <a:pt x="145" y="222"/>
                  </a:cubicBezTo>
                  <a:cubicBezTo>
                    <a:pt x="154" y="222"/>
                    <a:pt x="161" y="215"/>
                    <a:pt x="161" y="206"/>
                  </a:cubicBezTo>
                  <a:cubicBezTo>
                    <a:pt x="161" y="104"/>
                    <a:pt x="161" y="104"/>
                    <a:pt x="161" y="104"/>
                  </a:cubicBezTo>
                  <a:cubicBezTo>
                    <a:pt x="161" y="95"/>
                    <a:pt x="154" y="87"/>
                    <a:pt x="145" y="87"/>
                  </a:cubicBezTo>
                  <a:close/>
                  <a:moveTo>
                    <a:pt x="95" y="170"/>
                  </a:moveTo>
                  <a:cubicBezTo>
                    <a:pt x="95" y="177"/>
                    <a:pt x="88" y="182"/>
                    <a:pt x="81" y="182"/>
                  </a:cubicBezTo>
                  <a:cubicBezTo>
                    <a:pt x="73" y="182"/>
                    <a:pt x="67" y="177"/>
                    <a:pt x="67" y="170"/>
                  </a:cubicBezTo>
                  <a:cubicBezTo>
                    <a:pt x="67" y="131"/>
                    <a:pt x="67" y="131"/>
                    <a:pt x="67" y="131"/>
                  </a:cubicBezTo>
                  <a:cubicBezTo>
                    <a:pt x="67" y="124"/>
                    <a:pt x="73" y="118"/>
                    <a:pt x="81" y="118"/>
                  </a:cubicBezTo>
                  <a:cubicBezTo>
                    <a:pt x="88" y="118"/>
                    <a:pt x="95" y="124"/>
                    <a:pt x="95" y="131"/>
                  </a:cubicBezTo>
                  <a:lnTo>
                    <a:pt x="95" y="170"/>
                  </a:lnTo>
                  <a:close/>
                </a:path>
              </a:pathLst>
            </a:custGeom>
            <a:solidFill>
              <a:schemeClr val="bg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solidFill>
                  <a:schemeClr val="bg1"/>
                </a:solidFill>
                <a:ea typeface="黑体" pitchFamily="2" charset="-122"/>
              </a:endParaRPr>
            </a:p>
          </p:txBody>
        </p:sp>
      </p:grpSp>
      <p:grpSp>
        <p:nvGrpSpPr>
          <p:cNvPr id="51" name="Group 50"/>
          <p:cNvGrpSpPr/>
          <p:nvPr/>
        </p:nvGrpSpPr>
        <p:grpSpPr>
          <a:xfrm>
            <a:off x="5316577" y="3739020"/>
            <a:ext cx="1162666" cy="1173991"/>
            <a:chOff x="6573879" y="3815353"/>
            <a:chExt cx="914400" cy="914400"/>
          </a:xfrm>
        </p:grpSpPr>
        <p:sp>
          <p:nvSpPr>
            <p:cNvPr id="52" name="Oval 51"/>
            <p:cNvSpPr/>
            <p:nvPr/>
          </p:nvSpPr>
          <p:spPr>
            <a:xfrm>
              <a:off x="6573879" y="3815353"/>
              <a:ext cx="914400" cy="914400"/>
            </a:xfrm>
            <a:prstGeom prst="ellipse">
              <a:avLst/>
            </a:prstGeom>
            <a:gradFill flip="none" rotWithShape="1">
              <a:gsLst>
                <a:gs pos="0">
                  <a:srgbClr val="4D4D4D"/>
                </a:gs>
                <a:gs pos="100000">
                  <a:srgbClr val="7F7F7F"/>
                </a:gs>
              </a:gsLst>
              <a:path path="circle">
                <a:fillToRect l="50000" t="50000" r="50000" b="50000"/>
              </a:path>
              <a:tileRect/>
            </a:gradFill>
            <a:ln w="25400">
              <a:solidFill>
                <a:schemeClr val="bg1">
                  <a:lumMod val="85000"/>
                </a:schemeClr>
              </a:solidFill>
              <a:round/>
              <a:headEnd/>
              <a:tailEnd/>
            </a:ln>
            <a:effectLst>
              <a:outerShdw blurRad="63500" sx="102000" sy="102000" algn="ctr" rotWithShape="0">
                <a:prstClr val="black">
                  <a:alpha val="40000"/>
                </a:prstClr>
              </a:outerShdw>
            </a:effectLst>
          </p:spPr>
          <p:txBody>
            <a:bodyPr vert="horz" wrap="square" lIns="0" tIns="0" rIns="0" bIns="0" numCol="1" anchor="t" anchorCtr="0" compatLnSpc="1">
              <a:prstTxWarp prst="textNoShape">
                <a:avLst/>
              </a:prstTxWarp>
            </a:bodyPr>
            <a:lstStyle/>
            <a:p>
              <a:pPr algn="ctr"/>
              <a:endParaRPr lang="en-US" dirty="0">
                <a:ea typeface="黑体" pitchFamily="2" charset="-122"/>
              </a:endParaRPr>
            </a:p>
          </p:txBody>
        </p:sp>
        <p:sp>
          <p:nvSpPr>
            <p:cNvPr id="53" name="TextBox 52"/>
            <p:cNvSpPr txBox="1"/>
            <p:nvPr/>
          </p:nvSpPr>
          <p:spPr>
            <a:xfrm>
              <a:off x="6573879" y="4408828"/>
              <a:ext cx="914400" cy="107874"/>
            </a:xfrm>
            <a:prstGeom prst="rect">
              <a:avLst/>
            </a:prstGeom>
            <a:noFill/>
          </p:spPr>
          <p:txBody>
            <a:bodyPr wrap="square" lIns="0" tIns="0" rIns="0" bIns="0" rtlCol="0" anchor="ctr">
              <a:spAutoFit/>
            </a:bodyPr>
            <a:lstStyle/>
            <a:p>
              <a:pPr marL="0" marR="0" indent="0" algn="ctr" defTabSz="913760">
                <a:lnSpc>
                  <a:spcPct val="100000"/>
                </a:lnSpc>
                <a:spcBef>
                  <a:spcPts val="0"/>
                </a:spcBef>
                <a:spcAft>
                  <a:spcPts val="0"/>
                </a:spcAft>
                <a:buNone/>
                <a:tabLst/>
              </a:pPr>
              <a:r>
                <a:rPr lang="zh-CN" sz="900" b="0" i="0" u="none" strike="noStrike" kern="0" cap="none" spc="0" dirty="0">
                  <a:ln>
                    <a:noFill/>
                  </a:ln>
                  <a:solidFill>
                    <a:srgbClr val="FFFFFF"/>
                  </a:solidFill>
                  <a:effectLst>
                    <a:outerShdw blurRad="38100" dist="38100" dir="2700000" algn="tl">
                      <a:srgbClr val="000000">
                        <a:alpha val="43137"/>
                      </a:srgbClr>
                    </a:outerShdw>
                  </a:effectLst>
                  <a:latin typeface="Arial"/>
                  <a:ea typeface="黑体" pitchFamily="2" charset="-122"/>
                  <a:cs typeface="+mn-cs"/>
                </a:rPr>
                <a:t>管理</a:t>
              </a:r>
            </a:p>
          </p:txBody>
        </p:sp>
        <p:grpSp>
          <p:nvGrpSpPr>
            <p:cNvPr id="54" name="Group 53"/>
            <p:cNvGrpSpPr/>
            <p:nvPr/>
          </p:nvGrpSpPr>
          <p:grpSpPr>
            <a:xfrm>
              <a:off x="6780137" y="3897173"/>
              <a:ext cx="501884" cy="478301"/>
              <a:chOff x="6688138" y="3305167"/>
              <a:chExt cx="1081087" cy="1030288"/>
            </a:xfrm>
            <a:solidFill>
              <a:schemeClr val="bg1"/>
            </a:solidFill>
          </p:grpSpPr>
          <p:grpSp>
            <p:nvGrpSpPr>
              <p:cNvPr id="55" name="Group 165"/>
              <p:cNvGrpSpPr/>
              <p:nvPr/>
            </p:nvGrpSpPr>
            <p:grpSpPr>
              <a:xfrm>
                <a:off x="6688138" y="3305167"/>
                <a:ext cx="1081087" cy="1030288"/>
                <a:chOff x="6688138" y="3305167"/>
                <a:chExt cx="1081087" cy="1030288"/>
              </a:xfrm>
              <a:grpFill/>
            </p:grpSpPr>
            <p:sp>
              <p:nvSpPr>
                <p:cNvPr id="57" name="Freeform 129"/>
                <p:cNvSpPr>
                  <a:spLocks noEditPoints="1"/>
                </p:cNvSpPr>
                <p:nvPr/>
              </p:nvSpPr>
              <p:spPr bwMode="auto">
                <a:xfrm>
                  <a:off x="6688138" y="3470267"/>
                  <a:ext cx="503237" cy="495300"/>
                </a:xfrm>
                <a:custGeom>
                  <a:avLst/>
                  <a:gdLst/>
                  <a:ahLst/>
                  <a:cxnLst>
                    <a:cxn ang="0">
                      <a:pos x="196" y="90"/>
                    </a:cxn>
                    <a:cxn ang="0">
                      <a:pos x="193" y="70"/>
                    </a:cxn>
                    <a:cxn ang="0">
                      <a:pos x="189" y="67"/>
                    </a:cxn>
                    <a:cxn ang="0">
                      <a:pos x="175" y="66"/>
                    </a:cxn>
                    <a:cxn ang="0">
                      <a:pos x="164" y="47"/>
                    </a:cxn>
                    <a:cxn ang="0">
                      <a:pos x="170" y="33"/>
                    </a:cxn>
                    <a:cxn ang="0">
                      <a:pos x="169" y="29"/>
                    </a:cxn>
                    <a:cxn ang="0">
                      <a:pos x="153" y="16"/>
                    </a:cxn>
                    <a:cxn ang="0">
                      <a:pos x="149" y="16"/>
                    </a:cxn>
                    <a:cxn ang="0">
                      <a:pos x="137" y="24"/>
                    </a:cxn>
                    <a:cxn ang="0">
                      <a:pos x="116" y="16"/>
                    </a:cxn>
                    <a:cxn ang="0">
                      <a:pos x="112" y="2"/>
                    </a:cxn>
                    <a:cxn ang="0">
                      <a:pos x="108" y="0"/>
                    </a:cxn>
                    <a:cxn ang="0">
                      <a:pos x="88" y="0"/>
                    </a:cxn>
                    <a:cxn ang="0">
                      <a:pos x="85" y="2"/>
                    </a:cxn>
                    <a:cxn ang="0">
                      <a:pos x="81" y="16"/>
                    </a:cxn>
                    <a:cxn ang="0">
                      <a:pos x="60" y="24"/>
                    </a:cxn>
                    <a:cxn ang="0">
                      <a:pos x="48" y="16"/>
                    </a:cxn>
                    <a:cxn ang="0">
                      <a:pos x="43" y="16"/>
                    </a:cxn>
                    <a:cxn ang="0">
                      <a:pos x="28" y="29"/>
                    </a:cxn>
                    <a:cxn ang="0">
                      <a:pos x="27" y="33"/>
                    </a:cxn>
                    <a:cxn ang="0">
                      <a:pos x="33" y="47"/>
                    </a:cxn>
                    <a:cxn ang="0">
                      <a:pos x="21" y="66"/>
                    </a:cxn>
                    <a:cxn ang="0">
                      <a:pos x="7" y="67"/>
                    </a:cxn>
                    <a:cxn ang="0">
                      <a:pos x="4" y="70"/>
                    </a:cxn>
                    <a:cxn ang="0">
                      <a:pos x="0" y="90"/>
                    </a:cxn>
                    <a:cxn ang="0">
                      <a:pos x="2" y="94"/>
                    </a:cxn>
                    <a:cxn ang="0">
                      <a:pos x="15" y="101"/>
                    </a:cxn>
                    <a:cxn ang="0">
                      <a:pos x="19" y="123"/>
                    </a:cxn>
                    <a:cxn ang="0">
                      <a:pos x="9" y="133"/>
                    </a:cxn>
                    <a:cxn ang="0">
                      <a:pos x="9" y="137"/>
                    </a:cxn>
                    <a:cxn ang="0">
                      <a:pos x="19" y="155"/>
                    </a:cxn>
                    <a:cxn ang="0">
                      <a:pos x="23" y="157"/>
                    </a:cxn>
                    <a:cxn ang="0">
                      <a:pos x="37" y="153"/>
                    </a:cxn>
                    <a:cxn ang="0">
                      <a:pos x="54" y="167"/>
                    </a:cxn>
                    <a:cxn ang="0">
                      <a:pos x="53" y="182"/>
                    </a:cxn>
                    <a:cxn ang="0">
                      <a:pos x="55" y="186"/>
                    </a:cxn>
                    <a:cxn ang="0">
                      <a:pos x="74" y="193"/>
                    </a:cxn>
                    <a:cxn ang="0">
                      <a:pos x="78" y="191"/>
                    </a:cxn>
                    <a:cxn ang="0">
                      <a:pos x="87" y="179"/>
                    </a:cxn>
                    <a:cxn ang="0">
                      <a:pos x="98" y="180"/>
                    </a:cxn>
                    <a:cxn ang="0">
                      <a:pos x="109" y="179"/>
                    </a:cxn>
                    <a:cxn ang="0">
                      <a:pos x="118" y="191"/>
                    </a:cxn>
                    <a:cxn ang="0">
                      <a:pos x="122" y="193"/>
                    </a:cxn>
                    <a:cxn ang="0">
                      <a:pos x="141" y="186"/>
                    </a:cxn>
                    <a:cxn ang="0">
                      <a:pos x="144" y="182"/>
                    </a:cxn>
                    <a:cxn ang="0">
                      <a:pos x="142" y="167"/>
                    </a:cxn>
                    <a:cxn ang="0">
                      <a:pos x="160" y="153"/>
                    </a:cxn>
                    <a:cxn ang="0">
                      <a:pos x="174" y="157"/>
                    </a:cxn>
                    <a:cxn ang="0">
                      <a:pos x="178" y="155"/>
                    </a:cxn>
                    <a:cxn ang="0">
                      <a:pos x="188" y="137"/>
                    </a:cxn>
                    <a:cxn ang="0">
                      <a:pos x="187" y="133"/>
                    </a:cxn>
                    <a:cxn ang="0">
                      <a:pos x="177" y="123"/>
                    </a:cxn>
                    <a:cxn ang="0">
                      <a:pos x="181" y="101"/>
                    </a:cxn>
                    <a:cxn ang="0">
                      <a:pos x="194" y="94"/>
                    </a:cxn>
                    <a:cxn ang="0">
                      <a:pos x="196" y="90"/>
                    </a:cxn>
                    <a:cxn ang="0">
                      <a:pos x="98" y="127"/>
                    </a:cxn>
                    <a:cxn ang="0">
                      <a:pos x="69" y="97"/>
                    </a:cxn>
                    <a:cxn ang="0">
                      <a:pos x="98" y="68"/>
                    </a:cxn>
                    <a:cxn ang="0">
                      <a:pos x="128" y="97"/>
                    </a:cxn>
                    <a:cxn ang="0">
                      <a:pos x="98" y="127"/>
                    </a:cxn>
                  </a:cxnLst>
                  <a:rect l="0" t="0" r="r" b="b"/>
                  <a:pathLst>
                    <a:path w="196" h="193">
                      <a:moveTo>
                        <a:pt x="196" y="90"/>
                      </a:moveTo>
                      <a:cubicBezTo>
                        <a:pt x="196" y="90"/>
                        <a:pt x="193" y="71"/>
                        <a:pt x="193" y="70"/>
                      </a:cubicBezTo>
                      <a:cubicBezTo>
                        <a:pt x="192" y="69"/>
                        <a:pt x="191" y="68"/>
                        <a:pt x="189" y="67"/>
                      </a:cubicBezTo>
                      <a:cubicBezTo>
                        <a:pt x="187" y="67"/>
                        <a:pt x="177" y="66"/>
                        <a:pt x="175" y="66"/>
                      </a:cubicBezTo>
                      <a:cubicBezTo>
                        <a:pt x="172" y="59"/>
                        <a:pt x="168" y="53"/>
                        <a:pt x="164" y="47"/>
                      </a:cubicBezTo>
                      <a:cubicBezTo>
                        <a:pt x="164" y="45"/>
                        <a:pt x="169" y="35"/>
                        <a:pt x="170" y="33"/>
                      </a:cubicBezTo>
                      <a:cubicBezTo>
                        <a:pt x="170" y="32"/>
                        <a:pt x="170" y="30"/>
                        <a:pt x="169" y="29"/>
                      </a:cubicBezTo>
                      <a:cubicBezTo>
                        <a:pt x="168" y="29"/>
                        <a:pt x="154" y="17"/>
                        <a:pt x="153" y="16"/>
                      </a:cubicBezTo>
                      <a:cubicBezTo>
                        <a:pt x="152" y="15"/>
                        <a:pt x="150" y="15"/>
                        <a:pt x="149" y="16"/>
                      </a:cubicBezTo>
                      <a:cubicBezTo>
                        <a:pt x="147" y="17"/>
                        <a:pt x="138" y="23"/>
                        <a:pt x="137" y="24"/>
                      </a:cubicBezTo>
                      <a:cubicBezTo>
                        <a:pt x="130" y="21"/>
                        <a:pt x="123" y="18"/>
                        <a:pt x="116" y="16"/>
                      </a:cubicBezTo>
                      <a:cubicBezTo>
                        <a:pt x="115" y="15"/>
                        <a:pt x="112" y="5"/>
                        <a:pt x="112" y="2"/>
                      </a:cubicBezTo>
                      <a:cubicBezTo>
                        <a:pt x="111" y="1"/>
                        <a:pt x="110" y="0"/>
                        <a:pt x="108" y="0"/>
                      </a:cubicBezTo>
                      <a:cubicBezTo>
                        <a:pt x="88" y="0"/>
                        <a:pt x="88" y="0"/>
                        <a:pt x="88" y="0"/>
                      </a:cubicBezTo>
                      <a:cubicBezTo>
                        <a:pt x="86" y="0"/>
                        <a:pt x="85" y="1"/>
                        <a:pt x="85" y="2"/>
                      </a:cubicBezTo>
                      <a:cubicBezTo>
                        <a:pt x="84" y="5"/>
                        <a:pt x="81" y="15"/>
                        <a:pt x="81" y="16"/>
                      </a:cubicBezTo>
                      <a:cubicBezTo>
                        <a:pt x="73" y="18"/>
                        <a:pt x="66" y="21"/>
                        <a:pt x="60" y="24"/>
                      </a:cubicBezTo>
                      <a:cubicBezTo>
                        <a:pt x="58" y="23"/>
                        <a:pt x="49" y="17"/>
                        <a:pt x="48" y="16"/>
                      </a:cubicBezTo>
                      <a:cubicBezTo>
                        <a:pt x="46" y="15"/>
                        <a:pt x="45" y="15"/>
                        <a:pt x="43" y="16"/>
                      </a:cubicBezTo>
                      <a:cubicBezTo>
                        <a:pt x="43" y="17"/>
                        <a:pt x="28" y="29"/>
                        <a:pt x="28" y="29"/>
                      </a:cubicBezTo>
                      <a:cubicBezTo>
                        <a:pt x="26" y="30"/>
                        <a:pt x="26" y="32"/>
                        <a:pt x="27" y="33"/>
                      </a:cubicBezTo>
                      <a:cubicBezTo>
                        <a:pt x="28" y="36"/>
                        <a:pt x="32" y="45"/>
                        <a:pt x="33" y="47"/>
                      </a:cubicBezTo>
                      <a:cubicBezTo>
                        <a:pt x="28" y="53"/>
                        <a:pt x="24" y="59"/>
                        <a:pt x="21" y="66"/>
                      </a:cubicBezTo>
                      <a:cubicBezTo>
                        <a:pt x="20" y="66"/>
                        <a:pt x="9" y="67"/>
                        <a:pt x="7" y="67"/>
                      </a:cubicBezTo>
                      <a:cubicBezTo>
                        <a:pt x="6" y="68"/>
                        <a:pt x="4" y="69"/>
                        <a:pt x="4" y="70"/>
                      </a:cubicBezTo>
                      <a:cubicBezTo>
                        <a:pt x="4" y="71"/>
                        <a:pt x="0" y="90"/>
                        <a:pt x="0" y="90"/>
                      </a:cubicBezTo>
                      <a:cubicBezTo>
                        <a:pt x="0" y="92"/>
                        <a:pt x="1" y="94"/>
                        <a:pt x="2" y="94"/>
                      </a:cubicBezTo>
                      <a:cubicBezTo>
                        <a:pt x="4" y="95"/>
                        <a:pt x="14" y="100"/>
                        <a:pt x="15" y="101"/>
                      </a:cubicBezTo>
                      <a:cubicBezTo>
                        <a:pt x="16" y="108"/>
                        <a:pt x="17" y="116"/>
                        <a:pt x="19" y="123"/>
                      </a:cubicBezTo>
                      <a:cubicBezTo>
                        <a:pt x="18" y="124"/>
                        <a:pt x="11" y="131"/>
                        <a:pt x="9" y="133"/>
                      </a:cubicBezTo>
                      <a:cubicBezTo>
                        <a:pt x="8" y="134"/>
                        <a:pt x="8" y="136"/>
                        <a:pt x="9" y="137"/>
                      </a:cubicBezTo>
                      <a:cubicBezTo>
                        <a:pt x="9" y="138"/>
                        <a:pt x="18" y="154"/>
                        <a:pt x="19" y="155"/>
                      </a:cubicBezTo>
                      <a:cubicBezTo>
                        <a:pt x="20" y="157"/>
                        <a:pt x="21" y="157"/>
                        <a:pt x="23" y="157"/>
                      </a:cubicBezTo>
                      <a:cubicBezTo>
                        <a:pt x="25" y="156"/>
                        <a:pt x="35" y="154"/>
                        <a:pt x="37" y="153"/>
                      </a:cubicBezTo>
                      <a:cubicBezTo>
                        <a:pt x="42" y="159"/>
                        <a:pt x="48" y="163"/>
                        <a:pt x="54" y="167"/>
                      </a:cubicBezTo>
                      <a:cubicBezTo>
                        <a:pt x="54" y="169"/>
                        <a:pt x="53" y="180"/>
                        <a:pt x="53" y="182"/>
                      </a:cubicBezTo>
                      <a:cubicBezTo>
                        <a:pt x="53" y="183"/>
                        <a:pt x="53" y="185"/>
                        <a:pt x="55" y="186"/>
                      </a:cubicBezTo>
                      <a:cubicBezTo>
                        <a:pt x="56" y="186"/>
                        <a:pt x="74" y="192"/>
                        <a:pt x="74" y="193"/>
                      </a:cubicBezTo>
                      <a:cubicBezTo>
                        <a:pt x="76" y="193"/>
                        <a:pt x="78" y="193"/>
                        <a:pt x="78" y="191"/>
                      </a:cubicBezTo>
                      <a:cubicBezTo>
                        <a:pt x="80" y="189"/>
                        <a:pt x="86" y="181"/>
                        <a:pt x="87" y="179"/>
                      </a:cubicBezTo>
                      <a:cubicBezTo>
                        <a:pt x="91" y="180"/>
                        <a:pt x="94" y="180"/>
                        <a:pt x="98" y="180"/>
                      </a:cubicBezTo>
                      <a:cubicBezTo>
                        <a:pt x="102" y="180"/>
                        <a:pt x="106" y="180"/>
                        <a:pt x="109" y="179"/>
                      </a:cubicBezTo>
                      <a:cubicBezTo>
                        <a:pt x="110" y="181"/>
                        <a:pt x="117" y="189"/>
                        <a:pt x="118" y="191"/>
                      </a:cubicBezTo>
                      <a:cubicBezTo>
                        <a:pt x="119" y="192"/>
                        <a:pt x="120" y="193"/>
                        <a:pt x="122" y="193"/>
                      </a:cubicBezTo>
                      <a:cubicBezTo>
                        <a:pt x="123" y="192"/>
                        <a:pt x="140" y="186"/>
                        <a:pt x="141" y="186"/>
                      </a:cubicBezTo>
                      <a:cubicBezTo>
                        <a:pt x="143" y="185"/>
                        <a:pt x="144" y="183"/>
                        <a:pt x="144" y="182"/>
                      </a:cubicBezTo>
                      <a:cubicBezTo>
                        <a:pt x="143" y="180"/>
                        <a:pt x="143" y="169"/>
                        <a:pt x="142" y="167"/>
                      </a:cubicBezTo>
                      <a:cubicBezTo>
                        <a:pt x="149" y="163"/>
                        <a:pt x="155" y="159"/>
                        <a:pt x="160" y="153"/>
                      </a:cubicBezTo>
                      <a:cubicBezTo>
                        <a:pt x="161" y="154"/>
                        <a:pt x="171" y="156"/>
                        <a:pt x="174" y="157"/>
                      </a:cubicBezTo>
                      <a:cubicBezTo>
                        <a:pt x="175" y="157"/>
                        <a:pt x="177" y="157"/>
                        <a:pt x="178" y="155"/>
                      </a:cubicBezTo>
                      <a:cubicBezTo>
                        <a:pt x="178" y="154"/>
                        <a:pt x="187" y="138"/>
                        <a:pt x="188" y="137"/>
                      </a:cubicBezTo>
                      <a:cubicBezTo>
                        <a:pt x="189" y="136"/>
                        <a:pt x="188" y="134"/>
                        <a:pt x="187" y="133"/>
                      </a:cubicBezTo>
                      <a:cubicBezTo>
                        <a:pt x="186" y="131"/>
                        <a:pt x="178" y="124"/>
                        <a:pt x="177" y="123"/>
                      </a:cubicBezTo>
                      <a:cubicBezTo>
                        <a:pt x="179" y="116"/>
                        <a:pt x="181" y="108"/>
                        <a:pt x="181" y="101"/>
                      </a:cubicBezTo>
                      <a:cubicBezTo>
                        <a:pt x="183" y="100"/>
                        <a:pt x="192" y="95"/>
                        <a:pt x="194" y="94"/>
                      </a:cubicBezTo>
                      <a:cubicBezTo>
                        <a:pt x="195" y="94"/>
                        <a:pt x="196" y="92"/>
                        <a:pt x="196" y="90"/>
                      </a:cubicBezTo>
                      <a:close/>
                      <a:moveTo>
                        <a:pt x="98" y="127"/>
                      </a:moveTo>
                      <a:cubicBezTo>
                        <a:pt x="82" y="127"/>
                        <a:pt x="69" y="114"/>
                        <a:pt x="69" y="97"/>
                      </a:cubicBezTo>
                      <a:cubicBezTo>
                        <a:pt x="69" y="81"/>
                        <a:pt x="82" y="68"/>
                        <a:pt x="98" y="68"/>
                      </a:cubicBezTo>
                      <a:cubicBezTo>
                        <a:pt x="115" y="68"/>
                        <a:pt x="128" y="81"/>
                        <a:pt x="128" y="97"/>
                      </a:cubicBezTo>
                      <a:cubicBezTo>
                        <a:pt x="128" y="114"/>
                        <a:pt x="115" y="127"/>
                        <a:pt x="98" y="1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ea typeface="黑体" pitchFamily="2" charset="-122"/>
                  </a:endParaRPr>
                </a:p>
              </p:txBody>
            </p:sp>
            <p:sp>
              <p:nvSpPr>
                <p:cNvPr id="58" name="Freeform 130"/>
                <p:cNvSpPr>
                  <a:spLocks noEditPoints="1"/>
                </p:cNvSpPr>
                <p:nvPr/>
              </p:nvSpPr>
              <p:spPr bwMode="auto">
                <a:xfrm>
                  <a:off x="7115175" y="3305167"/>
                  <a:ext cx="350837" cy="354013"/>
                </a:xfrm>
                <a:custGeom>
                  <a:avLst/>
                  <a:gdLst/>
                  <a:ahLst/>
                  <a:cxnLst>
                    <a:cxn ang="0">
                      <a:pos x="136" y="54"/>
                    </a:cxn>
                    <a:cxn ang="0">
                      <a:pos x="132" y="40"/>
                    </a:cxn>
                    <a:cxn ang="0">
                      <a:pos x="129" y="39"/>
                    </a:cxn>
                    <a:cxn ang="0">
                      <a:pos x="119" y="39"/>
                    </a:cxn>
                    <a:cxn ang="0">
                      <a:pos x="109" y="27"/>
                    </a:cxn>
                    <a:cxn ang="0">
                      <a:pos x="112" y="17"/>
                    </a:cxn>
                    <a:cxn ang="0">
                      <a:pos x="111" y="14"/>
                    </a:cxn>
                    <a:cxn ang="0">
                      <a:pos x="98" y="7"/>
                    </a:cxn>
                    <a:cxn ang="0">
                      <a:pos x="95" y="7"/>
                    </a:cxn>
                    <a:cxn ang="0">
                      <a:pos x="88" y="14"/>
                    </a:cxn>
                    <a:cxn ang="0">
                      <a:pos x="72" y="11"/>
                    </a:cxn>
                    <a:cxn ang="0">
                      <a:pos x="68" y="2"/>
                    </a:cxn>
                    <a:cxn ang="0">
                      <a:pos x="65" y="0"/>
                    </a:cxn>
                    <a:cxn ang="0">
                      <a:pos x="51" y="2"/>
                    </a:cxn>
                    <a:cxn ang="0">
                      <a:pos x="49" y="4"/>
                    </a:cxn>
                    <a:cxn ang="0">
                      <a:pos x="48" y="15"/>
                    </a:cxn>
                    <a:cxn ang="0">
                      <a:pos x="34" y="22"/>
                    </a:cxn>
                    <a:cxn ang="0">
                      <a:pos x="25" y="18"/>
                    </a:cxn>
                    <a:cxn ang="0">
                      <a:pos x="22" y="19"/>
                    </a:cxn>
                    <a:cxn ang="0">
                      <a:pos x="12" y="29"/>
                    </a:cxn>
                    <a:cxn ang="0">
                      <a:pos x="12" y="32"/>
                    </a:cxn>
                    <a:cxn ang="0">
                      <a:pos x="18" y="41"/>
                    </a:cxn>
                    <a:cxn ang="0">
                      <a:pos x="12" y="56"/>
                    </a:cxn>
                    <a:cxn ang="0">
                      <a:pos x="2" y="58"/>
                    </a:cxn>
                    <a:cxn ang="0">
                      <a:pos x="0" y="61"/>
                    </a:cxn>
                    <a:cxn ang="0">
                      <a:pos x="0" y="75"/>
                    </a:cxn>
                    <a:cxn ang="0">
                      <a:pos x="2" y="77"/>
                    </a:cxn>
                    <a:cxn ang="0">
                      <a:pos x="11" y="80"/>
                    </a:cxn>
                    <a:cxn ang="0">
                      <a:pos x="17" y="95"/>
                    </a:cxn>
                    <a:cxn ang="0">
                      <a:pos x="11" y="104"/>
                    </a:cxn>
                    <a:cxn ang="0">
                      <a:pos x="11" y="107"/>
                    </a:cxn>
                    <a:cxn ang="0">
                      <a:pos x="20" y="118"/>
                    </a:cxn>
                    <a:cxn ang="0">
                      <a:pos x="23" y="119"/>
                    </a:cxn>
                    <a:cxn ang="0">
                      <a:pos x="32" y="115"/>
                    </a:cxn>
                    <a:cxn ang="0">
                      <a:pos x="46" y="123"/>
                    </a:cxn>
                    <a:cxn ang="0">
                      <a:pos x="46" y="133"/>
                    </a:cxn>
                    <a:cxn ang="0">
                      <a:pos x="48" y="135"/>
                    </a:cxn>
                    <a:cxn ang="0">
                      <a:pos x="62" y="138"/>
                    </a:cxn>
                    <a:cxn ang="0">
                      <a:pos x="65" y="137"/>
                    </a:cxn>
                    <a:cxn ang="0">
                      <a:pos x="70" y="128"/>
                    </a:cxn>
                    <a:cxn ang="0">
                      <a:pos x="78" y="127"/>
                    </a:cxn>
                    <a:cxn ang="0">
                      <a:pos x="86" y="125"/>
                    </a:cxn>
                    <a:cxn ang="0">
                      <a:pos x="93" y="133"/>
                    </a:cxn>
                    <a:cxn ang="0">
                      <a:pos x="96" y="133"/>
                    </a:cxn>
                    <a:cxn ang="0">
                      <a:pos x="108" y="126"/>
                    </a:cxn>
                    <a:cxn ang="0">
                      <a:pos x="110" y="123"/>
                    </a:cxn>
                    <a:cxn ang="0">
                      <a:pos x="107" y="113"/>
                    </a:cxn>
                    <a:cxn ang="0">
                      <a:pos x="118" y="101"/>
                    </a:cxn>
                    <a:cxn ang="0">
                      <a:pos x="128" y="102"/>
                    </a:cxn>
                    <a:cxn ang="0">
                      <a:pos x="130" y="101"/>
                    </a:cxn>
                    <a:cxn ang="0">
                      <a:pos x="136" y="88"/>
                    </a:cxn>
                    <a:cxn ang="0">
                      <a:pos x="135" y="85"/>
                    </a:cxn>
                    <a:cxn ang="0">
                      <a:pos x="127" y="78"/>
                    </a:cxn>
                    <a:cxn ang="0">
                      <a:pos x="127" y="63"/>
                    </a:cxn>
                    <a:cxn ang="0">
                      <a:pos x="135" y="57"/>
                    </a:cxn>
                    <a:cxn ang="0">
                      <a:pos x="136" y="54"/>
                    </a:cxn>
                    <a:cxn ang="0">
                      <a:pos x="86" y="91"/>
                    </a:cxn>
                    <a:cxn ang="0">
                      <a:pos x="47" y="87"/>
                    </a:cxn>
                    <a:cxn ang="0">
                      <a:pos x="51" y="47"/>
                    </a:cxn>
                    <a:cxn ang="0">
                      <a:pos x="91" y="52"/>
                    </a:cxn>
                    <a:cxn ang="0">
                      <a:pos x="86" y="91"/>
                    </a:cxn>
                  </a:cxnLst>
                  <a:rect l="0" t="0" r="r" b="b"/>
                  <a:pathLst>
                    <a:path w="137" h="138">
                      <a:moveTo>
                        <a:pt x="136" y="54"/>
                      </a:moveTo>
                      <a:cubicBezTo>
                        <a:pt x="136" y="53"/>
                        <a:pt x="132" y="41"/>
                        <a:pt x="132" y="40"/>
                      </a:cubicBezTo>
                      <a:cubicBezTo>
                        <a:pt x="131" y="39"/>
                        <a:pt x="130" y="38"/>
                        <a:pt x="129" y="39"/>
                      </a:cubicBezTo>
                      <a:cubicBezTo>
                        <a:pt x="128" y="39"/>
                        <a:pt x="120" y="39"/>
                        <a:pt x="119" y="39"/>
                      </a:cubicBezTo>
                      <a:cubicBezTo>
                        <a:pt x="116" y="35"/>
                        <a:pt x="113" y="30"/>
                        <a:pt x="109" y="27"/>
                      </a:cubicBezTo>
                      <a:cubicBezTo>
                        <a:pt x="109" y="26"/>
                        <a:pt x="111" y="18"/>
                        <a:pt x="112" y="17"/>
                      </a:cubicBezTo>
                      <a:cubicBezTo>
                        <a:pt x="112" y="16"/>
                        <a:pt x="112" y="15"/>
                        <a:pt x="111" y="14"/>
                      </a:cubicBezTo>
                      <a:cubicBezTo>
                        <a:pt x="110" y="14"/>
                        <a:pt x="99" y="7"/>
                        <a:pt x="98" y="7"/>
                      </a:cubicBezTo>
                      <a:cubicBezTo>
                        <a:pt x="97" y="6"/>
                        <a:pt x="96" y="6"/>
                        <a:pt x="95" y="7"/>
                      </a:cubicBezTo>
                      <a:cubicBezTo>
                        <a:pt x="94" y="8"/>
                        <a:pt x="89" y="13"/>
                        <a:pt x="88" y="14"/>
                      </a:cubicBezTo>
                      <a:cubicBezTo>
                        <a:pt x="83" y="12"/>
                        <a:pt x="78" y="11"/>
                        <a:pt x="72" y="11"/>
                      </a:cubicBezTo>
                      <a:cubicBezTo>
                        <a:pt x="72" y="10"/>
                        <a:pt x="69" y="3"/>
                        <a:pt x="68" y="2"/>
                      </a:cubicBezTo>
                      <a:cubicBezTo>
                        <a:pt x="68" y="1"/>
                        <a:pt x="67" y="0"/>
                        <a:pt x="65" y="0"/>
                      </a:cubicBezTo>
                      <a:cubicBezTo>
                        <a:pt x="51" y="2"/>
                        <a:pt x="51" y="2"/>
                        <a:pt x="51" y="2"/>
                      </a:cubicBezTo>
                      <a:cubicBezTo>
                        <a:pt x="50" y="2"/>
                        <a:pt x="49" y="3"/>
                        <a:pt x="49" y="4"/>
                      </a:cubicBezTo>
                      <a:cubicBezTo>
                        <a:pt x="49" y="6"/>
                        <a:pt x="48" y="13"/>
                        <a:pt x="48" y="15"/>
                      </a:cubicBezTo>
                      <a:cubicBezTo>
                        <a:pt x="43" y="17"/>
                        <a:pt x="38" y="19"/>
                        <a:pt x="34" y="22"/>
                      </a:cubicBezTo>
                      <a:cubicBezTo>
                        <a:pt x="33" y="22"/>
                        <a:pt x="26" y="19"/>
                        <a:pt x="25" y="18"/>
                      </a:cubicBezTo>
                      <a:cubicBezTo>
                        <a:pt x="24" y="17"/>
                        <a:pt x="23" y="17"/>
                        <a:pt x="22" y="19"/>
                      </a:cubicBezTo>
                      <a:cubicBezTo>
                        <a:pt x="21" y="19"/>
                        <a:pt x="13" y="29"/>
                        <a:pt x="12" y="29"/>
                      </a:cubicBezTo>
                      <a:cubicBezTo>
                        <a:pt x="11" y="30"/>
                        <a:pt x="11" y="31"/>
                        <a:pt x="12" y="32"/>
                      </a:cubicBezTo>
                      <a:cubicBezTo>
                        <a:pt x="13" y="34"/>
                        <a:pt x="17" y="40"/>
                        <a:pt x="18" y="41"/>
                      </a:cubicBezTo>
                      <a:cubicBezTo>
                        <a:pt x="15" y="46"/>
                        <a:pt x="13" y="50"/>
                        <a:pt x="12" y="56"/>
                      </a:cubicBezTo>
                      <a:cubicBezTo>
                        <a:pt x="11" y="56"/>
                        <a:pt x="4" y="58"/>
                        <a:pt x="2" y="58"/>
                      </a:cubicBezTo>
                      <a:cubicBezTo>
                        <a:pt x="1" y="59"/>
                        <a:pt x="0" y="59"/>
                        <a:pt x="0" y="61"/>
                      </a:cubicBezTo>
                      <a:cubicBezTo>
                        <a:pt x="0" y="61"/>
                        <a:pt x="0" y="74"/>
                        <a:pt x="0" y="75"/>
                      </a:cubicBezTo>
                      <a:cubicBezTo>
                        <a:pt x="0" y="76"/>
                        <a:pt x="1" y="77"/>
                        <a:pt x="2" y="77"/>
                      </a:cubicBezTo>
                      <a:cubicBezTo>
                        <a:pt x="3" y="78"/>
                        <a:pt x="10" y="80"/>
                        <a:pt x="11" y="80"/>
                      </a:cubicBezTo>
                      <a:cubicBezTo>
                        <a:pt x="12" y="86"/>
                        <a:pt x="14" y="91"/>
                        <a:pt x="17" y="95"/>
                      </a:cubicBezTo>
                      <a:cubicBezTo>
                        <a:pt x="16" y="96"/>
                        <a:pt x="11" y="102"/>
                        <a:pt x="11" y="104"/>
                      </a:cubicBezTo>
                      <a:cubicBezTo>
                        <a:pt x="10" y="105"/>
                        <a:pt x="10" y="106"/>
                        <a:pt x="11" y="107"/>
                      </a:cubicBezTo>
                      <a:cubicBezTo>
                        <a:pt x="11" y="107"/>
                        <a:pt x="19" y="118"/>
                        <a:pt x="20" y="118"/>
                      </a:cubicBezTo>
                      <a:cubicBezTo>
                        <a:pt x="21" y="119"/>
                        <a:pt x="22" y="119"/>
                        <a:pt x="23" y="119"/>
                      </a:cubicBezTo>
                      <a:cubicBezTo>
                        <a:pt x="24" y="118"/>
                        <a:pt x="31" y="115"/>
                        <a:pt x="32" y="115"/>
                      </a:cubicBezTo>
                      <a:cubicBezTo>
                        <a:pt x="36" y="118"/>
                        <a:pt x="41" y="121"/>
                        <a:pt x="46" y="123"/>
                      </a:cubicBezTo>
                      <a:cubicBezTo>
                        <a:pt x="46" y="124"/>
                        <a:pt x="46" y="132"/>
                        <a:pt x="46" y="133"/>
                      </a:cubicBezTo>
                      <a:cubicBezTo>
                        <a:pt x="46" y="134"/>
                        <a:pt x="47" y="135"/>
                        <a:pt x="48" y="135"/>
                      </a:cubicBezTo>
                      <a:cubicBezTo>
                        <a:pt x="49" y="136"/>
                        <a:pt x="62" y="138"/>
                        <a:pt x="62" y="138"/>
                      </a:cubicBezTo>
                      <a:cubicBezTo>
                        <a:pt x="64" y="138"/>
                        <a:pt x="65" y="138"/>
                        <a:pt x="65" y="137"/>
                      </a:cubicBezTo>
                      <a:cubicBezTo>
                        <a:pt x="66" y="135"/>
                        <a:pt x="69" y="129"/>
                        <a:pt x="70" y="128"/>
                      </a:cubicBezTo>
                      <a:cubicBezTo>
                        <a:pt x="72" y="128"/>
                        <a:pt x="75" y="127"/>
                        <a:pt x="78" y="127"/>
                      </a:cubicBezTo>
                      <a:cubicBezTo>
                        <a:pt x="80" y="127"/>
                        <a:pt x="83" y="126"/>
                        <a:pt x="86" y="125"/>
                      </a:cubicBezTo>
                      <a:cubicBezTo>
                        <a:pt x="86" y="126"/>
                        <a:pt x="92" y="132"/>
                        <a:pt x="93" y="133"/>
                      </a:cubicBezTo>
                      <a:cubicBezTo>
                        <a:pt x="93" y="133"/>
                        <a:pt x="95" y="134"/>
                        <a:pt x="96" y="133"/>
                      </a:cubicBezTo>
                      <a:cubicBezTo>
                        <a:pt x="96" y="133"/>
                        <a:pt x="108" y="126"/>
                        <a:pt x="108" y="126"/>
                      </a:cubicBezTo>
                      <a:cubicBezTo>
                        <a:pt x="110" y="126"/>
                        <a:pt x="110" y="124"/>
                        <a:pt x="110" y="123"/>
                      </a:cubicBezTo>
                      <a:cubicBezTo>
                        <a:pt x="109" y="122"/>
                        <a:pt x="108" y="115"/>
                        <a:pt x="107" y="113"/>
                      </a:cubicBezTo>
                      <a:cubicBezTo>
                        <a:pt x="111" y="110"/>
                        <a:pt x="115" y="106"/>
                        <a:pt x="118" y="101"/>
                      </a:cubicBezTo>
                      <a:cubicBezTo>
                        <a:pt x="119" y="102"/>
                        <a:pt x="126" y="102"/>
                        <a:pt x="128" y="102"/>
                      </a:cubicBezTo>
                      <a:cubicBezTo>
                        <a:pt x="129" y="103"/>
                        <a:pt x="130" y="102"/>
                        <a:pt x="130" y="101"/>
                      </a:cubicBezTo>
                      <a:cubicBezTo>
                        <a:pt x="131" y="100"/>
                        <a:pt x="135" y="88"/>
                        <a:pt x="136" y="88"/>
                      </a:cubicBezTo>
                      <a:cubicBezTo>
                        <a:pt x="136" y="86"/>
                        <a:pt x="136" y="85"/>
                        <a:pt x="135" y="85"/>
                      </a:cubicBezTo>
                      <a:cubicBezTo>
                        <a:pt x="133" y="84"/>
                        <a:pt x="128" y="79"/>
                        <a:pt x="127" y="78"/>
                      </a:cubicBezTo>
                      <a:cubicBezTo>
                        <a:pt x="127" y="73"/>
                        <a:pt x="128" y="68"/>
                        <a:pt x="127" y="63"/>
                      </a:cubicBezTo>
                      <a:cubicBezTo>
                        <a:pt x="128" y="62"/>
                        <a:pt x="134" y="58"/>
                        <a:pt x="135" y="57"/>
                      </a:cubicBezTo>
                      <a:cubicBezTo>
                        <a:pt x="136" y="56"/>
                        <a:pt x="137" y="55"/>
                        <a:pt x="136" y="54"/>
                      </a:cubicBezTo>
                      <a:close/>
                      <a:moveTo>
                        <a:pt x="86" y="91"/>
                      </a:moveTo>
                      <a:cubicBezTo>
                        <a:pt x="74" y="101"/>
                        <a:pt x="57" y="99"/>
                        <a:pt x="47" y="87"/>
                      </a:cubicBezTo>
                      <a:cubicBezTo>
                        <a:pt x="37" y="75"/>
                        <a:pt x="39" y="57"/>
                        <a:pt x="51" y="47"/>
                      </a:cubicBezTo>
                      <a:cubicBezTo>
                        <a:pt x="63" y="38"/>
                        <a:pt x="81" y="40"/>
                        <a:pt x="91" y="52"/>
                      </a:cubicBezTo>
                      <a:cubicBezTo>
                        <a:pt x="100" y="64"/>
                        <a:pt x="99" y="81"/>
                        <a:pt x="86" y="9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ea typeface="黑体" pitchFamily="2" charset="-122"/>
                  </a:endParaRPr>
                </a:p>
              </p:txBody>
            </p:sp>
            <p:sp>
              <p:nvSpPr>
                <p:cNvPr id="59" name="Freeform 131"/>
                <p:cNvSpPr>
                  <a:spLocks noEditPoints="1"/>
                </p:cNvSpPr>
                <p:nvPr/>
              </p:nvSpPr>
              <p:spPr bwMode="auto">
                <a:xfrm>
                  <a:off x="7104063" y="3678230"/>
                  <a:ext cx="665162" cy="657225"/>
                </a:xfrm>
                <a:custGeom>
                  <a:avLst/>
                  <a:gdLst/>
                  <a:ahLst/>
                  <a:cxnLst>
                    <a:cxn ang="0">
                      <a:pos x="259" y="120"/>
                    </a:cxn>
                    <a:cxn ang="0">
                      <a:pos x="254" y="93"/>
                    </a:cxn>
                    <a:cxn ang="0">
                      <a:pos x="250" y="89"/>
                    </a:cxn>
                    <a:cxn ang="0">
                      <a:pos x="231" y="87"/>
                    </a:cxn>
                    <a:cxn ang="0">
                      <a:pos x="216" y="62"/>
                    </a:cxn>
                    <a:cxn ang="0">
                      <a:pos x="224" y="44"/>
                    </a:cxn>
                    <a:cxn ang="0">
                      <a:pos x="222" y="39"/>
                    </a:cxn>
                    <a:cxn ang="0">
                      <a:pos x="202" y="22"/>
                    </a:cxn>
                    <a:cxn ang="0">
                      <a:pos x="196" y="21"/>
                    </a:cxn>
                    <a:cxn ang="0">
                      <a:pos x="180" y="32"/>
                    </a:cxn>
                    <a:cxn ang="0">
                      <a:pos x="152" y="22"/>
                    </a:cxn>
                    <a:cxn ang="0">
                      <a:pos x="147" y="4"/>
                    </a:cxn>
                    <a:cxn ang="0">
                      <a:pos x="143" y="0"/>
                    </a:cxn>
                    <a:cxn ang="0">
                      <a:pos x="116" y="0"/>
                    </a:cxn>
                    <a:cxn ang="0">
                      <a:pos x="111" y="4"/>
                    </a:cxn>
                    <a:cxn ang="0">
                      <a:pos x="106" y="22"/>
                    </a:cxn>
                    <a:cxn ang="0">
                      <a:pos x="78" y="32"/>
                    </a:cxn>
                    <a:cxn ang="0">
                      <a:pos x="62" y="22"/>
                    </a:cxn>
                    <a:cxn ang="0">
                      <a:pos x="56" y="22"/>
                    </a:cxn>
                    <a:cxn ang="0">
                      <a:pos x="36" y="39"/>
                    </a:cxn>
                    <a:cxn ang="0">
                      <a:pos x="35" y="45"/>
                    </a:cxn>
                    <a:cxn ang="0">
                      <a:pos x="43" y="62"/>
                    </a:cxn>
                    <a:cxn ang="0">
                      <a:pos x="28" y="88"/>
                    </a:cxn>
                    <a:cxn ang="0">
                      <a:pos x="9" y="90"/>
                    </a:cxn>
                    <a:cxn ang="0">
                      <a:pos x="5" y="94"/>
                    </a:cxn>
                    <a:cxn ang="0">
                      <a:pos x="0" y="120"/>
                    </a:cxn>
                    <a:cxn ang="0">
                      <a:pos x="3" y="126"/>
                    </a:cxn>
                    <a:cxn ang="0">
                      <a:pos x="20" y="134"/>
                    </a:cxn>
                    <a:cxn ang="0">
                      <a:pos x="25" y="163"/>
                    </a:cxn>
                    <a:cxn ang="0">
                      <a:pos x="12" y="177"/>
                    </a:cxn>
                    <a:cxn ang="0">
                      <a:pos x="11" y="183"/>
                    </a:cxn>
                    <a:cxn ang="0">
                      <a:pos x="25" y="206"/>
                    </a:cxn>
                    <a:cxn ang="0">
                      <a:pos x="30" y="208"/>
                    </a:cxn>
                    <a:cxn ang="0">
                      <a:pos x="49" y="203"/>
                    </a:cxn>
                    <a:cxn ang="0">
                      <a:pos x="71" y="222"/>
                    </a:cxn>
                    <a:cxn ang="0">
                      <a:pos x="70" y="241"/>
                    </a:cxn>
                    <a:cxn ang="0">
                      <a:pos x="73" y="246"/>
                    </a:cxn>
                    <a:cxn ang="0">
                      <a:pos x="98" y="255"/>
                    </a:cxn>
                    <a:cxn ang="0">
                      <a:pos x="104" y="254"/>
                    </a:cxn>
                    <a:cxn ang="0">
                      <a:pos x="115" y="238"/>
                    </a:cxn>
                    <a:cxn ang="0">
                      <a:pos x="130" y="239"/>
                    </a:cxn>
                    <a:cxn ang="0">
                      <a:pos x="145" y="238"/>
                    </a:cxn>
                    <a:cxn ang="0">
                      <a:pos x="156" y="253"/>
                    </a:cxn>
                    <a:cxn ang="0">
                      <a:pos x="161" y="255"/>
                    </a:cxn>
                    <a:cxn ang="0">
                      <a:pos x="187" y="246"/>
                    </a:cxn>
                    <a:cxn ang="0">
                      <a:pos x="190" y="241"/>
                    </a:cxn>
                    <a:cxn ang="0">
                      <a:pos x="188" y="222"/>
                    </a:cxn>
                    <a:cxn ang="0">
                      <a:pos x="211" y="203"/>
                    </a:cxn>
                    <a:cxn ang="0">
                      <a:pos x="230" y="207"/>
                    </a:cxn>
                    <a:cxn ang="0">
                      <a:pos x="235" y="205"/>
                    </a:cxn>
                    <a:cxn ang="0">
                      <a:pos x="248" y="182"/>
                    </a:cxn>
                    <a:cxn ang="0">
                      <a:pos x="248" y="176"/>
                    </a:cxn>
                    <a:cxn ang="0">
                      <a:pos x="234" y="162"/>
                    </a:cxn>
                    <a:cxn ang="0">
                      <a:pos x="239" y="133"/>
                    </a:cxn>
                    <a:cxn ang="0">
                      <a:pos x="256" y="125"/>
                    </a:cxn>
                    <a:cxn ang="0">
                      <a:pos x="259" y="120"/>
                    </a:cxn>
                    <a:cxn ang="0">
                      <a:pos x="165" y="190"/>
                    </a:cxn>
                    <a:cxn ang="0">
                      <a:pos x="69" y="165"/>
                    </a:cxn>
                    <a:cxn ang="0">
                      <a:pos x="94" y="69"/>
                    </a:cxn>
                    <a:cxn ang="0">
                      <a:pos x="190" y="94"/>
                    </a:cxn>
                    <a:cxn ang="0">
                      <a:pos x="165" y="190"/>
                    </a:cxn>
                  </a:cxnLst>
                  <a:rect l="0" t="0" r="r" b="b"/>
                  <a:pathLst>
                    <a:path w="259" h="256">
                      <a:moveTo>
                        <a:pt x="259" y="120"/>
                      </a:moveTo>
                      <a:cubicBezTo>
                        <a:pt x="259" y="118"/>
                        <a:pt x="254" y="94"/>
                        <a:pt x="254" y="93"/>
                      </a:cubicBezTo>
                      <a:cubicBezTo>
                        <a:pt x="254" y="91"/>
                        <a:pt x="252" y="89"/>
                        <a:pt x="250" y="89"/>
                      </a:cubicBezTo>
                      <a:cubicBezTo>
                        <a:pt x="247" y="89"/>
                        <a:pt x="233" y="88"/>
                        <a:pt x="231" y="87"/>
                      </a:cubicBezTo>
                      <a:cubicBezTo>
                        <a:pt x="227" y="78"/>
                        <a:pt x="222" y="70"/>
                        <a:pt x="216" y="62"/>
                      </a:cubicBezTo>
                      <a:cubicBezTo>
                        <a:pt x="217" y="60"/>
                        <a:pt x="223" y="47"/>
                        <a:pt x="224" y="44"/>
                      </a:cubicBezTo>
                      <a:cubicBezTo>
                        <a:pt x="225" y="42"/>
                        <a:pt x="224" y="40"/>
                        <a:pt x="222" y="39"/>
                      </a:cubicBezTo>
                      <a:cubicBezTo>
                        <a:pt x="222" y="38"/>
                        <a:pt x="203" y="22"/>
                        <a:pt x="202" y="22"/>
                      </a:cubicBezTo>
                      <a:cubicBezTo>
                        <a:pt x="200" y="20"/>
                        <a:pt x="198" y="20"/>
                        <a:pt x="196" y="21"/>
                      </a:cubicBezTo>
                      <a:cubicBezTo>
                        <a:pt x="194" y="23"/>
                        <a:pt x="182" y="31"/>
                        <a:pt x="180" y="32"/>
                      </a:cubicBezTo>
                      <a:cubicBezTo>
                        <a:pt x="172" y="27"/>
                        <a:pt x="162" y="24"/>
                        <a:pt x="152" y="22"/>
                      </a:cubicBezTo>
                      <a:cubicBezTo>
                        <a:pt x="152" y="20"/>
                        <a:pt x="148" y="6"/>
                        <a:pt x="147" y="4"/>
                      </a:cubicBezTo>
                      <a:cubicBezTo>
                        <a:pt x="147" y="2"/>
                        <a:pt x="145" y="0"/>
                        <a:pt x="143" y="0"/>
                      </a:cubicBezTo>
                      <a:cubicBezTo>
                        <a:pt x="116" y="0"/>
                        <a:pt x="116" y="0"/>
                        <a:pt x="116" y="0"/>
                      </a:cubicBezTo>
                      <a:cubicBezTo>
                        <a:pt x="113" y="0"/>
                        <a:pt x="112" y="2"/>
                        <a:pt x="111" y="4"/>
                      </a:cubicBezTo>
                      <a:cubicBezTo>
                        <a:pt x="110" y="7"/>
                        <a:pt x="107" y="20"/>
                        <a:pt x="106" y="22"/>
                      </a:cubicBezTo>
                      <a:cubicBezTo>
                        <a:pt x="96" y="24"/>
                        <a:pt x="87" y="28"/>
                        <a:pt x="78" y="32"/>
                      </a:cubicBezTo>
                      <a:cubicBezTo>
                        <a:pt x="76" y="31"/>
                        <a:pt x="65" y="23"/>
                        <a:pt x="62" y="22"/>
                      </a:cubicBezTo>
                      <a:cubicBezTo>
                        <a:pt x="61" y="21"/>
                        <a:pt x="58" y="20"/>
                        <a:pt x="56" y="22"/>
                      </a:cubicBezTo>
                      <a:cubicBezTo>
                        <a:pt x="56" y="23"/>
                        <a:pt x="37" y="38"/>
                        <a:pt x="36" y="39"/>
                      </a:cubicBezTo>
                      <a:cubicBezTo>
                        <a:pt x="34" y="41"/>
                        <a:pt x="34" y="43"/>
                        <a:pt x="35" y="45"/>
                      </a:cubicBezTo>
                      <a:cubicBezTo>
                        <a:pt x="36" y="48"/>
                        <a:pt x="42" y="60"/>
                        <a:pt x="43" y="62"/>
                      </a:cubicBezTo>
                      <a:cubicBezTo>
                        <a:pt x="37" y="70"/>
                        <a:pt x="32" y="79"/>
                        <a:pt x="28" y="88"/>
                      </a:cubicBezTo>
                      <a:cubicBezTo>
                        <a:pt x="25" y="88"/>
                        <a:pt x="12" y="90"/>
                        <a:pt x="9" y="90"/>
                      </a:cubicBezTo>
                      <a:cubicBezTo>
                        <a:pt x="7" y="90"/>
                        <a:pt x="5" y="91"/>
                        <a:pt x="5" y="94"/>
                      </a:cubicBezTo>
                      <a:cubicBezTo>
                        <a:pt x="4" y="95"/>
                        <a:pt x="0" y="119"/>
                        <a:pt x="0" y="120"/>
                      </a:cubicBezTo>
                      <a:cubicBezTo>
                        <a:pt x="0" y="123"/>
                        <a:pt x="1" y="125"/>
                        <a:pt x="3" y="126"/>
                      </a:cubicBezTo>
                      <a:cubicBezTo>
                        <a:pt x="6" y="127"/>
                        <a:pt x="18" y="133"/>
                        <a:pt x="20" y="134"/>
                      </a:cubicBezTo>
                      <a:cubicBezTo>
                        <a:pt x="20" y="144"/>
                        <a:pt x="22" y="154"/>
                        <a:pt x="25" y="163"/>
                      </a:cubicBezTo>
                      <a:cubicBezTo>
                        <a:pt x="24" y="165"/>
                        <a:pt x="14" y="175"/>
                        <a:pt x="12" y="177"/>
                      </a:cubicBezTo>
                      <a:cubicBezTo>
                        <a:pt x="10" y="178"/>
                        <a:pt x="10" y="180"/>
                        <a:pt x="11" y="183"/>
                      </a:cubicBezTo>
                      <a:cubicBezTo>
                        <a:pt x="12" y="184"/>
                        <a:pt x="24" y="205"/>
                        <a:pt x="25" y="206"/>
                      </a:cubicBezTo>
                      <a:cubicBezTo>
                        <a:pt x="26" y="208"/>
                        <a:pt x="28" y="208"/>
                        <a:pt x="30" y="208"/>
                      </a:cubicBezTo>
                      <a:cubicBezTo>
                        <a:pt x="33" y="207"/>
                        <a:pt x="46" y="204"/>
                        <a:pt x="49" y="203"/>
                      </a:cubicBezTo>
                      <a:cubicBezTo>
                        <a:pt x="55" y="210"/>
                        <a:pt x="63" y="217"/>
                        <a:pt x="71" y="222"/>
                      </a:cubicBezTo>
                      <a:cubicBezTo>
                        <a:pt x="71" y="224"/>
                        <a:pt x="70" y="238"/>
                        <a:pt x="70" y="241"/>
                      </a:cubicBezTo>
                      <a:cubicBezTo>
                        <a:pt x="70" y="243"/>
                        <a:pt x="71" y="245"/>
                        <a:pt x="73" y="246"/>
                      </a:cubicBezTo>
                      <a:cubicBezTo>
                        <a:pt x="74" y="247"/>
                        <a:pt x="97" y="255"/>
                        <a:pt x="98" y="255"/>
                      </a:cubicBezTo>
                      <a:cubicBezTo>
                        <a:pt x="101" y="256"/>
                        <a:pt x="103" y="255"/>
                        <a:pt x="104" y="254"/>
                      </a:cubicBezTo>
                      <a:cubicBezTo>
                        <a:pt x="106" y="251"/>
                        <a:pt x="114" y="240"/>
                        <a:pt x="115" y="238"/>
                      </a:cubicBezTo>
                      <a:cubicBezTo>
                        <a:pt x="120" y="239"/>
                        <a:pt x="125" y="239"/>
                        <a:pt x="130" y="239"/>
                      </a:cubicBezTo>
                      <a:cubicBezTo>
                        <a:pt x="135" y="239"/>
                        <a:pt x="140" y="239"/>
                        <a:pt x="145" y="238"/>
                      </a:cubicBezTo>
                      <a:cubicBezTo>
                        <a:pt x="146" y="240"/>
                        <a:pt x="154" y="251"/>
                        <a:pt x="156" y="253"/>
                      </a:cubicBezTo>
                      <a:cubicBezTo>
                        <a:pt x="157" y="255"/>
                        <a:pt x="159" y="256"/>
                        <a:pt x="161" y="255"/>
                      </a:cubicBezTo>
                      <a:cubicBezTo>
                        <a:pt x="163" y="255"/>
                        <a:pt x="186" y="246"/>
                        <a:pt x="187" y="246"/>
                      </a:cubicBezTo>
                      <a:cubicBezTo>
                        <a:pt x="189" y="245"/>
                        <a:pt x="190" y="243"/>
                        <a:pt x="190" y="241"/>
                      </a:cubicBezTo>
                      <a:cubicBezTo>
                        <a:pt x="190" y="238"/>
                        <a:pt x="188" y="224"/>
                        <a:pt x="188" y="222"/>
                      </a:cubicBezTo>
                      <a:cubicBezTo>
                        <a:pt x="197" y="216"/>
                        <a:pt x="204" y="210"/>
                        <a:pt x="211" y="203"/>
                      </a:cubicBezTo>
                      <a:cubicBezTo>
                        <a:pt x="213" y="203"/>
                        <a:pt x="227" y="207"/>
                        <a:pt x="230" y="207"/>
                      </a:cubicBezTo>
                      <a:cubicBezTo>
                        <a:pt x="231" y="208"/>
                        <a:pt x="234" y="207"/>
                        <a:pt x="235" y="205"/>
                      </a:cubicBezTo>
                      <a:cubicBezTo>
                        <a:pt x="235" y="204"/>
                        <a:pt x="248" y="183"/>
                        <a:pt x="248" y="182"/>
                      </a:cubicBezTo>
                      <a:cubicBezTo>
                        <a:pt x="249" y="180"/>
                        <a:pt x="249" y="178"/>
                        <a:pt x="248" y="176"/>
                      </a:cubicBezTo>
                      <a:cubicBezTo>
                        <a:pt x="245" y="174"/>
                        <a:pt x="236" y="164"/>
                        <a:pt x="234" y="162"/>
                      </a:cubicBezTo>
                      <a:cubicBezTo>
                        <a:pt x="237" y="153"/>
                        <a:pt x="239" y="143"/>
                        <a:pt x="239" y="133"/>
                      </a:cubicBezTo>
                      <a:cubicBezTo>
                        <a:pt x="241" y="132"/>
                        <a:pt x="254" y="126"/>
                        <a:pt x="256" y="125"/>
                      </a:cubicBezTo>
                      <a:cubicBezTo>
                        <a:pt x="258" y="124"/>
                        <a:pt x="259" y="122"/>
                        <a:pt x="259" y="120"/>
                      </a:cubicBezTo>
                      <a:close/>
                      <a:moveTo>
                        <a:pt x="165" y="190"/>
                      </a:moveTo>
                      <a:cubicBezTo>
                        <a:pt x="131" y="209"/>
                        <a:pt x="88" y="198"/>
                        <a:pt x="69" y="165"/>
                      </a:cubicBezTo>
                      <a:cubicBezTo>
                        <a:pt x="50" y="131"/>
                        <a:pt x="61" y="88"/>
                        <a:pt x="94" y="69"/>
                      </a:cubicBezTo>
                      <a:cubicBezTo>
                        <a:pt x="128" y="49"/>
                        <a:pt x="171" y="60"/>
                        <a:pt x="190" y="94"/>
                      </a:cubicBezTo>
                      <a:cubicBezTo>
                        <a:pt x="210" y="127"/>
                        <a:pt x="198" y="170"/>
                        <a:pt x="165"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ea typeface="黑体" pitchFamily="2" charset="-122"/>
                  </a:endParaRPr>
                </a:p>
              </p:txBody>
            </p:sp>
          </p:grpSp>
          <p:sp>
            <p:nvSpPr>
              <p:cNvPr id="56" name="Freeform 132"/>
              <p:cNvSpPr>
                <a:spLocks/>
              </p:cNvSpPr>
              <p:nvPr/>
            </p:nvSpPr>
            <p:spPr bwMode="auto">
              <a:xfrm>
                <a:off x="7170738" y="3767130"/>
                <a:ext cx="495300" cy="468313"/>
              </a:xfrm>
              <a:custGeom>
                <a:avLst/>
                <a:gdLst/>
                <a:ahLst/>
                <a:cxnLst>
                  <a:cxn ang="0">
                    <a:pos x="139" y="98"/>
                  </a:cxn>
                  <a:cxn ang="0">
                    <a:pos x="136" y="76"/>
                  </a:cxn>
                  <a:cxn ang="0">
                    <a:pos x="177" y="36"/>
                  </a:cxn>
                  <a:cxn ang="0">
                    <a:pos x="161" y="18"/>
                  </a:cxn>
                  <a:cxn ang="0">
                    <a:pos x="121" y="61"/>
                  </a:cxn>
                  <a:cxn ang="0">
                    <a:pos x="99" y="58"/>
                  </a:cxn>
                  <a:cxn ang="0">
                    <a:pos x="70" y="0"/>
                  </a:cxn>
                  <a:cxn ang="0">
                    <a:pos x="51" y="14"/>
                  </a:cxn>
                  <a:cxn ang="0">
                    <a:pos x="80" y="67"/>
                  </a:cxn>
                  <a:cxn ang="0">
                    <a:pos x="70" y="87"/>
                  </a:cxn>
                  <a:cxn ang="0">
                    <a:pos x="1" y="97"/>
                  </a:cxn>
                  <a:cxn ang="0">
                    <a:pos x="2" y="121"/>
                  </a:cxn>
                  <a:cxn ang="0">
                    <a:pos x="73" y="108"/>
                  </a:cxn>
                  <a:cxn ang="0">
                    <a:pos x="89" y="124"/>
                  </a:cxn>
                  <a:cxn ang="0">
                    <a:pos x="79" y="182"/>
                  </a:cxn>
                  <a:cxn ang="0">
                    <a:pos x="103" y="181"/>
                  </a:cxn>
                  <a:cxn ang="0">
                    <a:pos x="110" y="127"/>
                  </a:cxn>
                  <a:cxn ang="0">
                    <a:pos x="130" y="117"/>
                  </a:cxn>
                  <a:cxn ang="0">
                    <a:pos x="180" y="143"/>
                  </a:cxn>
                  <a:cxn ang="0">
                    <a:pos x="193" y="123"/>
                  </a:cxn>
                  <a:cxn ang="0">
                    <a:pos x="139" y="98"/>
                  </a:cxn>
                </a:cxnLst>
                <a:rect l="0" t="0" r="r" b="b"/>
                <a:pathLst>
                  <a:path w="193" h="182">
                    <a:moveTo>
                      <a:pt x="139" y="98"/>
                    </a:moveTo>
                    <a:cubicBezTo>
                      <a:pt x="128" y="93"/>
                      <a:pt x="127" y="85"/>
                      <a:pt x="136" y="76"/>
                    </a:cubicBezTo>
                    <a:cubicBezTo>
                      <a:pt x="141" y="71"/>
                      <a:pt x="161" y="51"/>
                      <a:pt x="177" y="36"/>
                    </a:cubicBezTo>
                    <a:cubicBezTo>
                      <a:pt x="172" y="30"/>
                      <a:pt x="167" y="24"/>
                      <a:pt x="161" y="18"/>
                    </a:cubicBezTo>
                    <a:cubicBezTo>
                      <a:pt x="146" y="35"/>
                      <a:pt x="126" y="56"/>
                      <a:pt x="121" y="61"/>
                    </a:cubicBezTo>
                    <a:cubicBezTo>
                      <a:pt x="112" y="70"/>
                      <a:pt x="104" y="69"/>
                      <a:pt x="99" y="58"/>
                    </a:cubicBezTo>
                    <a:cubicBezTo>
                      <a:pt x="95" y="50"/>
                      <a:pt x="80" y="20"/>
                      <a:pt x="70" y="0"/>
                    </a:cubicBezTo>
                    <a:cubicBezTo>
                      <a:pt x="63" y="4"/>
                      <a:pt x="57" y="9"/>
                      <a:pt x="51" y="14"/>
                    </a:cubicBezTo>
                    <a:cubicBezTo>
                      <a:pt x="62" y="34"/>
                      <a:pt x="76" y="60"/>
                      <a:pt x="80" y="67"/>
                    </a:cubicBezTo>
                    <a:cubicBezTo>
                      <a:pt x="86" y="78"/>
                      <a:pt x="82" y="85"/>
                      <a:pt x="70" y="87"/>
                    </a:cubicBezTo>
                    <a:cubicBezTo>
                      <a:pt x="61" y="89"/>
                      <a:pt x="23" y="94"/>
                      <a:pt x="1" y="97"/>
                    </a:cubicBezTo>
                    <a:cubicBezTo>
                      <a:pt x="0" y="105"/>
                      <a:pt x="0" y="113"/>
                      <a:pt x="2" y="121"/>
                    </a:cubicBezTo>
                    <a:cubicBezTo>
                      <a:pt x="23" y="117"/>
                      <a:pt x="64" y="109"/>
                      <a:pt x="73" y="108"/>
                    </a:cubicBezTo>
                    <a:cubicBezTo>
                      <a:pt x="85" y="106"/>
                      <a:pt x="91" y="111"/>
                      <a:pt x="89" y="124"/>
                    </a:cubicBezTo>
                    <a:cubicBezTo>
                      <a:pt x="88" y="131"/>
                      <a:pt x="83" y="160"/>
                      <a:pt x="79" y="182"/>
                    </a:cubicBezTo>
                    <a:cubicBezTo>
                      <a:pt x="87" y="182"/>
                      <a:pt x="95" y="182"/>
                      <a:pt x="103" y="181"/>
                    </a:cubicBezTo>
                    <a:cubicBezTo>
                      <a:pt x="106" y="159"/>
                      <a:pt x="109" y="134"/>
                      <a:pt x="110" y="127"/>
                    </a:cubicBezTo>
                    <a:cubicBezTo>
                      <a:pt x="111" y="115"/>
                      <a:pt x="119" y="111"/>
                      <a:pt x="130" y="117"/>
                    </a:cubicBezTo>
                    <a:cubicBezTo>
                      <a:pt x="136" y="120"/>
                      <a:pt x="161" y="133"/>
                      <a:pt x="180" y="143"/>
                    </a:cubicBezTo>
                    <a:cubicBezTo>
                      <a:pt x="186" y="137"/>
                      <a:pt x="190" y="130"/>
                      <a:pt x="193" y="123"/>
                    </a:cubicBezTo>
                    <a:cubicBezTo>
                      <a:pt x="172" y="114"/>
                      <a:pt x="146" y="101"/>
                      <a:pt x="139" y="9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ea typeface="黑体" pitchFamily="2" charset="-122"/>
                </a:endParaRPr>
              </a:p>
            </p:txBody>
          </p:sp>
        </p:grpSp>
      </p:grpSp>
      <p:cxnSp>
        <p:nvCxnSpPr>
          <p:cNvPr id="80" name="Straight Connector 79"/>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423456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73" name="Oval 72"/>
          <p:cNvSpPr/>
          <p:nvPr/>
        </p:nvSpPr>
        <p:spPr>
          <a:xfrm>
            <a:off x="4715160" y="6074829"/>
            <a:ext cx="4428840" cy="392740"/>
          </a:xfrm>
          <a:prstGeom prst="ellipse">
            <a:avLst/>
          </a:prstGeom>
          <a:gradFill flip="none" rotWithShape="1">
            <a:gsLst>
              <a:gs pos="0">
                <a:schemeClr val="bg2">
                  <a:lumMod val="50000"/>
                </a:schemeClr>
              </a:gs>
              <a:gs pos="100000">
                <a:schemeClr val="tx1">
                  <a:lumMod val="20000"/>
                  <a:lumOff val="80000"/>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9" name="Title 8"/>
          <p:cNvSpPr>
            <a:spLocks noGrp="1"/>
          </p:cNvSpPr>
          <p:nvPr>
            <p:ph type="title"/>
          </p:nvPr>
        </p:nvSpPr>
        <p:spPr>
          <a:xfrm>
            <a:off x="184678" y="180753"/>
            <a:ext cx="8588861" cy="659958"/>
          </a:xfrm>
        </p:spPr>
        <p:txBody>
          <a:bodyPr vert="horz" lIns="82296" tIns="45720" rIns="82296" bIns="45720" rtlCol="0" anchor="b" anchorCtr="0">
            <a:noAutofit/>
          </a:bodyPr>
          <a:lstStyle/>
          <a:p>
            <a:pPr algn="l" defTabSz="914400">
              <a:spcBef>
                <a:spcPct val="0"/>
              </a:spcBef>
              <a:buNone/>
            </a:pPr>
            <a:r>
              <a:rPr lang="zh-CN" sz="3200" b="0" i="0" spc="0" dirty="0">
                <a:solidFill>
                  <a:srgbClr val="FFFFFF"/>
                </a:solidFill>
                <a:latin typeface="Arial"/>
                <a:ea typeface="黑体" pitchFamily="2" charset="-122"/>
                <a:cs typeface="+mj-cs"/>
              </a:rPr>
              <a:t>定制完美</a:t>
            </a:r>
            <a:r>
              <a:rPr lang="zh-CN" sz="3200" b="0" i="0" spc="0" dirty="0" smtClean="0">
                <a:solidFill>
                  <a:srgbClr val="FFFFFF"/>
                </a:solidFill>
                <a:latin typeface="Arial"/>
                <a:ea typeface="黑体" pitchFamily="2" charset="-122"/>
                <a:cs typeface="+mj-cs"/>
              </a:rPr>
              <a:t>适合您</a:t>
            </a:r>
            <a:r>
              <a:rPr lang="zh-CN" sz="3200" b="0" i="0" spc="0" dirty="0">
                <a:solidFill>
                  <a:srgbClr val="FFFFFF"/>
                </a:solidFill>
                <a:latin typeface="Arial"/>
                <a:ea typeface="黑体" pitchFamily="2" charset="-122"/>
                <a:cs typeface="+mj-cs"/>
              </a:rPr>
              <a:t>企业的</a:t>
            </a:r>
            <a:r>
              <a:rPr lang="zh-CN" sz="3200" b="0" i="0" dirty="0">
                <a:solidFill>
                  <a:srgbClr val="FFFFFF"/>
                </a:solidFill>
                <a:latin typeface="Arial"/>
                <a:ea typeface="黑体" pitchFamily="2" charset="-122"/>
                <a:cs typeface="+mj-cs"/>
              </a:rPr>
              <a:t>协作解决方案</a:t>
            </a:r>
            <a:endParaRPr lang="en-US" sz="3600" dirty="0">
              <a:ea typeface="黑体" pitchFamily="2" charset="-122"/>
            </a:endParaRPr>
          </a:p>
        </p:txBody>
      </p:sp>
      <p:sp>
        <p:nvSpPr>
          <p:cNvPr id="126" name="Text Placeholder 1"/>
          <p:cNvSpPr txBox="1">
            <a:spLocks/>
          </p:cNvSpPr>
          <p:nvPr/>
        </p:nvSpPr>
        <p:spPr>
          <a:xfrm>
            <a:off x="404961" y="1348127"/>
            <a:ext cx="4777562" cy="5204506"/>
          </a:xfrm>
          <a:prstGeom prst="rect">
            <a:avLst/>
          </a:prstGeom>
        </p:spPr>
        <p:txBody>
          <a:bodyPr anchor="ctr"/>
          <a:lstStyle>
            <a:lvl1pPr marL="228600" indent="-228600" algn="l" defTabSz="914400" rtl="0" eaLnBrk="1" latinLnBrk="0" hangingPunct="1">
              <a:lnSpc>
                <a:spcPct val="95000"/>
              </a:lnSpc>
              <a:spcBef>
                <a:spcPts val="1440"/>
              </a:spcBef>
              <a:buClr>
                <a:srgbClr val="2BA2CC"/>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defTabSz="914400">
              <a:lnSpc>
                <a:spcPct val="110000"/>
              </a:lnSpc>
              <a:buNone/>
            </a:pPr>
            <a:r>
              <a:rPr lang="zh-CN" b="0" i="0" dirty="0">
                <a:solidFill>
                  <a:srgbClr val="2C2B2B"/>
                </a:solidFill>
                <a:latin typeface="Arial"/>
                <a:ea typeface="黑体" pitchFamily="2" charset="-122"/>
                <a:cs typeface="+mn-cs"/>
              </a:rPr>
              <a:t>利用智能技术进行协作</a:t>
            </a:r>
          </a:p>
          <a:p>
            <a:pPr algn="l" defTabSz="914400">
              <a:lnSpc>
                <a:spcPct val="110000"/>
              </a:lnSpc>
              <a:buClr>
                <a:srgbClr val="28ABE2"/>
              </a:buClr>
              <a:buFont typeface="Wingdings"/>
              <a:buChar char="§"/>
            </a:pPr>
            <a:r>
              <a:rPr lang="zh-CN" sz="1800" b="0" i="0" dirty="0">
                <a:solidFill>
                  <a:srgbClr val="2C2B2B"/>
                </a:solidFill>
                <a:latin typeface="Arial"/>
                <a:ea typeface="黑体" pitchFamily="2" charset="-122"/>
                <a:cs typeface="+mn-cs"/>
              </a:rPr>
              <a:t>灵活的部署选项</a:t>
            </a:r>
          </a:p>
          <a:p>
            <a:pPr lvl="1" algn="l" defTabSz="914400">
              <a:lnSpc>
                <a:spcPct val="110000"/>
              </a:lnSpc>
              <a:buNone/>
            </a:pPr>
            <a:r>
              <a:rPr lang="zh-CN" sz="1400" b="0" i="0" dirty="0">
                <a:solidFill>
                  <a:srgbClr val="2C2B2B"/>
                </a:solidFill>
                <a:latin typeface="Arial"/>
                <a:ea typeface="黑体" pitchFamily="2" charset="-122"/>
                <a:cs typeface="+mn-cs"/>
              </a:rPr>
              <a:t>现场或云托管</a:t>
            </a:r>
          </a:p>
          <a:p>
            <a:pPr algn="l" defTabSz="914400">
              <a:lnSpc>
                <a:spcPct val="110000"/>
              </a:lnSpc>
              <a:buClr>
                <a:srgbClr val="28ABE2"/>
              </a:buClr>
              <a:buFont typeface="Wingdings"/>
              <a:buChar char="§"/>
            </a:pPr>
            <a:r>
              <a:rPr lang="zh-CN" sz="1800" b="0" i="0" dirty="0">
                <a:solidFill>
                  <a:srgbClr val="2C2B2B"/>
                </a:solidFill>
                <a:latin typeface="Arial"/>
                <a:ea typeface="黑体" pitchFamily="2" charset="-122"/>
                <a:cs typeface="+mn-cs"/>
              </a:rPr>
              <a:t>基础统一通信</a:t>
            </a:r>
          </a:p>
          <a:p>
            <a:pPr lvl="1" algn="l" defTabSz="914400">
              <a:lnSpc>
                <a:spcPct val="110000"/>
              </a:lnSpc>
              <a:buNone/>
            </a:pPr>
            <a:r>
              <a:rPr lang="zh-CN" sz="1400" b="0" i="0" dirty="0">
                <a:solidFill>
                  <a:srgbClr val="2C2B2B"/>
                </a:solidFill>
                <a:latin typeface="Arial"/>
                <a:ea typeface="黑体" pitchFamily="2" charset="-122"/>
                <a:cs typeface="+mn-cs"/>
              </a:rPr>
              <a:t>消息传送、寻呼、设备连接</a:t>
            </a:r>
          </a:p>
          <a:p>
            <a:pPr algn="l" defTabSz="914400">
              <a:lnSpc>
                <a:spcPct val="110000"/>
              </a:lnSpc>
              <a:buClr>
                <a:srgbClr val="28ABE2"/>
              </a:buClr>
              <a:buFont typeface="Wingdings"/>
              <a:buChar char="§"/>
            </a:pPr>
            <a:r>
              <a:rPr lang="zh-CN" sz="1800" b="0" i="0" dirty="0">
                <a:solidFill>
                  <a:srgbClr val="2C2B2B"/>
                </a:solidFill>
                <a:latin typeface="Arial"/>
                <a:ea typeface="黑体" pitchFamily="2" charset="-122"/>
                <a:cs typeface="+mn-cs"/>
              </a:rPr>
              <a:t>高级协作服务</a:t>
            </a:r>
          </a:p>
          <a:p>
            <a:pPr lvl="1" algn="l" defTabSz="914400">
              <a:lnSpc>
                <a:spcPct val="110000"/>
              </a:lnSpc>
              <a:buNone/>
            </a:pPr>
            <a:r>
              <a:rPr lang="zh-CN" sz="1400" b="0" i="0" dirty="0">
                <a:solidFill>
                  <a:srgbClr val="2C2B2B"/>
                </a:solidFill>
                <a:latin typeface="Arial"/>
                <a:ea typeface="黑体" pitchFamily="2" charset="-122"/>
                <a:cs typeface="+mn-cs"/>
              </a:rPr>
              <a:t>移动性、视频、会议、社交协作、客户服务</a:t>
            </a:r>
          </a:p>
          <a:p>
            <a:pPr algn="l" defTabSz="914400">
              <a:lnSpc>
                <a:spcPct val="110000"/>
              </a:lnSpc>
              <a:buClr>
                <a:srgbClr val="28ABE2"/>
              </a:buClr>
              <a:buFont typeface="Wingdings"/>
              <a:buChar char="§"/>
            </a:pPr>
            <a:r>
              <a:rPr lang="zh-CN" sz="1800" b="0" i="0" dirty="0">
                <a:solidFill>
                  <a:srgbClr val="2C2B2B"/>
                </a:solidFill>
                <a:latin typeface="Arial"/>
                <a:ea typeface="黑体" pitchFamily="2" charset="-122"/>
                <a:cs typeface="+mn-cs"/>
              </a:rPr>
              <a:t>质量最好的设备</a:t>
            </a:r>
          </a:p>
          <a:p>
            <a:pPr lvl="1" algn="l" defTabSz="914400">
              <a:lnSpc>
                <a:spcPct val="110000"/>
              </a:lnSpc>
              <a:buNone/>
            </a:pPr>
            <a:r>
              <a:rPr lang="zh-CN" sz="1400" b="0" i="0" dirty="0">
                <a:solidFill>
                  <a:srgbClr val="2C2B2B"/>
                </a:solidFill>
                <a:latin typeface="Arial"/>
                <a:ea typeface="黑体" pitchFamily="2" charset="-122"/>
                <a:cs typeface="+mn-cs"/>
              </a:rPr>
              <a:t>IP 电话、视频终端</a:t>
            </a:r>
          </a:p>
          <a:p>
            <a:pPr algn="l" defTabSz="914400">
              <a:lnSpc>
                <a:spcPct val="110000"/>
              </a:lnSpc>
              <a:buClr>
                <a:srgbClr val="28ABE2"/>
              </a:buClr>
              <a:buFont typeface="Wingdings"/>
              <a:buChar char="§"/>
            </a:pPr>
            <a:r>
              <a:rPr lang="zh-CN" sz="1800" b="0" i="0" dirty="0">
                <a:solidFill>
                  <a:srgbClr val="2C2B2B"/>
                </a:solidFill>
                <a:latin typeface="Arial"/>
                <a:ea typeface="黑体" pitchFamily="2" charset="-122"/>
                <a:cs typeface="+mn-cs"/>
              </a:rPr>
              <a:t>投资保护</a:t>
            </a:r>
          </a:p>
          <a:p>
            <a:pPr lvl="1" algn="l" defTabSz="914400">
              <a:lnSpc>
                <a:spcPct val="110000"/>
              </a:lnSpc>
              <a:buNone/>
            </a:pPr>
            <a:r>
              <a:rPr lang="zh-CN" sz="1400" b="0" i="0" dirty="0">
                <a:solidFill>
                  <a:srgbClr val="2C2B2B"/>
                </a:solidFill>
                <a:latin typeface="Arial"/>
                <a:ea typeface="黑体" pitchFamily="2" charset="-122"/>
                <a:cs typeface="+mn-cs"/>
              </a:rPr>
              <a:t>可扩展、可互操作、迁移路径</a:t>
            </a:r>
          </a:p>
          <a:p>
            <a:pPr algn="l" defTabSz="914400">
              <a:buNone/>
            </a:pPr>
            <a:endParaRPr lang="en-US" sz="1800" dirty="0">
              <a:solidFill>
                <a:srgbClr val="2C2B2B"/>
              </a:solidFill>
              <a:ea typeface="黑体" pitchFamily="2" charset="-122"/>
            </a:endParaRPr>
          </a:p>
        </p:txBody>
      </p:sp>
      <p:grpSp>
        <p:nvGrpSpPr>
          <p:cNvPr id="3" name="Group 2"/>
          <p:cNvGrpSpPr/>
          <p:nvPr/>
        </p:nvGrpSpPr>
        <p:grpSpPr>
          <a:xfrm>
            <a:off x="4715160" y="1425968"/>
            <a:ext cx="4305632" cy="4745848"/>
            <a:chOff x="6002728" y="1573065"/>
            <a:chExt cx="5981453" cy="4745848"/>
          </a:xfrm>
        </p:grpSpPr>
        <p:sp>
          <p:nvSpPr>
            <p:cNvPr id="82" name="Rounded Rectangle 81"/>
            <p:cNvSpPr>
              <a:spLocks noChangeArrowheads="1"/>
            </p:cNvSpPr>
            <p:nvPr/>
          </p:nvSpPr>
          <p:spPr bwMode="auto">
            <a:xfrm>
              <a:off x="6244833" y="1958212"/>
              <a:ext cx="5497243" cy="4360701"/>
            </a:xfrm>
            <a:prstGeom prst="roundRect">
              <a:avLst>
                <a:gd name="adj" fmla="val 6103"/>
              </a:avLst>
            </a:prstGeom>
            <a:solidFill>
              <a:schemeClr val="accent1"/>
            </a:solidFill>
            <a:ln w="9525">
              <a:gradFill>
                <a:gsLst>
                  <a:gs pos="0">
                    <a:schemeClr val="accent1">
                      <a:tint val="66000"/>
                      <a:satMod val="160000"/>
                      <a:alpha val="47000"/>
                    </a:schemeClr>
                  </a:gs>
                  <a:gs pos="100000">
                    <a:schemeClr val="accent1">
                      <a:tint val="23500"/>
                      <a:satMod val="160000"/>
                      <a:alpha val="0"/>
                    </a:schemeClr>
                  </a:gs>
                </a:gsLst>
                <a:lin ang="5400000" scaled="0"/>
              </a:gradFill>
            </a:ln>
            <a:effectLst>
              <a:outerShdw blurRad="114300" algn="ctr"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137160" rIns="68580" bIns="34290" rtlCol="0" anchor="t"/>
            <a:lstStyle/>
            <a:p>
              <a:pPr algn="ctr">
                <a:lnSpc>
                  <a:spcPct val="90000"/>
                </a:lnSpc>
                <a:spcBef>
                  <a:spcPts val="450"/>
                </a:spcBef>
              </a:pPr>
              <a:endParaRPr lang="en-US" sz="1600" dirty="0">
                <a:solidFill>
                  <a:srgbClr val="2C2B2B"/>
                </a:solidFill>
                <a:ea typeface="黑体" pitchFamily="2" charset="-122"/>
              </a:endParaRPr>
            </a:p>
          </p:txBody>
        </p:sp>
        <p:sp>
          <p:nvSpPr>
            <p:cNvPr id="174" name="Rounded Rectangle 173"/>
            <p:cNvSpPr>
              <a:spLocks noChangeArrowheads="1"/>
            </p:cNvSpPr>
            <p:nvPr/>
          </p:nvSpPr>
          <p:spPr bwMode="auto">
            <a:xfrm>
              <a:off x="6539849" y="4905862"/>
              <a:ext cx="2453606" cy="757366"/>
            </a:xfrm>
            <a:prstGeom prst="roundRect">
              <a:avLst>
                <a:gd name="adj" fmla="val 0"/>
              </a:avLst>
            </a:prstGeom>
            <a:gradFill flip="none" rotWithShape="1">
              <a:gsLst>
                <a:gs pos="0">
                  <a:srgbClr val="28ABE2"/>
                </a:gs>
                <a:gs pos="80000">
                  <a:srgbClr val="0096D6">
                    <a:shade val="67500"/>
                    <a:satMod val="115000"/>
                    <a:alpha val="13000"/>
                  </a:srgbClr>
                </a:gs>
                <a:gs pos="100000">
                  <a:srgbClr val="0096D6">
                    <a:shade val="100000"/>
                    <a:satMod val="115000"/>
                    <a:alpha val="0"/>
                  </a:srgbClr>
                </a:gs>
              </a:gsLst>
              <a:lin ang="5400000" scaled="1"/>
              <a:tileRect/>
            </a:gradFill>
            <a:ln w="9525">
              <a:gradFill>
                <a:gsLst>
                  <a:gs pos="0">
                    <a:schemeClr val="accent1">
                      <a:tint val="66000"/>
                      <a:satMod val="160000"/>
                      <a:alpha val="47000"/>
                    </a:schemeClr>
                  </a:gs>
                  <a:gs pos="100000">
                    <a:schemeClr val="accent1">
                      <a:tint val="23500"/>
                      <a:satMod val="160000"/>
                      <a:alpha val="0"/>
                    </a:schemeClr>
                  </a:gs>
                </a:gsLst>
                <a:lin ang="5400000" scaled="0"/>
              </a:gradFill>
            </a:ln>
            <a:effectLst>
              <a:outerShdw blurRad="114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rtlCol="0" anchor="t"/>
            <a:lstStyle/>
            <a:p>
              <a:pPr>
                <a:lnSpc>
                  <a:spcPct val="90000"/>
                </a:lnSpc>
                <a:spcBef>
                  <a:spcPts val="450"/>
                </a:spcBef>
              </a:pPr>
              <a:endParaRPr lang="en-US" sz="200" dirty="0">
                <a:solidFill>
                  <a:srgbClr val="2C2B2B"/>
                </a:solidFill>
                <a:ea typeface="黑体" pitchFamily="2" charset="-122"/>
              </a:endParaRPr>
            </a:p>
          </p:txBody>
        </p:sp>
        <p:sp>
          <p:nvSpPr>
            <p:cNvPr id="175" name="Rounded Rectangle 174"/>
            <p:cNvSpPr>
              <a:spLocks noChangeArrowheads="1"/>
            </p:cNvSpPr>
            <p:nvPr/>
          </p:nvSpPr>
          <p:spPr bwMode="auto">
            <a:xfrm>
              <a:off x="9047503" y="4905862"/>
              <a:ext cx="2453606" cy="757366"/>
            </a:xfrm>
            <a:prstGeom prst="roundRect">
              <a:avLst>
                <a:gd name="adj" fmla="val 0"/>
              </a:avLst>
            </a:prstGeom>
            <a:gradFill flip="none" rotWithShape="1">
              <a:gsLst>
                <a:gs pos="0">
                  <a:srgbClr val="28ABE2"/>
                </a:gs>
                <a:gs pos="80000">
                  <a:srgbClr val="0096D6">
                    <a:shade val="67500"/>
                    <a:satMod val="115000"/>
                    <a:alpha val="13000"/>
                  </a:srgbClr>
                </a:gs>
                <a:gs pos="100000">
                  <a:srgbClr val="0096D6">
                    <a:shade val="100000"/>
                    <a:satMod val="115000"/>
                    <a:alpha val="0"/>
                  </a:srgbClr>
                </a:gs>
              </a:gsLst>
              <a:lin ang="5400000" scaled="1"/>
              <a:tileRect/>
            </a:gradFill>
            <a:ln w="9525">
              <a:gradFill>
                <a:gsLst>
                  <a:gs pos="0">
                    <a:schemeClr val="accent1">
                      <a:tint val="66000"/>
                      <a:satMod val="160000"/>
                      <a:alpha val="47000"/>
                    </a:schemeClr>
                  </a:gs>
                  <a:gs pos="100000">
                    <a:schemeClr val="accent1">
                      <a:tint val="23500"/>
                      <a:satMod val="160000"/>
                      <a:alpha val="0"/>
                    </a:schemeClr>
                  </a:gs>
                </a:gsLst>
                <a:lin ang="5400000" scaled="0"/>
              </a:gradFill>
            </a:ln>
            <a:effectLst>
              <a:outerShdw blurRad="114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rtlCol="0" anchor="t"/>
            <a:lstStyle/>
            <a:p>
              <a:pPr>
                <a:lnSpc>
                  <a:spcPct val="90000"/>
                </a:lnSpc>
                <a:spcBef>
                  <a:spcPts val="450"/>
                </a:spcBef>
              </a:pPr>
              <a:endParaRPr lang="en-US" sz="200" dirty="0">
                <a:solidFill>
                  <a:srgbClr val="2C2B2B"/>
                </a:solidFill>
                <a:ea typeface="黑体" pitchFamily="2" charset="-122"/>
              </a:endParaRPr>
            </a:p>
          </p:txBody>
        </p:sp>
        <p:sp>
          <p:nvSpPr>
            <p:cNvPr id="269" name="Rounded Rectangle 268"/>
            <p:cNvSpPr>
              <a:spLocks noChangeArrowheads="1"/>
            </p:cNvSpPr>
            <p:nvPr/>
          </p:nvSpPr>
          <p:spPr bwMode="auto">
            <a:xfrm>
              <a:off x="6539850" y="3633730"/>
              <a:ext cx="1674190" cy="757366"/>
            </a:xfrm>
            <a:prstGeom prst="roundRect">
              <a:avLst>
                <a:gd name="adj" fmla="val 0"/>
              </a:avLst>
            </a:prstGeom>
            <a:gradFill flip="none" rotWithShape="1">
              <a:gsLst>
                <a:gs pos="0">
                  <a:srgbClr val="28ABE2"/>
                </a:gs>
                <a:gs pos="80000">
                  <a:srgbClr val="0096D6">
                    <a:shade val="67500"/>
                    <a:satMod val="115000"/>
                    <a:alpha val="13000"/>
                  </a:srgbClr>
                </a:gs>
                <a:gs pos="100000">
                  <a:srgbClr val="0096D6">
                    <a:shade val="100000"/>
                    <a:satMod val="115000"/>
                    <a:alpha val="0"/>
                  </a:srgbClr>
                </a:gs>
              </a:gsLst>
              <a:lin ang="5400000" scaled="1"/>
              <a:tileRect/>
            </a:gradFill>
            <a:ln w="9525">
              <a:gradFill>
                <a:gsLst>
                  <a:gs pos="0">
                    <a:schemeClr val="accent1">
                      <a:tint val="66000"/>
                      <a:satMod val="160000"/>
                      <a:alpha val="47000"/>
                    </a:schemeClr>
                  </a:gs>
                  <a:gs pos="100000">
                    <a:schemeClr val="accent1">
                      <a:tint val="23500"/>
                      <a:satMod val="160000"/>
                      <a:alpha val="0"/>
                    </a:schemeClr>
                  </a:gs>
                </a:gsLst>
                <a:lin ang="5400000" scaled="0"/>
              </a:gradFill>
            </a:ln>
            <a:effectLst>
              <a:outerShdw blurRad="114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rtlCol="0" anchor="t"/>
            <a:lstStyle/>
            <a:p>
              <a:pPr>
                <a:lnSpc>
                  <a:spcPct val="90000"/>
                </a:lnSpc>
                <a:spcBef>
                  <a:spcPts val="450"/>
                </a:spcBef>
              </a:pPr>
              <a:endParaRPr lang="en-US" sz="200" dirty="0">
                <a:solidFill>
                  <a:srgbClr val="2C2B2B"/>
                </a:solidFill>
                <a:ea typeface="黑体" pitchFamily="2" charset="-122"/>
              </a:endParaRPr>
            </a:p>
          </p:txBody>
        </p:sp>
        <p:sp>
          <p:nvSpPr>
            <p:cNvPr id="270" name="Rounded Rectangle 269"/>
            <p:cNvSpPr>
              <a:spLocks noChangeArrowheads="1"/>
            </p:cNvSpPr>
            <p:nvPr/>
          </p:nvSpPr>
          <p:spPr bwMode="auto">
            <a:xfrm>
              <a:off x="9888228" y="3633730"/>
              <a:ext cx="1612880" cy="757366"/>
            </a:xfrm>
            <a:prstGeom prst="roundRect">
              <a:avLst>
                <a:gd name="adj" fmla="val 0"/>
              </a:avLst>
            </a:prstGeom>
            <a:gradFill flip="none" rotWithShape="1">
              <a:gsLst>
                <a:gs pos="0">
                  <a:srgbClr val="28ABE2"/>
                </a:gs>
                <a:gs pos="80000">
                  <a:srgbClr val="0096D6">
                    <a:shade val="67500"/>
                    <a:satMod val="115000"/>
                    <a:alpha val="13000"/>
                  </a:srgbClr>
                </a:gs>
                <a:gs pos="100000">
                  <a:srgbClr val="0096D6">
                    <a:shade val="100000"/>
                    <a:satMod val="115000"/>
                    <a:alpha val="0"/>
                  </a:srgbClr>
                </a:gs>
              </a:gsLst>
              <a:lin ang="5400000" scaled="1"/>
              <a:tileRect/>
            </a:gradFill>
            <a:ln w="9525">
              <a:gradFill>
                <a:gsLst>
                  <a:gs pos="0">
                    <a:schemeClr val="accent1">
                      <a:tint val="66000"/>
                      <a:satMod val="160000"/>
                      <a:alpha val="47000"/>
                    </a:schemeClr>
                  </a:gs>
                  <a:gs pos="100000">
                    <a:schemeClr val="accent1">
                      <a:tint val="23500"/>
                      <a:satMod val="160000"/>
                      <a:alpha val="0"/>
                    </a:schemeClr>
                  </a:gs>
                </a:gsLst>
                <a:lin ang="5400000" scaled="0"/>
              </a:gradFill>
            </a:ln>
            <a:effectLst>
              <a:outerShdw blurRad="114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rtlCol="0" anchor="t"/>
            <a:lstStyle/>
            <a:p>
              <a:pPr>
                <a:lnSpc>
                  <a:spcPct val="90000"/>
                </a:lnSpc>
                <a:spcBef>
                  <a:spcPts val="450"/>
                </a:spcBef>
              </a:pPr>
              <a:endParaRPr lang="en-US" sz="200" dirty="0">
                <a:solidFill>
                  <a:srgbClr val="2C2B2B"/>
                </a:solidFill>
                <a:ea typeface="黑体" pitchFamily="2" charset="-122"/>
              </a:endParaRPr>
            </a:p>
          </p:txBody>
        </p:sp>
        <p:sp>
          <p:nvSpPr>
            <p:cNvPr id="147" name="Rounded Rectangle 146"/>
            <p:cNvSpPr>
              <a:spLocks noChangeArrowheads="1"/>
            </p:cNvSpPr>
            <p:nvPr/>
          </p:nvSpPr>
          <p:spPr bwMode="auto">
            <a:xfrm>
              <a:off x="6539851" y="2577128"/>
              <a:ext cx="1612881" cy="757366"/>
            </a:xfrm>
            <a:prstGeom prst="roundRect">
              <a:avLst>
                <a:gd name="adj" fmla="val 0"/>
              </a:avLst>
            </a:prstGeom>
            <a:gradFill flip="none" rotWithShape="1">
              <a:gsLst>
                <a:gs pos="0">
                  <a:srgbClr val="28ABE2"/>
                </a:gs>
                <a:gs pos="80000">
                  <a:srgbClr val="0096D6">
                    <a:shade val="67500"/>
                    <a:satMod val="115000"/>
                    <a:alpha val="13000"/>
                  </a:srgbClr>
                </a:gs>
                <a:gs pos="100000">
                  <a:srgbClr val="0096D6">
                    <a:shade val="100000"/>
                    <a:satMod val="115000"/>
                    <a:alpha val="0"/>
                  </a:srgbClr>
                </a:gs>
              </a:gsLst>
              <a:lin ang="5400000" scaled="1"/>
              <a:tileRect/>
            </a:gradFill>
            <a:ln w="9525">
              <a:gradFill>
                <a:gsLst>
                  <a:gs pos="0">
                    <a:schemeClr val="accent1">
                      <a:tint val="66000"/>
                      <a:satMod val="160000"/>
                      <a:alpha val="47000"/>
                    </a:schemeClr>
                  </a:gs>
                  <a:gs pos="100000">
                    <a:schemeClr val="accent1">
                      <a:tint val="23500"/>
                      <a:satMod val="160000"/>
                      <a:alpha val="0"/>
                    </a:schemeClr>
                  </a:gs>
                </a:gsLst>
                <a:lin ang="5400000" scaled="0"/>
              </a:gradFill>
            </a:ln>
            <a:effectLst>
              <a:outerShdw blurRad="114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rtlCol="0" anchor="t"/>
            <a:lstStyle/>
            <a:p>
              <a:pPr>
                <a:lnSpc>
                  <a:spcPct val="90000"/>
                </a:lnSpc>
                <a:spcBef>
                  <a:spcPts val="450"/>
                </a:spcBef>
              </a:pPr>
              <a:endParaRPr lang="en-US" sz="200" dirty="0">
                <a:solidFill>
                  <a:srgbClr val="2C2B2B"/>
                </a:solidFill>
                <a:ea typeface="黑体" pitchFamily="2" charset="-122"/>
              </a:endParaRPr>
            </a:p>
          </p:txBody>
        </p:sp>
        <p:sp>
          <p:nvSpPr>
            <p:cNvPr id="148" name="Rounded Rectangle 147"/>
            <p:cNvSpPr>
              <a:spLocks noChangeArrowheads="1"/>
            </p:cNvSpPr>
            <p:nvPr/>
          </p:nvSpPr>
          <p:spPr bwMode="auto">
            <a:xfrm>
              <a:off x="8214040" y="2577128"/>
              <a:ext cx="1612881" cy="757366"/>
            </a:xfrm>
            <a:prstGeom prst="roundRect">
              <a:avLst>
                <a:gd name="adj" fmla="val 0"/>
              </a:avLst>
            </a:prstGeom>
            <a:gradFill flip="none" rotWithShape="1">
              <a:gsLst>
                <a:gs pos="0">
                  <a:srgbClr val="28ABE2"/>
                </a:gs>
                <a:gs pos="80000">
                  <a:srgbClr val="0096D6">
                    <a:shade val="67500"/>
                    <a:satMod val="115000"/>
                    <a:alpha val="13000"/>
                  </a:srgbClr>
                </a:gs>
                <a:gs pos="100000">
                  <a:srgbClr val="0096D6">
                    <a:shade val="100000"/>
                    <a:satMod val="115000"/>
                    <a:alpha val="0"/>
                  </a:srgbClr>
                </a:gs>
              </a:gsLst>
              <a:lin ang="5400000" scaled="1"/>
              <a:tileRect/>
            </a:gradFill>
            <a:ln w="9525">
              <a:gradFill>
                <a:gsLst>
                  <a:gs pos="0">
                    <a:schemeClr val="accent1">
                      <a:tint val="66000"/>
                      <a:satMod val="160000"/>
                      <a:alpha val="47000"/>
                    </a:schemeClr>
                  </a:gs>
                  <a:gs pos="100000">
                    <a:schemeClr val="accent1">
                      <a:tint val="23500"/>
                      <a:satMod val="160000"/>
                      <a:alpha val="0"/>
                    </a:schemeClr>
                  </a:gs>
                </a:gsLst>
                <a:lin ang="5400000" scaled="0"/>
              </a:gradFill>
            </a:ln>
            <a:effectLst>
              <a:outerShdw blurRad="114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rtlCol="0" anchor="t"/>
            <a:lstStyle/>
            <a:p>
              <a:pPr>
                <a:lnSpc>
                  <a:spcPct val="90000"/>
                </a:lnSpc>
                <a:spcBef>
                  <a:spcPts val="450"/>
                </a:spcBef>
              </a:pPr>
              <a:endParaRPr lang="en-US" sz="200" dirty="0">
                <a:solidFill>
                  <a:srgbClr val="2C2B2B"/>
                </a:solidFill>
                <a:ea typeface="黑体" pitchFamily="2" charset="-122"/>
              </a:endParaRPr>
            </a:p>
          </p:txBody>
        </p:sp>
        <p:sp>
          <p:nvSpPr>
            <p:cNvPr id="149" name="Rounded Rectangle 148"/>
            <p:cNvSpPr>
              <a:spLocks noChangeArrowheads="1"/>
            </p:cNvSpPr>
            <p:nvPr/>
          </p:nvSpPr>
          <p:spPr bwMode="auto">
            <a:xfrm>
              <a:off x="9888230" y="2577128"/>
              <a:ext cx="1612881" cy="757366"/>
            </a:xfrm>
            <a:prstGeom prst="roundRect">
              <a:avLst>
                <a:gd name="adj" fmla="val 0"/>
              </a:avLst>
            </a:prstGeom>
            <a:gradFill flip="none" rotWithShape="1">
              <a:gsLst>
                <a:gs pos="0">
                  <a:srgbClr val="28ABE2"/>
                </a:gs>
                <a:gs pos="80000">
                  <a:srgbClr val="0096D6">
                    <a:shade val="67500"/>
                    <a:satMod val="115000"/>
                    <a:alpha val="13000"/>
                  </a:srgbClr>
                </a:gs>
                <a:gs pos="100000">
                  <a:srgbClr val="0096D6">
                    <a:shade val="100000"/>
                    <a:satMod val="115000"/>
                    <a:alpha val="0"/>
                  </a:srgbClr>
                </a:gs>
              </a:gsLst>
              <a:lin ang="5400000" scaled="1"/>
              <a:tileRect/>
            </a:gradFill>
            <a:ln w="9525">
              <a:gradFill>
                <a:gsLst>
                  <a:gs pos="0">
                    <a:schemeClr val="accent1">
                      <a:tint val="66000"/>
                      <a:satMod val="160000"/>
                      <a:alpha val="47000"/>
                    </a:schemeClr>
                  </a:gs>
                  <a:gs pos="100000">
                    <a:schemeClr val="accent1">
                      <a:tint val="23500"/>
                      <a:satMod val="160000"/>
                      <a:alpha val="0"/>
                    </a:schemeClr>
                  </a:gs>
                </a:gsLst>
                <a:lin ang="5400000" scaled="0"/>
              </a:gradFill>
            </a:ln>
            <a:effectLst>
              <a:outerShdw blurRad="114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rtlCol="0" anchor="t"/>
            <a:lstStyle/>
            <a:p>
              <a:pPr>
                <a:lnSpc>
                  <a:spcPct val="90000"/>
                </a:lnSpc>
                <a:spcBef>
                  <a:spcPts val="450"/>
                </a:spcBef>
              </a:pPr>
              <a:endParaRPr lang="en-US" sz="200" dirty="0">
                <a:solidFill>
                  <a:srgbClr val="2C2B2B"/>
                </a:solidFill>
                <a:ea typeface="黑体" pitchFamily="2" charset="-122"/>
              </a:endParaRPr>
            </a:p>
          </p:txBody>
        </p:sp>
        <p:sp>
          <p:nvSpPr>
            <p:cNvPr id="167" name="Rectangle 166"/>
            <p:cNvSpPr>
              <a:spLocks/>
            </p:cNvSpPr>
            <p:nvPr/>
          </p:nvSpPr>
          <p:spPr>
            <a:xfrm>
              <a:off x="9761560" y="2629063"/>
              <a:ext cx="1869332" cy="384323"/>
            </a:xfrm>
            <a:prstGeom prst="rect">
              <a:avLst/>
            </a:prstGeom>
            <a:noFill/>
            <a:effectLst/>
          </p:spPr>
          <p:txBody>
            <a:bodyPr wrap="square" lIns="51422" tIns="25711" rIns="51422" bIns="25711" rtlCol="0">
              <a:spAutoFit/>
            </a:bodyPr>
            <a:lstStyle/>
            <a:p>
              <a:pPr algn="ctr" defTabSz="914400">
                <a:lnSpc>
                  <a:spcPct val="90000"/>
                </a:lnSpc>
                <a:buNone/>
              </a:pPr>
              <a:r>
                <a:rPr lang="zh-CN" sz="1200" b="0" i="0" dirty="0">
                  <a:solidFill>
                    <a:srgbClr val="2C2B2B"/>
                  </a:solidFill>
                  <a:latin typeface="Arial"/>
                  <a:ea typeface="黑体" pitchFamily="2" charset="-122"/>
                  <a:cs typeface="+mn-cs"/>
                </a:rPr>
                <a:t>任何设备</a:t>
              </a:r>
            </a:p>
            <a:p>
              <a:pPr algn="ctr" defTabSz="914400">
                <a:lnSpc>
                  <a:spcPct val="90000"/>
                </a:lnSpc>
                <a:buNone/>
              </a:pPr>
              <a:r>
                <a:rPr lang="zh-CN" sz="1200" b="0" i="0" dirty="0">
                  <a:solidFill>
                    <a:srgbClr val="2C2B2B"/>
                  </a:solidFill>
                  <a:latin typeface="Arial"/>
                  <a:ea typeface="黑体" pitchFamily="2" charset="-122"/>
                  <a:cs typeface="+mn-cs"/>
                </a:rPr>
                <a:t>连接</a:t>
              </a:r>
              <a:endParaRPr lang="en-US" sz="1200" dirty="0">
                <a:solidFill>
                  <a:srgbClr val="2C2B2B"/>
                </a:solidFill>
                <a:ea typeface="黑体" pitchFamily="2" charset="-122"/>
              </a:endParaRPr>
            </a:p>
          </p:txBody>
        </p:sp>
        <p:sp>
          <p:nvSpPr>
            <p:cNvPr id="168" name="TextBox 167"/>
            <p:cNvSpPr txBox="1">
              <a:spLocks/>
            </p:cNvSpPr>
            <p:nvPr/>
          </p:nvSpPr>
          <p:spPr>
            <a:xfrm>
              <a:off x="6510307" y="2707737"/>
              <a:ext cx="1674191" cy="218124"/>
            </a:xfrm>
            <a:prstGeom prst="rect">
              <a:avLst/>
            </a:prstGeom>
            <a:noFill/>
            <a:effectLst/>
          </p:spPr>
          <p:txBody>
            <a:bodyPr wrap="square" lIns="51422" tIns="25711" rIns="51422" bIns="25711" rtlCol="0">
              <a:spAutoFit/>
            </a:bodyPr>
            <a:lstStyle>
              <a:defPPr>
                <a:defRPr lang="en-US"/>
              </a:defPPr>
              <a:lvl1pPr algn="ctr">
                <a:lnSpc>
                  <a:spcPct val="90000"/>
                </a:lnSpc>
                <a:defRPr sz="1200">
                  <a:solidFill>
                    <a:schemeClr val="bg1"/>
                  </a:solidFill>
                </a:defRPr>
              </a:lvl1pPr>
            </a:lstStyle>
            <a:p>
              <a:pPr defTabSz="914400">
                <a:buNone/>
              </a:pPr>
              <a:r>
                <a:rPr lang="zh-CN" b="0" i="0" dirty="0">
                  <a:solidFill>
                    <a:srgbClr val="2C2B2B"/>
                  </a:solidFill>
                  <a:latin typeface="Arial"/>
                  <a:ea typeface="黑体" pitchFamily="2" charset="-122"/>
                  <a:cs typeface="+mn-cs"/>
                </a:rPr>
                <a:t>统一通信</a:t>
              </a:r>
              <a:endParaRPr lang="en-US" dirty="0">
                <a:solidFill>
                  <a:srgbClr val="2C2B2B"/>
                </a:solidFill>
                <a:ea typeface="黑体" pitchFamily="2" charset="-122"/>
              </a:endParaRPr>
            </a:p>
          </p:txBody>
        </p:sp>
        <p:pic>
          <p:nvPicPr>
            <p:cNvPr id="170" name="Picture 169" descr="2-wx11-plist-hdvid-victor-96dpi.png"/>
            <p:cNvPicPr>
              <a:picLocks/>
            </p:cNvPicPr>
            <p:nvPr/>
          </p:nvPicPr>
          <p:blipFill>
            <a:blip r:embed="rId4" cstate="email">
              <a:extLst>
                <a:ext uri="{28A0092B-C50C-407E-A947-70E740481C1C}">
                  <a14:useLocalDpi xmlns:a14="http://schemas.microsoft.com/office/drawing/2010/main"/>
                </a:ext>
              </a:extLst>
            </a:blip>
            <a:stretch>
              <a:fillRect/>
            </a:stretch>
          </p:blipFill>
          <p:spPr>
            <a:xfrm>
              <a:off x="8597981" y="4179625"/>
              <a:ext cx="882281" cy="541698"/>
            </a:xfrm>
            <a:prstGeom prst="rect">
              <a:avLst/>
            </a:prstGeom>
            <a:effectLst>
              <a:outerShdw blurRad="50800" dist="38100" dir="5400000" algn="t" rotWithShape="0">
                <a:prstClr val="black">
                  <a:alpha val="28000"/>
                </a:prstClr>
              </a:outerShdw>
            </a:effectLst>
          </p:spPr>
        </p:pic>
        <p:sp>
          <p:nvSpPr>
            <p:cNvPr id="18" name="TextBox 17"/>
            <p:cNvSpPr txBox="1">
              <a:spLocks/>
            </p:cNvSpPr>
            <p:nvPr/>
          </p:nvSpPr>
          <p:spPr>
            <a:xfrm>
              <a:off x="6631980" y="2229812"/>
              <a:ext cx="4701659" cy="267368"/>
            </a:xfrm>
            <a:prstGeom prst="rect">
              <a:avLst/>
            </a:prstGeom>
            <a:noFill/>
            <a:effectLst>
              <a:outerShdw blurRad="50800" dist="25400" dir="2700000">
                <a:srgbClr val="000000">
                  <a:alpha val="25000"/>
                </a:srgbClr>
              </a:outerShdw>
            </a:effectLst>
          </p:spPr>
          <p:txBody>
            <a:bodyPr wrap="square" lIns="51422" tIns="25711" rIns="51422" bIns="25711" rtlCol="0">
              <a:spAutoFit/>
            </a:bodyPr>
            <a:lstStyle>
              <a:defPPr>
                <a:defRPr lang="en-US"/>
              </a:defPPr>
              <a:lvl1pPr algn="ctr">
                <a:defRPr sz="1400" b="1">
                  <a:solidFill>
                    <a:schemeClr val="tx1">
                      <a:lumMod val="40000"/>
                      <a:lumOff val="60000"/>
                    </a:schemeClr>
                  </a:solidFill>
                </a:defRPr>
              </a:lvl1pPr>
            </a:lstStyle>
            <a:p>
              <a:pPr defTabSz="914400">
                <a:buNone/>
              </a:pPr>
              <a:r>
                <a:rPr lang="zh-CN" b="0" i="0" dirty="0">
                  <a:solidFill>
                    <a:srgbClr val="2C2B2B"/>
                  </a:solidFill>
                  <a:latin typeface="Arial"/>
                  <a:ea typeface="黑体" pitchFamily="2" charset="-122"/>
                  <a:cs typeface="+mn-cs"/>
                </a:rPr>
                <a:t>企业级协作</a:t>
              </a:r>
              <a:endParaRPr lang="en-US" b="0" dirty="0">
                <a:solidFill>
                  <a:srgbClr val="2C2B2B"/>
                </a:solidFill>
                <a:ea typeface="黑体" pitchFamily="2" charset="-122"/>
              </a:endParaRPr>
            </a:p>
          </p:txBody>
        </p:sp>
        <p:pic>
          <p:nvPicPr>
            <p:cNvPr id="88" name="Picture 87" descr="Cisco Unified IP Phone 9971, Video Camera, Charcoal, Angle, low-res.png"/>
            <p:cNvPicPr>
              <a:picLocks/>
            </p:cNvPicPr>
            <p:nvPr/>
          </p:nvPicPr>
          <p:blipFill>
            <a:blip r:embed="rId5" cstate="email">
              <a:extLst>
                <a:ext uri="{28A0092B-C50C-407E-A947-70E740481C1C}">
                  <a14:useLocalDpi xmlns:a14="http://schemas.microsoft.com/office/drawing/2010/main"/>
                </a:ext>
              </a:extLst>
            </a:blip>
            <a:srcRect/>
            <a:stretch>
              <a:fillRect/>
            </a:stretch>
          </p:blipFill>
          <p:spPr>
            <a:xfrm>
              <a:off x="9613643" y="5580319"/>
              <a:ext cx="490356" cy="194751"/>
            </a:xfrm>
            <a:prstGeom prst="rect">
              <a:avLst/>
            </a:prstGeom>
            <a:effectLst>
              <a:outerShdw blurRad="50800" dist="38100" dir="5400000" algn="t" rotWithShape="0">
                <a:prstClr val="black">
                  <a:alpha val="28000"/>
                </a:prstClr>
              </a:outerShdw>
            </a:effectLst>
          </p:spPr>
        </p:pic>
        <p:pic>
          <p:nvPicPr>
            <p:cNvPr id="89" name="Picture 277" descr="cell_charger"/>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186749" y="5599839"/>
              <a:ext cx="384594" cy="201965"/>
            </a:xfrm>
            <a:prstGeom prst="rect">
              <a:avLst/>
            </a:prstGeom>
            <a:effectLst>
              <a:outerShdw blurRad="50800" dist="38100" dir="5400000" algn="t" rotWithShape="0">
                <a:prstClr val="black">
                  <a:alpha val="28000"/>
                </a:prstClr>
              </a:outerShdw>
            </a:effectLst>
          </p:spPr>
        </p:pic>
        <p:pic>
          <p:nvPicPr>
            <p:cNvPr id="92" name="Picture 5"/>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589939" y="5578959"/>
              <a:ext cx="182682" cy="209178"/>
            </a:xfrm>
            <a:prstGeom prst="rect">
              <a:avLst/>
            </a:prstGeom>
            <a:effectLst>
              <a:outerShdw blurRad="50800" dist="38100" dir="5400000" algn="t" rotWithShape="0">
                <a:prstClr val="black">
                  <a:alpha val="28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3" name="Picture 7"/>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1049951" y="5581682"/>
              <a:ext cx="192297" cy="209177"/>
            </a:xfrm>
            <a:prstGeom prst="rect">
              <a:avLst/>
            </a:prstGeom>
            <a:effectLst>
              <a:outerShdw blurRad="50800" dist="38100" dir="5400000" algn="t" rotWithShape="0">
                <a:prstClr val="black">
                  <a:alpha val="28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grpSp>
          <p:nvGrpSpPr>
            <p:cNvPr id="15" name="Group 16"/>
            <p:cNvGrpSpPr>
              <a:grpSpLocks/>
            </p:cNvGrpSpPr>
            <p:nvPr/>
          </p:nvGrpSpPr>
          <p:grpSpPr bwMode="auto">
            <a:xfrm>
              <a:off x="10820019" y="5568156"/>
              <a:ext cx="182682" cy="238030"/>
              <a:chOff x="1102" y="95"/>
              <a:chExt cx="1183" cy="2312"/>
            </a:xfrm>
          </p:grpSpPr>
          <p:pic>
            <p:nvPicPr>
              <p:cNvPr id="96" name="Picture 17"/>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02" y="95"/>
                <a:ext cx="1183" cy="2312"/>
              </a:xfrm>
              <a:prstGeom prst="rect">
                <a:avLst/>
              </a:prstGeom>
              <a:effectLst>
                <a:outerShdw blurRad="50800" dist="38100" dir="5400000" algn="t" rotWithShape="0">
                  <a:prstClr val="black">
                    <a:alpha val="28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7" name="Picture 18"/>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214" y="355"/>
                <a:ext cx="973" cy="1580"/>
              </a:xfrm>
              <a:prstGeom prst="rect">
                <a:avLst/>
              </a:prstGeom>
              <a:effectLst>
                <a:outerShdw blurRad="50800" dist="38100" dir="5400000" algn="t" rotWithShape="0">
                  <a:prstClr val="black">
                    <a:alpha val="28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8" name="Text Box 301"/>
            <p:cNvSpPr txBox="1">
              <a:spLocks noChangeArrowheads="1"/>
            </p:cNvSpPr>
            <p:nvPr/>
          </p:nvSpPr>
          <p:spPr bwMode="auto">
            <a:xfrm>
              <a:off x="9276256" y="5312367"/>
              <a:ext cx="867838" cy="212237"/>
            </a:xfrm>
            <a:prstGeom prst="rect">
              <a:avLst/>
            </a:prstGeom>
            <a:noFill/>
            <a:ln w="9525">
              <a:noFill/>
              <a:miter lim="800000"/>
              <a:headEnd/>
              <a:tailEnd/>
            </a:ln>
          </p:spPr>
          <p:txBody>
            <a:bodyPr wrap="square" lIns="73025" tIns="36512" rIns="73025" bIns="36512">
              <a:spAutoFit/>
            </a:bodyPr>
            <a:lstStyle>
              <a:defPPr>
                <a:defRPr lang="en-US"/>
              </a:defPPr>
              <a:lvl1pPr algn="ctr" defTabSz="685668">
                <a:defRPr sz="900">
                  <a:solidFill>
                    <a:schemeClr val="bg1">
                      <a:lumMod val="95000"/>
                    </a:schemeClr>
                  </a:solidFill>
                  <a:latin typeface="Arial"/>
                </a:defRPr>
              </a:lvl1pPr>
            </a:lstStyle>
            <a:p>
              <a:pPr defTabSz="914400">
                <a:buNone/>
              </a:pPr>
              <a:r>
                <a:rPr lang="zh-CN" b="0" i="0" dirty="0">
                  <a:solidFill>
                    <a:srgbClr val="2C2B2B"/>
                  </a:solidFill>
                  <a:latin typeface="Arial"/>
                  <a:ea typeface="黑体" pitchFamily="2" charset="-122"/>
                  <a:cs typeface="+mn-cs"/>
                </a:rPr>
                <a:t>有线</a:t>
              </a:r>
            </a:p>
          </p:txBody>
        </p:sp>
        <p:sp>
          <p:nvSpPr>
            <p:cNvPr id="71" name="Text Box 301"/>
            <p:cNvSpPr txBox="1">
              <a:spLocks noChangeArrowheads="1"/>
            </p:cNvSpPr>
            <p:nvPr/>
          </p:nvSpPr>
          <p:spPr bwMode="auto">
            <a:xfrm>
              <a:off x="10217379" y="5306017"/>
              <a:ext cx="1145946" cy="212237"/>
            </a:xfrm>
            <a:prstGeom prst="rect">
              <a:avLst/>
            </a:prstGeom>
            <a:noFill/>
            <a:ln w="9525">
              <a:noFill/>
              <a:miter lim="800000"/>
              <a:headEnd/>
              <a:tailEnd/>
            </a:ln>
          </p:spPr>
          <p:txBody>
            <a:bodyPr wrap="square" lIns="73025" tIns="36512" rIns="73025" bIns="36512">
              <a:spAutoFit/>
            </a:bodyPr>
            <a:lstStyle>
              <a:defPPr>
                <a:defRPr lang="en-US"/>
              </a:defPPr>
              <a:lvl1pPr algn="ctr" defTabSz="685668">
                <a:defRPr sz="900">
                  <a:solidFill>
                    <a:schemeClr val="bg1">
                      <a:lumMod val="95000"/>
                    </a:schemeClr>
                  </a:solidFill>
                  <a:latin typeface="Arial"/>
                </a:defRPr>
              </a:lvl1pPr>
            </a:lstStyle>
            <a:p>
              <a:pPr defTabSz="914400">
                <a:buNone/>
              </a:pPr>
              <a:r>
                <a:rPr lang="zh-CN" b="0" i="0" dirty="0">
                  <a:solidFill>
                    <a:srgbClr val="2C2B2B"/>
                  </a:solidFill>
                  <a:latin typeface="Arial"/>
                  <a:ea typeface="黑体" pitchFamily="2" charset="-122"/>
                  <a:cs typeface="+mn-cs"/>
                </a:rPr>
                <a:t>无线</a:t>
              </a:r>
            </a:p>
          </p:txBody>
        </p:sp>
        <p:pic>
          <p:nvPicPr>
            <p:cNvPr id="69" name="Picture 19"/>
            <p:cNvPicPr>
              <a:picLocks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10378993" y="5574006"/>
              <a:ext cx="153838" cy="230817"/>
            </a:xfrm>
            <a:prstGeom prst="rect">
              <a:avLst/>
            </a:prstGeom>
            <a:effectLst>
              <a:outerShdw blurRad="50800" dist="38100" dir="5400000" algn="t" rotWithShape="0">
                <a:prstClr val="black">
                  <a:alpha val="28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cxnSp>
          <p:nvCxnSpPr>
            <p:cNvPr id="7" name="Straight Connector 6"/>
            <p:cNvCxnSpPr>
              <a:cxnSpLocks/>
            </p:cNvCxnSpPr>
            <p:nvPr/>
          </p:nvCxnSpPr>
          <p:spPr>
            <a:xfrm>
              <a:off x="10207509" y="5451222"/>
              <a:ext cx="185" cy="368003"/>
            </a:xfrm>
            <a:prstGeom prst="line">
              <a:avLst/>
            </a:prstGeom>
            <a:ln>
              <a:solidFill>
                <a:schemeClr val="tx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8" name="Group 187"/>
            <p:cNvGrpSpPr>
              <a:grpSpLocks/>
            </p:cNvGrpSpPr>
            <p:nvPr/>
          </p:nvGrpSpPr>
          <p:grpSpPr>
            <a:xfrm>
              <a:off x="10224619" y="3085733"/>
              <a:ext cx="932641" cy="382290"/>
              <a:chOff x="3283736" y="4516807"/>
              <a:chExt cx="1392718" cy="768241"/>
            </a:xfrm>
          </p:grpSpPr>
          <p:grpSp>
            <p:nvGrpSpPr>
              <p:cNvPr id="30" name="Group 8"/>
              <p:cNvGrpSpPr/>
              <p:nvPr/>
            </p:nvGrpSpPr>
            <p:grpSpPr>
              <a:xfrm>
                <a:off x="3283736" y="4516807"/>
                <a:ext cx="1249680" cy="768241"/>
                <a:chOff x="3736147" y="2193482"/>
                <a:chExt cx="2155979" cy="1644258"/>
              </a:xfrm>
            </p:grpSpPr>
            <p:pic>
              <p:nvPicPr>
                <p:cNvPr id="192" name="Picture 5" descr="\\psf\Host\Users\Troy\Dropbox\Active Projects\110710 Sandisk Memory Summit\assets\MacBookAir_13inch_PF_Open.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736147" y="2193482"/>
                  <a:ext cx="2155979" cy="1644258"/>
                </a:xfrm>
                <a:prstGeom prst="rect">
                  <a:avLst/>
                </a:prstGeom>
                <a:effectLst>
                  <a:outerShdw blurRad="50800" dist="38100" dir="5400000" algn="t" rotWithShape="0">
                    <a:prstClr val="black">
                      <a:alpha val="28000"/>
                    </a:prstClr>
                  </a:outerShdw>
                </a:effectLst>
                <a:extLst>
                  <a:ext uri="{909E8E84-426E-40DD-AFC4-6F175D3DCCD1}">
                    <a14:hiddenFill xmlns:a14="http://schemas.microsoft.com/office/drawing/2010/main">
                      <a:solidFill>
                        <a:srgbClr val="FFFFFF"/>
                      </a:solidFill>
                    </a14:hiddenFill>
                  </a:ext>
                </a:extLst>
              </p:spPr>
            </p:pic>
            <p:pic>
              <p:nvPicPr>
                <p:cNvPr id="193" name="Picture 8" descr="\\psf\Host\Volumes\Data\Graphics\Cisco Stock\jabber 1000px.png"/>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4191000" y="2333356"/>
                  <a:ext cx="990600" cy="943540"/>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190" name="Picture 16"/>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402734" y="4726414"/>
                <a:ext cx="273720" cy="429786"/>
              </a:xfrm>
              <a:prstGeom prst="rect">
                <a:avLst/>
              </a:prstGeom>
              <a:effectLst>
                <a:outerShdw blurRad="50800" dist="38100" dir="5400000" algn="t" rotWithShape="0">
                  <a:prstClr val="black">
                    <a:alpha val="28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1" name="Picture 35"/>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233218" y="4822212"/>
                <a:ext cx="257949" cy="462835"/>
              </a:xfrm>
              <a:prstGeom prst="rect">
                <a:avLst/>
              </a:prstGeom>
              <a:effectLst>
                <a:outerShdw blurRad="50800" dist="38100" dir="5400000" algn="t" rotWithShape="0">
                  <a:prstClr val="black">
                    <a:alpha val="28000"/>
                  </a:prstClr>
                </a:outerShdw>
              </a:effectLst>
            </p:spPr>
          </p:pic>
        </p:grpSp>
        <p:pic>
          <p:nvPicPr>
            <p:cNvPr id="36" name="Picture 2"/>
            <p:cNvPicPr>
              <a:picLocks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1103580" y="3243337"/>
              <a:ext cx="163453" cy="230817"/>
            </a:xfrm>
            <a:prstGeom prst="rect">
              <a:avLst/>
            </a:prstGeom>
            <a:effectLst>
              <a:outerShdw blurRad="50800" dist="38100" dir="5400000" algn="t" rotWithShape="0">
                <a:prstClr val="black">
                  <a:alpha val="28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8" name="Rectangle 197"/>
            <p:cNvSpPr>
              <a:spLocks/>
            </p:cNvSpPr>
            <p:nvPr/>
          </p:nvSpPr>
          <p:spPr>
            <a:xfrm>
              <a:off x="6604956" y="5003801"/>
              <a:ext cx="2352936" cy="221201"/>
            </a:xfrm>
            <a:prstGeom prst="rect">
              <a:avLst/>
            </a:prstGeom>
            <a:noFill/>
            <a:effectLst/>
          </p:spPr>
          <p:txBody>
            <a:bodyPr wrap="square" lIns="51422" tIns="25711" rIns="51422" bIns="25711" rtlCol="0">
              <a:spAutoFit/>
            </a:bodyPr>
            <a:lstStyle/>
            <a:p>
              <a:pPr algn="ctr" defTabSz="914400">
                <a:lnSpc>
                  <a:spcPct val="90000"/>
                </a:lnSpc>
                <a:buNone/>
              </a:pPr>
              <a:r>
                <a:rPr lang="zh-CN" sz="1200" b="0" i="0" dirty="0">
                  <a:solidFill>
                    <a:srgbClr val="2C2B2B"/>
                  </a:solidFill>
                  <a:latin typeface="Arial"/>
                  <a:ea typeface="黑体" pitchFamily="2" charset="-122"/>
                  <a:cs typeface="+mn-cs"/>
                </a:rPr>
                <a:t>网真</a:t>
              </a:r>
              <a:endParaRPr lang="en-US" sz="1200" dirty="0">
                <a:solidFill>
                  <a:srgbClr val="2C2B2B"/>
                </a:solidFill>
                <a:ea typeface="黑体" pitchFamily="2" charset="-122"/>
              </a:endParaRPr>
            </a:p>
          </p:txBody>
        </p:sp>
        <p:sp>
          <p:nvSpPr>
            <p:cNvPr id="199" name="TextBox 198"/>
            <p:cNvSpPr txBox="1">
              <a:spLocks/>
            </p:cNvSpPr>
            <p:nvPr/>
          </p:nvSpPr>
          <p:spPr>
            <a:xfrm>
              <a:off x="9617500" y="3793876"/>
              <a:ext cx="2191908" cy="218124"/>
            </a:xfrm>
            <a:prstGeom prst="rect">
              <a:avLst/>
            </a:prstGeom>
            <a:noFill/>
            <a:effectLst/>
          </p:spPr>
          <p:txBody>
            <a:bodyPr wrap="square" lIns="51422" tIns="25711" rIns="51422" bIns="25711" rtlCol="0">
              <a:spAutoFit/>
            </a:bodyPr>
            <a:lstStyle>
              <a:defPPr>
                <a:defRPr lang="en-US"/>
              </a:defPPr>
              <a:lvl1pPr algn="ctr">
                <a:lnSpc>
                  <a:spcPct val="90000"/>
                </a:lnSpc>
                <a:defRPr sz="1200">
                  <a:solidFill>
                    <a:schemeClr val="bg1"/>
                  </a:solidFill>
                </a:defRPr>
              </a:lvl1pPr>
            </a:lstStyle>
            <a:p>
              <a:pPr defTabSz="914400">
                <a:buNone/>
              </a:pPr>
              <a:r>
                <a:rPr lang="zh-CN" b="0" i="0" dirty="0" smtClean="0">
                  <a:solidFill>
                    <a:srgbClr val="2C2B2B"/>
                  </a:solidFill>
                  <a:latin typeface="Arial"/>
                  <a:ea typeface="黑体" pitchFamily="2" charset="-122"/>
                  <a:cs typeface="+mn-cs"/>
                </a:rPr>
                <a:t>客户协作</a:t>
              </a:r>
              <a:endParaRPr lang="en-US" dirty="0">
                <a:solidFill>
                  <a:srgbClr val="2C2B2B"/>
                </a:solidFill>
                <a:ea typeface="黑体" pitchFamily="2" charset="-122"/>
              </a:endParaRPr>
            </a:p>
          </p:txBody>
        </p:sp>
        <p:sp>
          <p:nvSpPr>
            <p:cNvPr id="176" name="Rectangle 175"/>
            <p:cNvSpPr>
              <a:spLocks/>
            </p:cNvSpPr>
            <p:nvPr/>
          </p:nvSpPr>
          <p:spPr>
            <a:xfrm>
              <a:off x="9166352" y="5003801"/>
              <a:ext cx="2213637" cy="221201"/>
            </a:xfrm>
            <a:prstGeom prst="rect">
              <a:avLst/>
            </a:prstGeom>
            <a:noFill/>
            <a:effectLst/>
          </p:spPr>
          <p:txBody>
            <a:bodyPr wrap="square" lIns="51422" tIns="25711" rIns="51422" bIns="25711" rtlCol="0">
              <a:spAutoFit/>
            </a:bodyPr>
            <a:lstStyle/>
            <a:p>
              <a:pPr algn="ctr" defTabSz="914400">
                <a:lnSpc>
                  <a:spcPct val="90000"/>
                </a:lnSpc>
                <a:buNone/>
              </a:pPr>
              <a:r>
                <a:rPr lang="zh-CN" sz="1200" b="0" i="0" dirty="0">
                  <a:solidFill>
                    <a:srgbClr val="2C2B2B"/>
                  </a:solidFill>
                  <a:latin typeface="Arial"/>
                  <a:ea typeface="黑体" pitchFamily="2" charset="-122"/>
                  <a:cs typeface="+mn-cs"/>
                </a:rPr>
                <a:t>移动性</a:t>
              </a:r>
            </a:p>
          </p:txBody>
        </p:sp>
        <p:sp>
          <p:nvSpPr>
            <p:cNvPr id="183" name="Rectangle 182"/>
            <p:cNvSpPr>
              <a:spLocks/>
            </p:cNvSpPr>
            <p:nvPr/>
          </p:nvSpPr>
          <p:spPr>
            <a:xfrm>
              <a:off x="8383432" y="2624342"/>
              <a:ext cx="1274097" cy="384323"/>
            </a:xfrm>
            <a:prstGeom prst="rect">
              <a:avLst/>
            </a:prstGeom>
            <a:noFill/>
            <a:effectLst/>
          </p:spPr>
          <p:txBody>
            <a:bodyPr wrap="square" lIns="51422" tIns="25711" rIns="51422" bIns="25711" rtlCol="0">
              <a:spAutoFit/>
            </a:bodyPr>
            <a:lstStyle/>
            <a:p>
              <a:pPr algn="ctr" defTabSz="914400">
                <a:lnSpc>
                  <a:spcPct val="90000"/>
                </a:lnSpc>
                <a:buNone/>
              </a:pPr>
              <a:r>
                <a:rPr lang="zh-CN" sz="1200" b="0" i="0" dirty="0" smtClean="0">
                  <a:solidFill>
                    <a:srgbClr val="2C2B2B"/>
                  </a:solidFill>
                  <a:latin typeface="Arial"/>
                  <a:ea typeface="黑体" pitchFamily="2" charset="-122"/>
                  <a:cs typeface="+mn-cs"/>
                </a:rPr>
                <a:t>消息传送</a:t>
              </a:r>
              <a:r>
                <a:rPr lang="en-US" altLang="zh-CN" sz="1200" b="0" i="0" dirty="0" smtClean="0">
                  <a:solidFill>
                    <a:srgbClr val="2C2B2B"/>
                  </a:solidFill>
                  <a:latin typeface="Arial"/>
                  <a:ea typeface="黑体" pitchFamily="2" charset="-122"/>
                  <a:cs typeface="+mn-cs"/>
                </a:rPr>
                <a:t/>
              </a:r>
              <a:br>
                <a:rPr lang="en-US" altLang="zh-CN" sz="1200" b="0" i="0" dirty="0" smtClean="0">
                  <a:solidFill>
                    <a:srgbClr val="2C2B2B"/>
                  </a:solidFill>
                  <a:latin typeface="Arial"/>
                  <a:ea typeface="黑体" pitchFamily="2" charset="-122"/>
                  <a:cs typeface="+mn-cs"/>
                </a:rPr>
              </a:br>
              <a:r>
                <a:rPr lang="zh-CN" sz="1200" b="0" i="0" dirty="0" smtClean="0">
                  <a:solidFill>
                    <a:srgbClr val="2C2B2B"/>
                  </a:solidFill>
                  <a:latin typeface="Arial"/>
                  <a:ea typeface="黑体" pitchFamily="2" charset="-122"/>
                  <a:cs typeface="+mn-cs"/>
                </a:rPr>
                <a:t>和</a:t>
              </a:r>
              <a:r>
                <a:rPr lang="zh-CN" sz="1200" b="0" i="0" dirty="0">
                  <a:solidFill>
                    <a:srgbClr val="2C2B2B"/>
                  </a:solidFill>
                  <a:latin typeface="Arial"/>
                  <a:ea typeface="黑体" pitchFamily="2" charset="-122"/>
                  <a:cs typeface="+mn-cs"/>
                </a:rPr>
                <a:t>寻呼</a:t>
              </a:r>
              <a:endParaRPr lang="en-US" sz="1200" dirty="0">
                <a:solidFill>
                  <a:srgbClr val="2C2B2B"/>
                </a:solidFill>
                <a:ea typeface="黑体" pitchFamily="2" charset="-122"/>
              </a:endParaRPr>
            </a:p>
          </p:txBody>
        </p:sp>
        <p:pic>
          <p:nvPicPr>
            <p:cNvPr id="42" name="Picture 23"/>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0163953" y="4260518"/>
              <a:ext cx="297593" cy="230318"/>
            </a:xfrm>
            <a:prstGeom prst="roundRect">
              <a:avLst>
                <a:gd name="adj" fmla="val 859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pic>
          <p:nvPicPr>
            <p:cNvPr id="43" name="Picture 42"/>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400685" y="4293041"/>
              <a:ext cx="730720" cy="324264"/>
            </a:xfrm>
            <a:prstGeom prst="rect">
              <a:avLst/>
            </a:prstGeom>
            <a:effectLst>
              <a:outerShdw blurRad="50800" dist="38100" dir="5400000" algn="t" rotWithShape="0">
                <a:prstClr val="black">
                  <a:alpha val="28000"/>
                </a:prstClr>
              </a:outerShdw>
            </a:effectLst>
          </p:spPr>
        </p:pic>
        <p:pic>
          <p:nvPicPr>
            <p:cNvPr id="44" name="Picture 164"/>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bwMode="auto">
            <a:xfrm>
              <a:off x="10154550" y="4476208"/>
              <a:ext cx="529512" cy="259493"/>
            </a:xfrm>
            <a:prstGeom prst="rect">
              <a:avLst/>
            </a:prstGeom>
            <a:effectLst>
              <a:outerShdw blurRad="50800" dist="38100" dir="5400000" algn="t" rotWithShape="0">
                <a:prstClr val="black">
                  <a:alpha val="28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0978926" y="4507872"/>
              <a:ext cx="339020" cy="235918"/>
            </a:xfrm>
            <a:prstGeom prst="roundRect">
              <a:avLst>
                <a:gd name="adj" fmla="val 8594"/>
              </a:avLst>
            </a:prstGeom>
            <a:no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pic>
          <p:nvPicPr>
            <p:cNvPr id="213" name="Picture 43" descr="multiple exseries in use.jpg"/>
            <p:cNvPicPr>
              <a:picLocks/>
            </p:cNvPicPr>
            <p:nvPr/>
          </p:nvPicPr>
          <p:blipFill>
            <a:blip r:embed="rId21" cstate="email">
              <a:extLst>
                <a:ext uri="{28A0092B-C50C-407E-A947-70E740481C1C}">
                  <a14:useLocalDpi xmlns:a14="http://schemas.microsoft.com/office/drawing/2010/main"/>
                </a:ext>
              </a:extLst>
            </a:blip>
            <a:srcRect/>
            <a:stretch>
              <a:fillRect/>
            </a:stretch>
          </p:blipFill>
          <p:spPr bwMode="auto">
            <a:xfrm>
              <a:off x="7206223" y="5278183"/>
              <a:ext cx="1120859" cy="549935"/>
            </a:xfrm>
            <a:prstGeom prst="rect">
              <a:avLst/>
            </a:prstGeom>
            <a:effectLst>
              <a:outerShdw blurRad="50800" dist="38100" dir="5400000" algn="t" rotWithShape="0">
                <a:prstClr val="black">
                  <a:alpha val="28000"/>
                </a:prstClr>
              </a:outerShdw>
            </a:effectLst>
          </p:spPr>
        </p:pic>
        <p:pic>
          <p:nvPicPr>
            <p:cNvPr id="267" name="Picture Placeholder 6" descr="MAK34732.jpg"/>
            <p:cNvPicPr>
              <a:picLocks/>
            </p:cNvPicPr>
            <p:nvPr/>
          </p:nvPicPr>
          <p:blipFill>
            <a:blip r:embed="rId22" cstate="email">
              <a:extLst>
                <a:ext uri="{28A0092B-C50C-407E-A947-70E740481C1C}">
                  <a14:useLocalDpi xmlns:a14="http://schemas.microsoft.com/office/drawing/2010/main"/>
                </a:ext>
              </a:extLst>
            </a:blip>
            <a:srcRect/>
            <a:stretch>
              <a:fillRect/>
            </a:stretch>
          </p:blipFill>
          <p:spPr>
            <a:xfrm>
              <a:off x="8522476" y="3025553"/>
              <a:ext cx="996007" cy="460768"/>
            </a:xfrm>
            <a:prstGeom prst="rect">
              <a:avLst/>
            </a:prstGeom>
            <a:effectLst>
              <a:outerShdw blurRad="50800" dist="38100" dir="5400000" algn="t" rotWithShape="0">
                <a:prstClr val="black">
                  <a:alpha val="28000"/>
                </a:prstClr>
              </a:outerShdw>
            </a:effectLst>
          </p:spPr>
        </p:pic>
        <p:sp>
          <p:nvSpPr>
            <p:cNvPr id="117" name="Rounded Rectangle 116"/>
            <p:cNvSpPr>
              <a:spLocks noChangeArrowheads="1"/>
            </p:cNvSpPr>
            <p:nvPr/>
          </p:nvSpPr>
          <p:spPr bwMode="auto">
            <a:xfrm>
              <a:off x="6282622" y="1676957"/>
              <a:ext cx="5566230" cy="295733"/>
            </a:xfrm>
            <a:prstGeom prst="roundRect">
              <a:avLst>
                <a:gd name="adj" fmla="val 6139"/>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34290" rtlCol="0" anchor="t"/>
            <a:lstStyle/>
            <a:p>
              <a:pPr algn="ctr">
                <a:lnSpc>
                  <a:spcPct val="90000"/>
                </a:lnSpc>
                <a:spcBef>
                  <a:spcPts val="450"/>
                </a:spcBef>
              </a:pPr>
              <a:endParaRPr lang="en-GB" sz="1400" dirty="0">
                <a:solidFill>
                  <a:srgbClr val="2C2B2B"/>
                </a:solidFill>
                <a:ea typeface="黑体" pitchFamily="2" charset="-122"/>
              </a:endParaRPr>
            </a:p>
            <a:p>
              <a:pPr algn="ctr">
                <a:lnSpc>
                  <a:spcPct val="90000"/>
                </a:lnSpc>
                <a:spcBef>
                  <a:spcPts val="450"/>
                </a:spcBef>
              </a:pPr>
              <a:endParaRPr lang="en-US" sz="1400" dirty="0">
                <a:solidFill>
                  <a:srgbClr val="2C2B2B"/>
                </a:solidFill>
                <a:ea typeface="黑体" pitchFamily="2" charset="-122"/>
              </a:endParaRPr>
            </a:p>
          </p:txBody>
        </p:sp>
        <p:sp>
          <p:nvSpPr>
            <p:cNvPr id="123" name="TextBox 122"/>
            <p:cNvSpPr txBox="1">
              <a:spLocks/>
            </p:cNvSpPr>
            <p:nvPr/>
          </p:nvSpPr>
          <p:spPr>
            <a:xfrm>
              <a:off x="6002728" y="1573065"/>
              <a:ext cx="5981453" cy="346249"/>
            </a:xfrm>
            <a:prstGeom prst="rect">
              <a:avLst/>
            </a:prstGeom>
            <a:noFill/>
          </p:spPr>
          <p:txBody>
            <a:bodyPr wrap="square" lIns="68580" tIns="34290" rIns="68580" bIns="34290" rtlCol="0">
              <a:spAutoFit/>
            </a:bodyPr>
            <a:lstStyle>
              <a:defPPr>
                <a:defRPr lang="en-US"/>
              </a:defPPr>
              <a:lvl1pPr algn="ctr">
                <a:lnSpc>
                  <a:spcPct val="90000"/>
                </a:lnSpc>
                <a:spcBef>
                  <a:spcPts val="600"/>
                </a:spcBef>
                <a:defRPr sz="2000" b="1">
                  <a:solidFill>
                    <a:schemeClr val="accent5"/>
                  </a:solidFill>
                  <a:ea typeface="MS PGothic" charset="0"/>
                </a:defRPr>
              </a:lvl1pPr>
            </a:lstStyle>
            <a:p>
              <a:pPr defTabSz="914400">
                <a:buNone/>
              </a:pPr>
              <a:r>
                <a:rPr lang="zh-CN" b="0" i="0" dirty="0">
                  <a:solidFill>
                    <a:srgbClr val="2C2B2B"/>
                  </a:solidFill>
                  <a:latin typeface="Arial"/>
                  <a:ea typeface="黑体" pitchFamily="2" charset="-122"/>
                  <a:cs typeface="+mn-cs"/>
                </a:rPr>
                <a:t>完善与简单结合</a:t>
              </a:r>
              <a:endParaRPr lang="en-US" b="0" dirty="0">
                <a:solidFill>
                  <a:srgbClr val="2C2B2B"/>
                </a:solidFill>
                <a:ea typeface="黑体" pitchFamily="2" charset="-122"/>
              </a:endParaRPr>
            </a:p>
          </p:txBody>
        </p:sp>
        <p:sp>
          <p:nvSpPr>
            <p:cNvPr id="66" name="Rounded Rectangle 65"/>
            <p:cNvSpPr>
              <a:spLocks noChangeArrowheads="1"/>
            </p:cNvSpPr>
            <p:nvPr/>
          </p:nvSpPr>
          <p:spPr bwMode="auto">
            <a:xfrm>
              <a:off x="8214040" y="3633730"/>
              <a:ext cx="1674191" cy="757366"/>
            </a:xfrm>
            <a:prstGeom prst="roundRect">
              <a:avLst>
                <a:gd name="adj" fmla="val 0"/>
              </a:avLst>
            </a:prstGeom>
            <a:gradFill flip="none" rotWithShape="1">
              <a:gsLst>
                <a:gs pos="0">
                  <a:srgbClr val="28ABE2"/>
                </a:gs>
                <a:gs pos="80000">
                  <a:srgbClr val="0096D6">
                    <a:shade val="67500"/>
                    <a:satMod val="115000"/>
                    <a:alpha val="13000"/>
                  </a:srgbClr>
                </a:gs>
                <a:gs pos="100000">
                  <a:srgbClr val="0096D6">
                    <a:shade val="100000"/>
                    <a:satMod val="115000"/>
                    <a:alpha val="0"/>
                  </a:srgbClr>
                </a:gs>
              </a:gsLst>
              <a:lin ang="5400000" scaled="1"/>
              <a:tileRect/>
            </a:gradFill>
            <a:ln w="9525">
              <a:gradFill>
                <a:gsLst>
                  <a:gs pos="0">
                    <a:schemeClr val="accent1">
                      <a:tint val="66000"/>
                      <a:satMod val="160000"/>
                      <a:alpha val="47000"/>
                    </a:schemeClr>
                  </a:gs>
                  <a:gs pos="100000">
                    <a:schemeClr val="accent1">
                      <a:tint val="23500"/>
                      <a:satMod val="160000"/>
                      <a:alpha val="0"/>
                    </a:schemeClr>
                  </a:gs>
                </a:gsLst>
                <a:lin ang="5400000" scaled="0"/>
              </a:gradFill>
            </a:ln>
            <a:effectLst>
              <a:outerShdw blurRad="114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rtlCol="0" anchor="t"/>
            <a:lstStyle/>
            <a:p>
              <a:pPr>
                <a:lnSpc>
                  <a:spcPct val="90000"/>
                </a:lnSpc>
                <a:spcBef>
                  <a:spcPts val="450"/>
                </a:spcBef>
              </a:pPr>
              <a:endParaRPr lang="en-US" sz="200" dirty="0">
                <a:solidFill>
                  <a:srgbClr val="2C2B2B"/>
                </a:solidFill>
                <a:ea typeface="黑体" pitchFamily="2" charset="-122"/>
              </a:endParaRPr>
            </a:p>
          </p:txBody>
        </p:sp>
        <p:sp>
          <p:nvSpPr>
            <p:cNvPr id="171" name="TextBox 170"/>
            <p:cNvSpPr txBox="1">
              <a:spLocks/>
            </p:cNvSpPr>
            <p:nvPr/>
          </p:nvSpPr>
          <p:spPr>
            <a:xfrm>
              <a:off x="8263813" y="3787615"/>
              <a:ext cx="1587789" cy="218124"/>
            </a:xfrm>
            <a:prstGeom prst="rect">
              <a:avLst/>
            </a:prstGeom>
            <a:noFill/>
            <a:effectLst/>
          </p:spPr>
          <p:txBody>
            <a:bodyPr wrap="square" lIns="51422" tIns="25711" rIns="51422" bIns="25711" rtlCol="0">
              <a:spAutoFit/>
            </a:bodyPr>
            <a:lstStyle>
              <a:defPPr>
                <a:defRPr lang="en-US"/>
              </a:defPPr>
              <a:lvl1pPr algn="ctr">
                <a:lnSpc>
                  <a:spcPct val="90000"/>
                </a:lnSpc>
                <a:defRPr sz="1200">
                  <a:solidFill>
                    <a:schemeClr val="bg1"/>
                  </a:solidFill>
                </a:defRPr>
              </a:lvl1pPr>
            </a:lstStyle>
            <a:p>
              <a:pPr defTabSz="914400">
                <a:buNone/>
              </a:pPr>
              <a:r>
                <a:rPr lang="zh-CN" b="0" i="0" dirty="0">
                  <a:solidFill>
                    <a:srgbClr val="2C2B2B"/>
                  </a:solidFill>
                  <a:latin typeface="Arial"/>
                  <a:ea typeface="黑体" pitchFamily="2" charset="-122"/>
                  <a:cs typeface="+mn-cs"/>
                </a:rPr>
                <a:t>Web </a:t>
              </a:r>
              <a:r>
                <a:rPr lang="zh-CN" b="0" i="0" dirty="0" smtClean="0">
                  <a:solidFill>
                    <a:srgbClr val="2C2B2B"/>
                  </a:solidFill>
                  <a:latin typeface="Arial"/>
                  <a:ea typeface="黑体" pitchFamily="2" charset="-122"/>
                  <a:cs typeface="+mn-cs"/>
                </a:rPr>
                <a:t>会议</a:t>
              </a:r>
              <a:endParaRPr lang="en-US" dirty="0">
                <a:solidFill>
                  <a:srgbClr val="2C2B2B"/>
                </a:solidFill>
                <a:ea typeface="黑体" pitchFamily="2" charset="-122"/>
              </a:endParaRPr>
            </a:p>
          </p:txBody>
        </p:sp>
        <p:sp>
          <p:nvSpPr>
            <p:cNvPr id="70" name="TextBox 69"/>
            <p:cNvSpPr txBox="1">
              <a:spLocks/>
            </p:cNvSpPr>
            <p:nvPr/>
          </p:nvSpPr>
          <p:spPr>
            <a:xfrm>
              <a:off x="6498320" y="3795302"/>
              <a:ext cx="1724367" cy="218124"/>
            </a:xfrm>
            <a:prstGeom prst="rect">
              <a:avLst/>
            </a:prstGeom>
            <a:noFill/>
            <a:effectLst/>
          </p:spPr>
          <p:txBody>
            <a:bodyPr wrap="square" lIns="51422" tIns="25711" rIns="51422" bIns="25711" rtlCol="0">
              <a:spAutoFit/>
            </a:bodyPr>
            <a:lstStyle>
              <a:defPPr>
                <a:defRPr lang="en-US"/>
              </a:defPPr>
              <a:lvl1pPr algn="ctr">
                <a:lnSpc>
                  <a:spcPct val="90000"/>
                </a:lnSpc>
                <a:defRPr sz="1200">
                  <a:solidFill>
                    <a:schemeClr val="bg1"/>
                  </a:solidFill>
                </a:defRPr>
              </a:lvl1pPr>
            </a:lstStyle>
            <a:p>
              <a:pPr defTabSz="914400">
                <a:buNone/>
              </a:pPr>
              <a:r>
                <a:rPr lang="zh-CN" b="0" i="0" dirty="0" smtClean="0">
                  <a:solidFill>
                    <a:srgbClr val="2C2B2B"/>
                  </a:solidFill>
                  <a:latin typeface="Arial"/>
                  <a:ea typeface="黑体" pitchFamily="2" charset="-122"/>
                  <a:cs typeface="+mn-cs"/>
                </a:rPr>
                <a:t>云服务</a:t>
              </a:r>
              <a:endParaRPr lang="en-US" dirty="0">
                <a:solidFill>
                  <a:srgbClr val="2C2B2B"/>
                </a:solidFill>
                <a:ea typeface="黑体" pitchFamily="2" charset="-122"/>
              </a:endParaRPr>
            </a:p>
          </p:txBody>
        </p:sp>
        <p:pic>
          <p:nvPicPr>
            <p:cNvPr id="74" name="Picture 73" descr="WebEx_Social_Chat_Video_V2012-05-22.png"/>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7579208" y="4160607"/>
              <a:ext cx="487500" cy="258136"/>
            </a:xfrm>
            <a:prstGeom prst="roundRect">
              <a:avLst>
                <a:gd name="adj" fmla="val 2977"/>
              </a:avLst>
            </a:prstGeom>
            <a:effectLst>
              <a:outerShdw blurRad="123825" dist="38100" dir="2700000" algn="tl" rotWithShape="0">
                <a:prstClr val="black">
                  <a:alpha val="40000"/>
                </a:prstClr>
              </a:outerShdw>
            </a:effectLst>
          </p:spPr>
        </p:pic>
        <p:grpSp>
          <p:nvGrpSpPr>
            <p:cNvPr id="75" name="Group 56"/>
            <p:cNvGrpSpPr>
              <a:grpSpLocks/>
            </p:cNvGrpSpPr>
            <p:nvPr/>
          </p:nvGrpSpPr>
          <p:grpSpPr>
            <a:xfrm>
              <a:off x="7216184" y="4289675"/>
              <a:ext cx="523036" cy="495994"/>
              <a:chOff x="6575332" y="4995428"/>
              <a:chExt cx="1878187" cy="1951362"/>
            </a:xfrm>
          </p:grpSpPr>
          <p:grpSp>
            <p:nvGrpSpPr>
              <p:cNvPr id="76" name="Group 33"/>
              <p:cNvGrpSpPr/>
              <p:nvPr/>
            </p:nvGrpSpPr>
            <p:grpSpPr>
              <a:xfrm>
                <a:off x="6575332" y="4995428"/>
                <a:ext cx="1878187" cy="1951362"/>
                <a:chOff x="10042259" y="4942788"/>
                <a:chExt cx="1678246" cy="1743631"/>
              </a:xfrm>
            </p:grpSpPr>
            <p:pic>
              <p:nvPicPr>
                <p:cNvPr id="79" name="Picture 39" descr="\\psf\Home\Documents\Dropbox\Active Projects\deviceLibraryPNGs\cisco\ex60\ex60_Default\ex60_Default_400kPx\Cisco_ex60_DefaultScreen_400px.png"/>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10042259" y="4942788"/>
                  <a:ext cx="1678246" cy="174363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p:cNvPicPr>
                  <a:picLocks noChangeAspect="1"/>
                </p:cNvPicPr>
                <p:nvPr/>
              </p:nvPicPr>
              <p:blipFill rotWithShape="1">
                <a:blip r:embed="rId25" cstate="email">
                  <a:extLst>
                    <a:ext uri="{BEBA8EAE-BF5A-486C-A8C5-ECC9F3942E4B}">
                      <a14:imgProps xmlns:a14="http://schemas.microsoft.com/office/drawing/2010/main">
                        <a14:imgLayer r:embed="rId26">
                          <a14:imgEffect>
                            <a14:backgroundRemoval t="0" b="100000" l="0" r="98630">
                              <a14:foregroundMark x1="15068" y1="92562" x2="85388" y2="90909"/>
                              <a14:foregroundMark x1="90411" y1="93388" x2="90868" y2="85950"/>
                              <a14:foregroundMark x1="16438" y1="97521" x2="93607" y2="98347"/>
                              <a14:backgroundMark x1="88128" y1="52066" x2="88128" y2="52066"/>
                              <a14:backgroundMark x1="80822" y1="47934" x2="69406" y2="5785"/>
                              <a14:backgroundMark x1="19178" y1="44628" x2="28311" y2="4132"/>
                            </a14:backgroundRemoval>
                          </a14:imgEffect>
                        </a14:imgLayer>
                      </a14:imgProps>
                    </a:ext>
                    <a:ext uri="{28A0092B-C50C-407E-A947-70E740481C1C}">
                      <a14:useLocalDpi xmlns:a14="http://schemas.microsoft.com/office/drawing/2010/main"/>
                    </a:ext>
                  </a:extLst>
                </a:blip>
                <a:srcRect/>
                <a:stretch/>
              </p:blipFill>
              <p:spPr>
                <a:xfrm>
                  <a:off x="10227774" y="5153525"/>
                  <a:ext cx="1438302" cy="806612"/>
                </a:xfrm>
                <a:prstGeom prst="rect">
                  <a:avLst/>
                </a:prstGeom>
                <a:solidFill>
                  <a:srgbClr val="CCCCCC"/>
                </a:solidFill>
                <a:ln w="19050" cmpd="sng">
                  <a:solidFill>
                    <a:srgbClr val="7F7F7F"/>
                  </a:solidFill>
                </a:ln>
              </p:spPr>
            </p:pic>
          </p:grpSp>
          <p:pic>
            <p:nvPicPr>
              <p:cNvPr id="77" name="Picture 2"/>
              <p:cNvPicPr>
                <a:picLocks noChangeAspect="1" noChangeArrowheads="1"/>
              </p:cNvPicPr>
              <p:nvPr/>
            </p:nvPicPr>
            <p:blipFill rotWithShape="1">
              <a:blip r:embed="rId27" cstate="email">
                <a:extLst>
                  <a:ext uri="{28A0092B-C50C-407E-A947-70E740481C1C}">
                    <a14:useLocalDpi xmlns:a14="http://schemas.microsoft.com/office/drawing/2010/main"/>
                  </a:ext>
                </a:extLst>
              </a:blip>
              <a:srcRect/>
              <a:stretch/>
            </p:blipFill>
            <p:spPr bwMode="auto">
              <a:xfrm>
                <a:off x="6783422" y="5228792"/>
                <a:ext cx="1610300" cy="905308"/>
              </a:xfrm>
              <a:prstGeom prst="rect">
                <a:avLst/>
              </a:prstGeom>
              <a:noFill/>
              <a:ln w="9525">
                <a:noFill/>
                <a:miter lim="800000"/>
                <a:headEnd/>
                <a:tailEnd/>
              </a:ln>
            </p:spPr>
          </p:pic>
        </p:grpSp>
        <p:grpSp>
          <p:nvGrpSpPr>
            <p:cNvPr id="101" name="Group 39"/>
            <p:cNvGrpSpPr>
              <a:grpSpLocks/>
            </p:cNvGrpSpPr>
            <p:nvPr/>
          </p:nvGrpSpPr>
          <p:grpSpPr>
            <a:xfrm>
              <a:off x="6701189" y="4226198"/>
              <a:ext cx="512121" cy="397871"/>
              <a:chOff x="5162709" y="2206751"/>
              <a:chExt cx="3652107" cy="4078225"/>
            </a:xfrm>
          </p:grpSpPr>
          <p:grpSp>
            <p:nvGrpSpPr>
              <p:cNvPr id="102" name="Group 40"/>
              <p:cNvGrpSpPr/>
              <p:nvPr/>
            </p:nvGrpSpPr>
            <p:grpSpPr>
              <a:xfrm>
                <a:off x="5162709" y="2206751"/>
                <a:ext cx="3249771" cy="3947215"/>
                <a:chOff x="9344184" y="2206751"/>
                <a:chExt cx="3249771" cy="3947215"/>
              </a:xfrm>
            </p:grpSpPr>
            <p:pic>
              <p:nvPicPr>
                <p:cNvPr id="109" name="16f3da3e-2d8b-48c2-80b4-6af84c885c06" descr="25140BB7-8768-4F9E-B01F-E60D050177C5@san"/>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9344184" y="2206751"/>
                  <a:ext cx="3249771" cy="3947215"/>
                </a:xfrm>
                <a:prstGeom prst="rect">
                  <a:avLst/>
                </a:prstGeom>
                <a:noFill/>
                <a:ln w="9525">
                  <a:noFill/>
                  <a:miter lim="800000"/>
                  <a:headEnd/>
                  <a:tailEnd/>
                </a:ln>
              </p:spPr>
            </p:pic>
            <p:sp>
              <p:nvSpPr>
                <p:cNvPr id="110" name="Rectangle 109"/>
                <p:cNvSpPr/>
                <p:nvPr/>
              </p:nvSpPr>
              <p:spPr>
                <a:xfrm>
                  <a:off x="10894219" y="3734907"/>
                  <a:ext cx="1245394" cy="150860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C2B2B"/>
                    </a:solidFill>
                    <a:ea typeface="黑体" pitchFamily="2" charset="-122"/>
                  </a:endParaRPr>
                </a:p>
              </p:txBody>
            </p:sp>
            <p:grpSp>
              <p:nvGrpSpPr>
                <p:cNvPr id="111" name="Group 41"/>
                <p:cNvGrpSpPr/>
                <p:nvPr/>
              </p:nvGrpSpPr>
              <p:grpSpPr>
                <a:xfrm>
                  <a:off x="10913954" y="3734907"/>
                  <a:ext cx="1186636" cy="1477004"/>
                  <a:chOff x="555624" y="4020682"/>
                  <a:chExt cx="1431926" cy="1875713"/>
                </a:xfrm>
              </p:grpSpPr>
              <p:sp>
                <p:nvSpPr>
                  <p:cNvPr id="112" name="Rectangle 111"/>
                  <p:cNvSpPr/>
                  <p:nvPr/>
                </p:nvSpPr>
                <p:spPr>
                  <a:xfrm>
                    <a:off x="555624" y="4020682"/>
                    <a:ext cx="1431925" cy="1872538"/>
                  </a:xfrm>
                  <a:prstGeom prst="rect">
                    <a:avLst/>
                  </a:prstGeom>
                  <a:gradFill flip="none" rotWithShape="1">
                    <a:gsLst>
                      <a:gs pos="0">
                        <a:schemeClr val="accent3">
                          <a:lumMod val="50000"/>
                        </a:schemeClr>
                      </a:gs>
                      <a:gs pos="50000">
                        <a:schemeClr val="bg1"/>
                      </a:gs>
                      <a:gs pos="100000">
                        <a:schemeClr val="bg1"/>
                      </a:gs>
                    </a:gsLst>
                    <a:lin ang="1620000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C2B2B"/>
                      </a:solidFill>
                      <a:ea typeface="黑体" pitchFamily="2" charset="-122"/>
                    </a:endParaRPr>
                  </a:p>
                </p:txBody>
              </p:sp>
              <p:pic>
                <p:nvPicPr>
                  <p:cNvPr id="113" name="Picture 2" descr="http://enteria.pbworks.com/w/page/11447219/f/Basic-Cell-Functionality_489x653.gif"/>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555624" y="4020682"/>
                    <a:ext cx="1431926" cy="1875713"/>
                  </a:xfrm>
                  <a:prstGeom prst="rect">
                    <a:avLst/>
                  </a:prstGeom>
                  <a:noFill/>
                  <a:ln w="9525">
                    <a:noFill/>
                    <a:miter lim="800000"/>
                    <a:headEnd/>
                    <a:tailEnd/>
                  </a:ln>
                  <a:effectLst/>
                </p:spPr>
              </p:pic>
              <p:sp>
                <p:nvSpPr>
                  <p:cNvPr id="114" name="Rectangle 113"/>
                  <p:cNvSpPr/>
                  <p:nvPr/>
                </p:nvSpPr>
                <p:spPr>
                  <a:xfrm>
                    <a:off x="555624" y="4020682"/>
                    <a:ext cx="1431925" cy="1872538"/>
                  </a:xfrm>
                  <a:prstGeom prst="rect">
                    <a:avLst/>
                  </a:prstGeom>
                  <a:noFill/>
                  <a:ln w="3175">
                    <a:solidFill>
                      <a:srgbClr val="80959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C2B2B"/>
                      </a:solidFill>
                      <a:ea typeface="黑体" pitchFamily="2" charset="-122"/>
                    </a:endParaRPr>
                  </a:p>
                </p:txBody>
              </p:sp>
            </p:grpSp>
          </p:grpSp>
          <p:grpSp>
            <p:nvGrpSpPr>
              <p:cNvPr id="103" name="Group 41"/>
              <p:cNvGrpSpPr/>
              <p:nvPr/>
            </p:nvGrpSpPr>
            <p:grpSpPr>
              <a:xfrm>
                <a:off x="7677551" y="3925824"/>
                <a:ext cx="1137265" cy="2359152"/>
                <a:chOff x="9384431" y="3925824"/>
                <a:chExt cx="1137265" cy="2359152"/>
              </a:xfrm>
            </p:grpSpPr>
            <p:pic>
              <p:nvPicPr>
                <p:cNvPr id="104" name="cedfd861-04aa-4cb6-ae15-90c5d8b585ed" descr="E6CC40ED-1D91-4019-B5F1-44959578C639@san"/>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9384431" y="3925824"/>
                  <a:ext cx="1137265" cy="2359152"/>
                </a:xfrm>
                <a:prstGeom prst="rect">
                  <a:avLst/>
                </a:prstGeom>
                <a:noFill/>
                <a:ln w="9525">
                  <a:noFill/>
                  <a:miter lim="800000"/>
                  <a:headEnd/>
                  <a:tailEnd/>
                </a:ln>
              </p:spPr>
            </p:pic>
            <p:sp>
              <p:nvSpPr>
                <p:cNvPr id="105" name="Rectangle 104"/>
                <p:cNvSpPr/>
                <p:nvPr/>
              </p:nvSpPr>
              <p:spPr>
                <a:xfrm>
                  <a:off x="9486900" y="5239965"/>
                  <a:ext cx="926306" cy="5000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C2B2B"/>
                    </a:solidFill>
                    <a:ea typeface="黑体" pitchFamily="2" charset="-122"/>
                  </a:endParaRPr>
                </a:p>
              </p:txBody>
            </p:sp>
            <p:sp>
              <p:nvSpPr>
                <p:cNvPr id="106" name="Rectangle 105"/>
                <p:cNvSpPr/>
                <p:nvPr/>
              </p:nvSpPr>
              <p:spPr>
                <a:xfrm>
                  <a:off x="9509866" y="5268421"/>
                  <a:ext cx="877805" cy="473987"/>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C2B2B"/>
                    </a:solidFill>
                    <a:ea typeface="黑体" pitchFamily="2" charset="-122"/>
                  </a:endParaRPr>
                </a:p>
              </p:txBody>
            </p:sp>
            <p:pic>
              <p:nvPicPr>
                <p:cNvPr id="107" name="Picture 2" descr="http://enteria.pbworks.com/w/page/11447219/f/Basic-Cell-Functionality_489x653.gif"/>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9509866" y="5268420"/>
                  <a:ext cx="877805" cy="473988"/>
                </a:xfrm>
                <a:prstGeom prst="rect">
                  <a:avLst/>
                </a:prstGeom>
                <a:noFill/>
                <a:ln w="3175">
                  <a:noFill/>
                  <a:miter lim="800000"/>
                  <a:headEnd/>
                  <a:tailEnd/>
                </a:ln>
              </p:spPr>
            </p:pic>
            <p:sp>
              <p:nvSpPr>
                <p:cNvPr id="108" name="Right Bracket 107"/>
                <p:cNvSpPr/>
                <p:nvPr/>
              </p:nvSpPr>
              <p:spPr>
                <a:xfrm rot="16200000">
                  <a:off x="9711774" y="5066511"/>
                  <a:ext cx="473989" cy="877805"/>
                </a:xfrm>
                <a:prstGeom prst="rightBracket">
                  <a:avLst>
                    <a:gd name="adj" fmla="val 0"/>
                  </a:avLst>
                </a:prstGeom>
                <a:noFill/>
                <a:ln w="6350">
                  <a:solidFill>
                    <a:srgbClr val="8095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C2B2B"/>
                    </a:solidFill>
                    <a:ea typeface="黑体" pitchFamily="2" charset="-122"/>
                  </a:endParaRPr>
                </a:p>
              </p:txBody>
            </p:sp>
          </p:grpSp>
        </p:grpSp>
        <p:pic>
          <p:nvPicPr>
            <p:cNvPr id="81" name="Picture 80"/>
            <p:cNvPicPr>
              <a:picLocks noChangeAspect="1"/>
            </p:cNvPicPr>
            <p:nvPr/>
          </p:nvPicPr>
          <p:blipFill rotWithShape="1">
            <a:blip r:embed="rId32" cstate="email">
              <a:extLst>
                <a:ext uri="{28A0092B-C50C-407E-A947-70E740481C1C}">
                  <a14:useLocalDpi xmlns:a14="http://schemas.microsoft.com/office/drawing/2010/main"/>
                </a:ext>
              </a:extLst>
            </a:blip>
            <a:srcRect/>
            <a:stretch/>
          </p:blipFill>
          <p:spPr>
            <a:xfrm flipH="1">
              <a:off x="6874589" y="3037719"/>
              <a:ext cx="892060" cy="448602"/>
            </a:xfrm>
            <a:prstGeom prst="rect">
              <a:avLst/>
            </a:prstGeom>
            <a:solidFill>
              <a:schemeClr val="accent1"/>
            </a:solidFill>
            <a:effectLst>
              <a:outerShdw blurRad="50800" dist="38100" dir="5400000" algn="t" rotWithShape="0">
                <a:prstClr val="black">
                  <a:alpha val="28000"/>
                </a:prstClr>
              </a:outerShdw>
            </a:effectLst>
          </p:spPr>
        </p:pic>
      </p:grpSp>
      <p:cxnSp>
        <p:nvCxnSpPr>
          <p:cNvPr id="83" name="Straight Connector 82"/>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436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81" name="Oval 80"/>
          <p:cNvSpPr/>
          <p:nvPr/>
        </p:nvSpPr>
        <p:spPr>
          <a:xfrm>
            <a:off x="-29633" y="6074829"/>
            <a:ext cx="9173633" cy="495300"/>
          </a:xfrm>
          <a:prstGeom prst="ellipse">
            <a:avLst/>
          </a:prstGeom>
          <a:gradFill flip="none" rotWithShape="1">
            <a:gsLst>
              <a:gs pos="0">
                <a:schemeClr val="bg2">
                  <a:lumMod val="50000"/>
                </a:schemeClr>
              </a:gs>
              <a:gs pos="100000">
                <a:schemeClr val="tx1">
                  <a:lumMod val="20000"/>
                  <a:lumOff val="80000"/>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90" name="Title 5"/>
          <p:cNvSpPr>
            <a:spLocks noGrp="1"/>
          </p:cNvSpPr>
          <p:nvPr>
            <p:ph type="title"/>
          </p:nvPr>
        </p:nvSpPr>
        <p:spPr/>
        <p:txBody>
          <a:bodyPr/>
          <a:lstStyle/>
          <a:p>
            <a:pPr algn="l" defTabSz="914400">
              <a:spcBef>
                <a:spcPct val="0"/>
              </a:spcBef>
              <a:buNone/>
            </a:pPr>
            <a:r>
              <a:rPr lang="zh-CN" sz="3200" b="0" i="0" spc="0">
                <a:solidFill>
                  <a:srgbClr val="FFFFFF"/>
                </a:solidFill>
                <a:latin typeface="Arial"/>
                <a:ea typeface="黑体" pitchFamily="2" charset="-122"/>
                <a:cs typeface="+mj-cs"/>
              </a:rPr>
              <a:t>网络架构</a:t>
            </a:r>
            <a:endParaRPr lang="en-US" dirty="0">
              <a:ea typeface="黑体" pitchFamily="2" charset="-122"/>
            </a:endParaRPr>
          </a:p>
        </p:txBody>
      </p:sp>
      <p:sp>
        <p:nvSpPr>
          <p:cNvPr id="216" name="Rectangle 215"/>
          <p:cNvSpPr/>
          <p:nvPr/>
        </p:nvSpPr>
        <p:spPr>
          <a:xfrm>
            <a:off x="0" y="5686425"/>
            <a:ext cx="9144000" cy="904875"/>
          </a:xfrm>
          <a:prstGeom prst="rect">
            <a:avLst/>
          </a:prstGeom>
          <a:solidFill>
            <a:srgbClr val="0825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黑体" pitchFamily="2" charset="-122"/>
            </a:endParaRPr>
          </a:p>
        </p:txBody>
      </p:sp>
      <p:grpSp>
        <p:nvGrpSpPr>
          <p:cNvPr id="2" name="Group 13"/>
          <p:cNvGrpSpPr>
            <a:grpSpLocks/>
          </p:cNvGrpSpPr>
          <p:nvPr/>
        </p:nvGrpSpPr>
        <p:grpSpPr bwMode="auto">
          <a:xfrm>
            <a:off x="314325" y="1392238"/>
            <a:ext cx="8513763" cy="609600"/>
            <a:chOff x="306706" y="1392716"/>
            <a:chExt cx="8513444" cy="609600"/>
          </a:xfrm>
        </p:grpSpPr>
        <p:sp>
          <p:nvSpPr>
            <p:cNvPr id="218" name="Rectangle 217"/>
            <p:cNvSpPr/>
            <p:nvPr/>
          </p:nvSpPr>
          <p:spPr>
            <a:xfrm>
              <a:off x="306706" y="1392716"/>
              <a:ext cx="8513444" cy="609600"/>
            </a:xfrm>
            <a:prstGeom prst="rect">
              <a:avLst/>
            </a:prstGeom>
            <a:gradFill>
              <a:gsLst>
                <a:gs pos="0">
                  <a:schemeClr val="accent1"/>
                </a:gs>
                <a:gs pos="94000">
                  <a:schemeClr val="tx1">
                    <a:lumMod val="75000"/>
                  </a:schemeClr>
                </a:gs>
              </a:gsLst>
              <a:lin ang="5400000" scaled="0"/>
            </a:gra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黑体" pitchFamily="2" charset="-122"/>
              </a:endParaRPr>
            </a:p>
          </p:txBody>
        </p:sp>
        <p:sp>
          <p:nvSpPr>
            <p:cNvPr id="219" name="Rectangle 103"/>
            <p:cNvSpPr>
              <a:spLocks noChangeArrowheads="1"/>
            </p:cNvSpPr>
            <p:nvPr/>
          </p:nvSpPr>
          <p:spPr bwMode="auto">
            <a:xfrm>
              <a:off x="407987" y="1549904"/>
              <a:ext cx="8288337" cy="310248"/>
            </a:xfrm>
            <a:prstGeom prst="rect">
              <a:avLst/>
            </a:prstGeom>
            <a:noFill/>
            <a:ln w="9525">
              <a:noFill/>
              <a:miter lim="800000"/>
              <a:headEnd/>
              <a:tailEnd/>
            </a:ln>
          </p:spPr>
          <p:txBody>
            <a:bodyPr/>
            <a:lstStyle/>
            <a:p>
              <a:pPr algn="ctr" defTabSz="814365">
                <a:lnSpc>
                  <a:spcPct val="90000"/>
                </a:lnSpc>
                <a:spcBef>
                  <a:spcPct val="50000"/>
                </a:spcBef>
                <a:buNone/>
              </a:pPr>
              <a:r>
                <a:rPr lang="zh-CN" sz="1800" b="0" i="0" dirty="0">
                  <a:solidFill>
                    <a:srgbClr val="FFFFFF"/>
                  </a:solidFill>
                  <a:latin typeface="Arial"/>
                  <a:ea typeface="黑体" pitchFamily="2" charset="-122"/>
                  <a:cs typeface="+mn-cs"/>
                </a:rPr>
                <a:t>灵活实现无边界体验的架构</a:t>
              </a:r>
            </a:p>
          </p:txBody>
        </p:sp>
      </p:grpSp>
      <p:sp>
        <p:nvSpPr>
          <p:cNvPr id="220" name="Rectangle 219"/>
          <p:cNvSpPr/>
          <p:nvPr/>
        </p:nvSpPr>
        <p:spPr bwMode="auto">
          <a:xfrm>
            <a:off x="103188" y="2157413"/>
            <a:ext cx="8963025" cy="3656012"/>
          </a:xfrm>
          <a:prstGeom prst="rect">
            <a:avLst/>
          </a:prstGeom>
          <a:gradFill>
            <a:gsLst>
              <a:gs pos="0">
                <a:schemeClr val="tx1"/>
              </a:gs>
              <a:gs pos="50000">
                <a:schemeClr val="tx1">
                  <a:lumMod val="75000"/>
                </a:schemeClr>
              </a:gs>
            </a:gsLst>
            <a:lin ang="5400000" scaled="0"/>
          </a:gra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黑体" pitchFamily="2" charset="-122"/>
            </a:endParaRPr>
          </a:p>
        </p:txBody>
      </p:sp>
      <p:sp>
        <p:nvSpPr>
          <p:cNvPr id="221" name="Rectangle 220"/>
          <p:cNvSpPr/>
          <p:nvPr/>
        </p:nvSpPr>
        <p:spPr bwMode="auto">
          <a:xfrm>
            <a:off x="1327150" y="2454275"/>
            <a:ext cx="7688263" cy="3179763"/>
          </a:xfrm>
          <a:prstGeom prst="rect">
            <a:avLst/>
          </a:prstGeom>
          <a:gradFill>
            <a:gsLst>
              <a:gs pos="0">
                <a:srgbClr val="585858"/>
              </a:gs>
              <a:gs pos="94000">
                <a:schemeClr val="bg2">
                  <a:lumMod val="50000"/>
                </a:schemeClr>
              </a:gs>
            </a:gsLst>
            <a:lin ang="5400000" scaled="0"/>
          </a:gra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黑体" pitchFamily="2" charset="-122"/>
            </a:endParaRPr>
          </a:p>
        </p:txBody>
      </p:sp>
      <p:sp>
        <p:nvSpPr>
          <p:cNvPr id="222" name="Rectangle 103"/>
          <p:cNvSpPr>
            <a:spLocks noChangeArrowheads="1"/>
          </p:cNvSpPr>
          <p:nvPr/>
        </p:nvSpPr>
        <p:spPr bwMode="auto">
          <a:xfrm>
            <a:off x="1454150" y="5118249"/>
            <a:ext cx="1860550" cy="311150"/>
          </a:xfrm>
          <a:prstGeom prst="rect">
            <a:avLst/>
          </a:prstGeom>
          <a:noFill/>
          <a:ln w="9525">
            <a:noFill/>
            <a:miter lim="800000"/>
            <a:headEnd/>
            <a:tailEnd/>
          </a:ln>
        </p:spPr>
        <p:txBody>
          <a:bodyPr/>
          <a:lstStyle/>
          <a:p>
            <a:pPr algn="l" defTabSz="814365">
              <a:lnSpc>
                <a:spcPct val="90000"/>
              </a:lnSpc>
              <a:spcBef>
                <a:spcPct val="50000"/>
              </a:spcBef>
              <a:buNone/>
            </a:pPr>
            <a:r>
              <a:rPr lang="zh-CN" sz="1400" b="0" i="0" dirty="0">
                <a:solidFill>
                  <a:srgbClr val="FFFFFF"/>
                </a:solidFill>
                <a:latin typeface="Arial"/>
                <a:ea typeface="黑体" pitchFamily="2" charset="-122"/>
                <a:cs typeface="+mn-cs"/>
              </a:rPr>
              <a:t>无</a:t>
            </a:r>
            <a:r>
              <a:rPr lang="zh-CN" sz="1400" b="0" i="0" dirty="0" smtClean="0">
                <a:solidFill>
                  <a:srgbClr val="FFFFFF"/>
                </a:solidFill>
                <a:latin typeface="Arial"/>
                <a:ea typeface="黑体" pitchFamily="2" charset="-122"/>
                <a:cs typeface="+mn-cs"/>
              </a:rPr>
              <a:t>边界基础</a:t>
            </a:r>
            <a:r>
              <a:rPr lang="zh-CN" sz="1400" b="0" i="0" dirty="0">
                <a:solidFill>
                  <a:srgbClr val="FFFFFF"/>
                </a:solidFill>
                <a:latin typeface="Arial"/>
                <a:ea typeface="黑体" pitchFamily="2" charset="-122"/>
                <a:cs typeface="+mn-cs"/>
              </a:rPr>
              <a:t>设施</a:t>
            </a:r>
          </a:p>
        </p:txBody>
      </p:sp>
      <p:sp>
        <p:nvSpPr>
          <p:cNvPr id="223" name="Rectangle 222"/>
          <p:cNvSpPr/>
          <p:nvPr/>
        </p:nvSpPr>
        <p:spPr bwMode="auto">
          <a:xfrm>
            <a:off x="3271838" y="2555875"/>
            <a:ext cx="5678487" cy="300196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黑体" pitchFamily="2" charset="-122"/>
            </a:endParaRPr>
          </a:p>
        </p:txBody>
      </p:sp>
      <p:sp>
        <p:nvSpPr>
          <p:cNvPr id="224" name="Text Box 498"/>
          <p:cNvSpPr txBox="1">
            <a:spLocks noChangeArrowheads="1"/>
          </p:cNvSpPr>
          <p:nvPr/>
        </p:nvSpPr>
        <p:spPr bwMode="auto">
          <a:xfrm>
            <a:off x="6724525" y="4995854"/>
            <a:ext cx="1120775" cy="453650"/>
          </a:xfrm>
          <a:prstGeom prst="rect">
            <a:avLst/>
          </a:prstGeom>
          <a:noFill/>
          <a:ln w="9525">
            <a:noFill/>
            <a:miter lim="800000"/>
            <a:headEnd/>
            <a:tailEnd/>
          </a:ln>
        </p:spPr>
        <p:txBody>
          <a:bodyPr lIns="0" tIns="0" rIns="0" bIns="0" anchor="ctr">
            <a:spAutoFit/>
          </a:bodyPr>
          <a:lstStyle/>
          <a:p>
            <a:pPr algn="ctr" defTabSz="731794">
              <a:lnSpc>
                <a:spcPct val="110000"/>
              </a:lnSpc>
              <a:buNone/>
            </a:pPr>
            <a:r>
              <a:rPr lang="zh-CN" sz="1400" b="0" i="0" dirty="0">
                <a:solidFill>
                  <a:srgbClr val="104657"/>
                </a:solidFill>
                <a:latin typeface="Arial"/>
                <a:ea typeface="黑体" pitchFamily="2" charset="-122"/>
                <a:cs typeface="+mn-cs"/>
              </a:rPr>
              <a:t>应用程序网络/优化</a:t>
            </a:r>
          </a:p>
        </p:txBody>
      </p:sp>
      <p:sp>
        <p:nvSpPr>
          <p:cNvPr id="225" name="Text Box 498"/>
          <p:cNvSpPr txBox="1">
            <a:spLocks noChangeArrowheads="1"/>
          </p:cNvSpPr>
          <p:nvPr/>
        </p:nvSpPr>
        <p:spPr bwMode="auto">
          <a:xfrm>
            <a:off x="5571238" y="5141300"/>
            <a:ext cx="855662" cy="166712"/>
          </a:xfrm>
          <a:prstGeom prst="rect">
            <a:avLst/>
          </a:prstGeom>
          <a:noFill/>
          <a:ln w="9525">
            <a:noFill/>
            <a:miter lim="800000"/>
            <a:headEnd/>
            <a:tailEnd/>
          </a:ln>
        </p:spPr>
        <p:txBody>
          <a:bodyPr lIns="0" tIns="0" rIns="0" bIns="0" anchor="ctr">
            <a:spAutoFit/>
          </a:bodyPr>
          <a:lstStyle/>
          <a:p>
            <a:pPr algn="ctr" defTabSz="731794">
              <a:lnSpc>
                <a:spcPts val="1300"/>
              </a:lnSpc>
              <a:buNone/>
            </a:pPr>
            <a:r>
              <a:rPr lang="zh-CN" sz="1400" b="0" i="0" dirty="0">
                <a:solidFill>
                  <a:srgbClr val="104657"/>
                </a:solidFill>
                <a:latin typeface="Arial"/>
                <a:ea typeface="黑体" pitchFamily="2" charset="-122"/>
                <a:cs typeface="+mn-cs"/>
              </a:rPr>
              <a:t>交换</a:t>
            </a:r>
          </a:p>
        </p:txBody>
      </p:sp>
      <p:sp>
        <p:nvSpPr>
          <p:cNvPr id="226" name="Text Box 498"/>
          <p:cNvSpPr txBox="1">
            <a:spLocks noChangeArrowheads="1"/>
          </p:cNvSpPr>
          <p:nvPr/>
        </p:nvSpPr>
        <p:spPr bwMode="auto">
          <a:xfrm>
            <a:off x="8085138" y="5141312"/>
            <a:ext cx="750887" cy="166688"/>
          </a:xfrm>
          <a:prstGeom prst="rect">
            <a:avLst/>
          </a:prstGeom>
          <a:noFill/>
          <a:ln w="9525">
            <a:noFill/>
            <a:miter lim="800000"/>
            <a:headEnd/>
            <a:tailEnd/>
          </a:ln>
        </p:spPr>
        <p:txBody>
          <a:bodyPr lIns="0" tIns="0" rIns="0" bIns="0" anchor="ctr">
            <a:spAutoFit/>
          </a:bodyPr>
          <a:lstStyle/>
          <a:p>
            <a:pPr algn="ctr" defTabSz="731794">
              <a:lnSpc>
                <a:spcPts val="1300"/>
              </a:lnSpc>
              <a:buNone/>
            </a:pPr>
            <a:r>
              <a:rPr lang="zh-CN" sz="1400" b="0" i="0">
                <a:solidFill>
                  <a:srgbClr val="104657"/>
                </a:solidFill>
                <a:latin typeface="Arial"/>
                <a:ea typeface="黑体" pitchFamily="2" charset="-122"/>
                <a:cs typeface="+mn-cs"/>
              </a:rPr>
              <a:t>安全</a:t>
            </a:r>
          </a:p>
        </p:txBody>
      </p:sp>
      <p:sp>
        <p:nvSpPr>
          <p:cNvPr id="227" name="Text Box 498"/>
          <p:cNvSpPr txBox="1">
            <a:spLocks noChangeArrowheads="1"/>
          </p:cNvSpPr>
          <p:nvPr/>
        </p:nvSpPr>
        <p:spPr bwMode="auto">
          <a:xfrm>
            <a:off x="4540250" y="5141312"/>
            <a:ext cx="709613" cy="166688"/>
          </a:xfrm>
          <a:prstGeom prst="rect">
            <a:avLst/>
          </a:prstGeom>
          <a:noFill/>
          <a:ln w="9525">
            <a:noFill/>
            <a:miter lim="800000"/>
            <a:headEnd/>
            <a:tailEnd/>
          </a:ln>
        </p:spPr>
        <p:txBody>
          <a:bodyPr lIns="0" tIns="0" rIns="0" bIns="0" anchor="ctr">
            <a:spAutoFit/>
          </a:bodyPr>
          <a:lstStyle/>
          <a:p>
            <a:pPr algn="ctr" defTabSz="731794">
              <a:lnSpc>
                <a:spcPts val="1300"/>
              </a:lnSpc>
              <a:buNone/>
            </a:pPr>
            <a:r>
              <a:rPr lang="zh-CN" sz="1400" b="0" i="0" dirty="0">
                <a:solidFill>
                  <a:srgbClr val="104657"/>
                </a:solidFill>
                <a:latin typeface="Arial"/>
                <a:ea typeface="黑体" pitchFamily="2" charset="-122"/>
                <a:cs typeface="+mn-cs"/>
              </a:rPr>
              <a:t>路由</a:t>
            </a:r>
          </a:p>
        </p:txBody>
      </p:sp>
      <p:sp>
        <p:nvSpPr>
          <p:cNvPr id="228" name="Text Box 498"/>
          <p:cNvSpPr txBox="1">
            <a:spLocks noChangeArrowheads="1"/>
          </p:cNvSpPr>
          <p:nvPr/>
        </p:nvSpPr>
        <p:spPr bwMode="auto">
          <a:xfrm>
            <a:off x="3408363" y="5141312"/>
            <a:ext cx="846137" cy="166688"/>
          </a:xfrm>
          <a:prstGeom prst="rect">
            <a:avLst/>
          </a:prstGeom>
          <a:noFill/>
          <a:ln w="9525">
            <a:noFill/>
            <a:miter lim="800000"/>
            <a:headEnd/>
            <a:tailEnd/>
          </a:ln>
        </p:spPr>
        <p:txBody>
          <a:bodyPr lIns="0" tIns="0" rIns="0" bIns="0" anchor="ctr">
            <a:spAutoFit/>
          </a:bodyPr>
          <a:lstStyle/>
          <a:p>
            <a:pPr algn="ctr" defTabSz="731794">
              <a:lnSpc>
                <a:spcPts val="1300"/>
              </a:lnSpc>
              <a:buNone/>
            </a:pPr>
            <a:r>
              <a:rPr lang="zh-CN" sz="1400" b="0" i="0" dirty="0">
                <a:solidFill>
                  <a:srgbClr val="104657"/>
                </a:solidFill>
                <a:latin typeface="Arial"/>
                <a:ea typeface="黑体" pitchFamily="2" charset="-122"/>
                <a:cs typeface="+mn-cs"/>
              </a:rPr>
              <a:t>无线</a:t>
            </a:r>
          </a:p>
        </p:txBody>
      </p:sp>
      <p:cxnSp>
        <p:nvCxnSpPr>
          <p:cNvPr id="229" name="Straight Connector 228"/>
          <p:cNvCxnSpPr/>
          <p:nvPr/>
        </p:nvCxnSpPr>
        <p:spPr bwMode="auto">
          <a:xfrm rot="5400000" flipH="1" flipV="1">
            <a:off x="4207669" y="5212744"/>
            <a:ext cx="376238" cy="0"/>
          </a:xfrm>
          <a:prstGeom prst="line">
            <a:avLst/>
          </a:prstGeom>
          <a:solidFill>
            <a:schemeClr val="accent1"/>
          </a:solidFill>
          <a:ln w="9525" cap="flat" cmpd="sng" algn="ctr">
            <a:solidFill>
              <a:schemeClr val="bg1">
                <a:lumMod val="50000"/>
              </a:schemeClr>
            </a:solidFill>
            <a:prstDash val="solid"/>
            <a:round/>
            <a:headEnd type="none" w="sm" len="sm"/>
            <a:tailEnd type="none" w="med" len="med"/>
          </a:ln>
          <a:effectLst/>
        </p:spPr>
      </p:cxnSp>
      <p:cxnSp>
        <p:nvCxnSpPr>
          <p:cNvPr id="230" name="Straight Connector 229"/>
          <p:cNvCxnSpPr/>
          <p:nvPr/>
        </p:nvCxnSpPr>
        <p:spPr bwMode="auto">
          <a:xfrm rot="5400000" flipH="1" flipV="1">
            <a:off x="5225256" y="5212744"/>
            <a:ext cx="376238" cy="0"/>
          </a:xfrm>
          <a:prstGeom prst="line">
            <a:avLst/>
          </a:prstGeom>
          <a:solidFill>
            <a:schemeClr val="accent1"/>
          </a:solidFill>
          <a:ln w="9525" cap="flat" cmpd="sng" algn="ctr">
            <a:solidFill>
              <a:schemeClr val="bg1">
                <a:lumMod val="50000"/>
              </a:schemeClr>
            </a:solidFill>
            <a:prstDash val="solid"/>
            <a:round/>
            <a:headEnd type="none" w="sm" len="sm"/>
            <a:tailEnd type="none" w="med" len="med"/>
          </a:ln>
          <a:effectLst/>
        </p:spPr>
      </p:cxnSp>
      <p:cxnSp>
        <p:nvCxnSpPr>
          <p:cNvPr id="231" name="Straight Connector 230"/>
          <p:cNvCxnSpPr/>
          <p:nvPr/>
        </p:nvCxnSpPr>
        <p:spPr bwMode="auto">
          <a:xfrm rot="5400000" flipH="1" flipV="1">
            <a:off x="7792244" y="5212744"/>
            <a:ext cx="376238" cy="0"/>
          </a:xfrm>
          <a:prstGeom prst="line">
            <a:avLst/>
          </a:prstGeom>
          <a:solidFill>
            <a:schemeClr val="accent1"/>
          </a:solidFill>
          <a:ln w="9525" cap="flat" cmpd="sng" algn="ctr">
            <a:solidFill>
              <a:schemeClr val="bg1">
                <a:lumMod val="50000"/>
              </a:schemeClr>
            </a:solidFill>
            <a:prstDash val="solid"/>
            <a:round/>
            <a:headEnd type="none" w="sm" len="sm"/>
            <a:tailEnd type="none" w="med" len="med"/>
          </a:ln>
          <a:effectLst/>
        </p:spPr>
      </p:cxnSp>
      <p:cxnSp>
        <p:nvCxnSpPr>
          <p:cNvPr id="232" name="Straight Connector 231"/>
          <p:cNvCxnSpPr/>
          <p:nvPr/>
        </p:nvCxnSpPr>
        <p:spPr bwMode="auto">
          <a:xfrm rot="5400000" flipH="1" flipV="1">
            <a:off x="6409531" y="5212744"/>
            <a:ext cx="376238" cy="0"/>
          </a:xfrm>
          <a:prstGeom prst="line">
            <a:avLst/>
          </a:prstGeom>
          <a:solidFill>
            <a:schemeClr val="accent1"/>
          </a:solidFill>
          <a:ln w="9525" cap="flat" cmpd="sng" algn="ctr">
            <a:solidFill>
              <a:schemeClr val="bg1">
                <a:lumMod val="50000"/>
              </a:schemeClr>
            </a:solidFill>
            <a:prstDash val="solid"/>
            <a:round/>
            <a:headEnd type="none" w="sm" len="sm"/>
            <a:tailEnd type="none" w="med" len="med"/>
          </a:ln>
          <a:effectLst/>
        </p:spPr>
      </p:cxnSp>
      <p:sp>
        <p:nvSpPr>
          <p:cNvPr id="233" name="Rectangle 232"/>
          <p:cNvSpPr/>
          <p:nvPr/>
        </p:nvSpPr>
        <p:spPr bwMode="auto">
          <a:xfrm>
            <a:off x="1504950" y="2317750"/>
            <a:ext cx="7342188" cy="2514600"/>
          </a:xfrm>
          <a:prstGeom prst="rect">
            <a:avLst/>
          </a:prstGeom>
          <a:solidFill>
            <a:schemeClr val="bg1"/>
          </a:solidFill>
          <a:ln>
            <a:solidFill>
              <a:schemeClr val="bg1">
                <a:lumMod val="85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黑体" pitchFamily="2" charset="-122"/>
            </a:endParaRPr>
          </a:p>
        </p:txBody>
      </p:sp>
      <p:sp>
        <p:nvSpPr>
          <p:cNvPr id="234" name="Rectangle 103"/>
          <p:cNvSpPr>
            <a:spLocks noChangeArrowheads="1"/>
          </p:cNvSpPr>
          <p:nvPr/>
        </p:nvSpPr>
        <p:spPr bwMode="auto">
          <a:xfrm>
            <a:off x="1565274" y="4093683"/>
            <a:ext cx="2691193" cy="495300"/>
          </a:xfrm>
          <a:prstGeom prst="rect">
            <a:avLst/>
          </a:prstGeom>
          <a:noFill/>
          <a:ln w="9525">
            <a:noFill/>
            <a:miter lim="800000"/>
            <a:headEnd/>
            <a:tailEnd/>
          </a:ln>
        </p:spPr>
        <p:txBody>
          <a:bodyPr/>
          <a:lstStyle/>
          <a:p>
            <a:pPr algn="l" defTabSz="814365">
              <a:lnSpc>
                <a:spcPct val="110000"/>
              </a:lnSpc>
              <a:spcBef>
                <a:spcPct val="50000"/>
              </a:spcBef>
              <a:buNone/>
            </a:pPr>
            <a:r>
              <a:rPr lang="zh-CN" sz="1600" b="0" i="0" dirty="0">
                <a:solidFill>
                  <a:srgbClr val="004B6B"/>
                </a:solidFill>
                <a:latin typeface="Arial"/>
                <a:ea typeface="黑体" pitchFamily="2" charset="-122"/>
                <a:cs typeface="+mn-cs"/>
              </a:rPr>
              <a:t>无边界</a:t>
            </a:r>
            <a:br>
              <a:rPr lang="zh-CN" sz="1600" b="0" i="0" dirty="0">
                <a:solidFill>
                  <a:srgbClr val="004B6B"/>
                </a:solidFill>
                <a:latin typeface="Arial"/>
                <a:ea typeface="黑体" pitchFamily="2" charset="-122"/>
                <a:cs typeface="+mn-cs"/>
              </a:rPr>
            </a:br>
            <a:r>
              <a:rPr lang="zh-CN" sz="1600" b="0" i="0" dirty="0" smtClean="0">
                <a:solidFill>
                  <a:srgbClr val="004B6B"/>
                </a:solidFill>
                <a:latin typeface="Arial"/>
                <a:ea typeface="黑体" pitchFamily="2" charset="-122"/>
                <a:cs typeface="+mn-cs"/>
              </a:rPr>
              <a:t>网络系统</a:t>
            </a:r>
            <a:endParaRPr lang="zh-CN" sz="1600" b="0" i="0" dirty="0">
              <a:solidFill>
                <a:srgbClr val="004B6B"/>
              </a:solidFill>
              <a:latin typeface="Arial"/>
              <a:ea typeface="黑体" pitchFamily="2" charset="-122"/>
              <a:cs typeface="+mn-cs"/>
            </a:endParaRPr>
          </a:p>
        </p:txBody>
      </p:sp>
      <p:sp>
        <p:nvSpPr>
          <p:cNvPr id="235" name="Rectangle 103"/>
          <p:cNvSpPr>
            <a:spLocks noChangeArrowheads="1"/>
          </p:cNvSpPr>
          <p:nvPr/>
        </p:nvSpPr>
        <p:spPr bwMode="auto">
          <a:xfrm>
            <a:off x="1565275" y="3482975"/>
            <a:ext cx="1872840" cy="320675"/>
          </a:xfrm>
          <a:prstGeom prst="rect">
            <a:avLst/>
          </a:prstGeom>
          <a:noFill/>
          <a:ln w="9525">
            <a:noFill/>
            <a:miter lim="800000"/>
            <a:headEnd/>
            <a:tailEnd/>
          </a:ln>
        </p:spPr>
        <p:txBody>
          <a:bodyPr anchor="ctr"/>
          <a:lstStyle/>
          <a:p>
            <a:pPr algn="l" defTabSz="814365">
              <a:lnSpc>
                <a:spcPct val="110000"/>
              </a:lnSpc>
              <a:spcBef>
                <a:spcPct val="50000"/>
              </a:spcBef>
              <a:buNone/>
            </a:pPr>
            <a:r>
              <a:rPr lang="zh-CN" sz="1600" b="0" i="0" dirty="0">
                <a:solidFill>
                  <a:srgbClr val="004B6B"/>
                </a:solidFill>
                <a:latin typeface="Arial"/>
                <a:ea typeface="黑体" pitchFamily="2" charset="-122"/>
                <a:cs typeface="+mn-cs"/>
              </a:rPr>
              <a:t>无</a:t>
            </a:r>
            <a:r>
              <a:rPr lang="zh-CN" sz="1600" b="0" i="0" dirty="0" smtClean="0">
                <a:solidFill>
                  <a:srgbClr val="004B6B"/>
                </a:solidFill>
                <a:latin typeface="Arial"/>
                <a:ea typeface="黑体" pitchFamily="2" charset="-122"/>
                <a:cs typeface="+mn-cs"/>
              </a:rPr>
              <a:t>边界</a:t>
            </a:r>
            <a:r>
              <a:rPr lang="en-US" altLang="zh-CN" sz="1600" b="0" i="0" dirty="0" smtClean="0">
                <a:solidFill>
                  <a:srgbClr val="004B6B"/>
                </a:solidFill>
                <a:latin typeface="Arial"/>
                <a:ea typeface="黑体" pitchFamily="2" charset="-122"/>
                <a:cs typeface="+mn-cs"/>
              </a:rPr>
              <a:t/>
            </a:r>
            <a:br>
              <a:rPr lang="en-US" altLang="zh-CN" sz="1600" b="0" i="0" dirty="0" smtClean="0">
                <a:solidFill>
                  <a:srgbClr val="004B6B"/>
                </a:solidFill>
                <a:latin typeface="Arial"/>
                <a:ea typeface="黑体" pitchFamily="2" charset="-122"/>
                <a:cs typeface="+mn-cs"/>
              </a:rPr>
            </a:br>
            <a:r>
              <a:rPr lang="zh-CN" sz="1600" b="0" i="0" dirty="0" smtClean="0">
                <a:solidFill>
                  <a:srgbClr val="004B6B"/>
                </a:solidFill>
                <a:latin typeface="Arial"/>
                <a:ea typeface="黑体" pitchFamily="2" charset="-122"/>
                <a:cs typeface="+mn-cs"/>
              </a:rPr>
              <a:t>网络服务</a:t>
            </a:r>
            <a:endParaRPr lang="zh-CN" sz="1600" b="0" i="0" dirty="0">
              <a:solidFill>
                <a:srgbClr val="004B6B"/>
              </a:solidFill>
              <a:latin typeface="Arial"/>
              <a:ea typeface="黑体" pitchFamily="2" charset="-122"/>
              <a:cs typeface="+mn-cs"/>
            </a:endParaRPr>
          </a:p>
        </p:txBody>
      </p:sp>
      <p:sp>
        <p:nvSpPr>
          <p:cNvPr id="236" name="Rectangle 103"/>
          <p:cNvSpPr>
            <a:spLocks noChangeArrowheads="1"/>
          </p:cNvSpPr>
          <p:nvPr/>
        </p:nvSpPr>
        <p:spPr bwMode="auto">
          <a:xfrm>
            <a:off x="1565274" y="2613025"/>
            <a:ext cx="2056699" cy="423863"/>
          </a:xfrm>
          <a:prstGeom prst="rect">
            <a:avLst/>
          </a:prstGeom>
          <a:noFill/>
          <a:ln w="9525">
            <a:noFill/>
            <a:miter lim="800000"/>
            <a:headEnd/>
            <a:tailEnd/>
          </a:ln>
        </p:spPr>
        <p:txBody>
          <a:bodyPr anchor="ctr"/>
          <a:lstStyle/>
          <a:p>
            <a:pPr algn="l" defTabSz="814365">
              <a:lnSpc>
                <a:spcPct val="110000"/>
              </a:lnSpc>
              <a:spcBef>
                <a:spcPct val="50000"/>
              </a:spcBef>
              <a:buNone/>
            </a:pPr>
            <a:r>
              <a:rPr lang="zh-CN" sz="1600" b="0" i="0" dirty="0">
                <a:solidFill>
                  <a:srgbClr val="004B6B"/>
                </a:solidFill>
                <a:latin typeface="Arial"/>
                <a:ea typeface="黑体" pitchFamily="2" charset="-122"/>
                <a:cs typeface="+mn-cs"/>
              </a:rPr>
              <a:t>无</a:t>
            </a:r>
            <a:r>
              <a:rPr lang="zh-CN" sz="1600" b="0" i="0" dirty="0" smtClean="0">
                <a:solidFill>
                  <a:srgbClr val="004B6B"/>
                </a:solidFill>
                <a:latin typeface="Arial"/>
                <a:ea typeface="黑体" pitchFamily="2" charset="-122"/>
                <a:cs typeface="+mn-cs"/>
              </a:rPr>
              <a:t>边界端点</a:t>
            </a:r>
            <a:r>
              <a:rPr lang="zh-CN" sz="1600" b="0" i="0" dirty="0">
                <a:solidFill>
                  <a:srgbClr val="004B6B"/>
                </a:solidFill>
                <a:latin typeface="Arial"/>
                <a:ea typeface="黑体" pitchFamily="2" charset="-122"/>
                <a:cs typeface="+mn-cs"/>
              </a:rPr>
              <a:t>/</a:t>
            </a:r>
            <a:br>
              <a:rPr lang="zh-CN" sz="1600" b="0" i="0" dirty="0">
                <a:solidFill>
                  <a:srgbClr val="004B6B"/>
                </a:solidFill>
                <a:latin typeface="Arial"/>
                <a:ea typeface="黑体" pitchFamily="2" charset="-122"/>
                <a:cs typeface="+mn-cs"/>
              </a:rPr>
            </a:br>
            <a:r>
              <a:rPr lang="zh-CN" sz="1600" b="0" i="0" dirty="0">
                <a:solidFill>
                  <a:srgbClr val="004B6B"/>
                </a:solidFill>
                <a:latin typeface="Arial"/>
                <a:ea typeface="黑体" pitchFamily="2" charset="-122"/>
                <a:cs typeface="+mn-cs"/>
              </a:rPr>
              <a:t>用户服务</a:t>
            </a:r>
          </a:p>
        </p:txBody>
      </p:sp>
      <p:cxnSp>
        <p:nvCxnSpPr>
          <p:cNvPr id="237" name="Straight Connector 236"/>
          <p:cNvCxnSpPr/>
          <p:nvPr/>
        </p:nvCxnSpPr>
        <p:spPr bwMode="auto">
          <a:xfrm>
            <a:off x="1655763" y="3262313"/>
            <a:ext cx="70405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bwMode="auto">
          <a:xfrm>
            <a:off x="1655763" y="4016375"/>
            <a:ext cx="70405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9" name="Rectangle 103"/>
          <p:cNvSpPr>
            <a:spLocks noChangeArrowheads="1"/>
          </p:cNvSpPr>
          <p:nvPr/>
        </p:nvSpPr>
        <p:spPr bwMode="auto">
          <a:xfrm>
            <a:off x="3433763" y="3012375"/>
            <a:ext cx="4965700" cy="206375"/>
          </a:xfrm>
          <a:prstGeom prst="rect">
            <a:avLst/>
          </a:prstGeom>
          <a:noFill/>
          <a:ln w="9525">
            <a:noFill/>
            <a:miter lim="800000"/>
            <a:headEnd/>
            <a:tailEnd/>
          </a:ln>
        </p:spPr>
        <p:txBody>
          <a:bodyPr anchor="ctr"/>
          <a:lstStyle/>
          <a:p>
            <a:pPr algn="ctr" defTabSz="814365">
              <a:lnSpc>
                <a:spcPct val="90000"/>
              </a:lnSpc>
              <a:spcBef>
                <a:spcPct val="50000"/>
              </a:spcBef>
              <a:buNone/>
            </a:pPr>
            <a:r>
              <a:rPr lang="zh-CN" sz="1400" b="0" i="0" dirty="0">
                <a:solidFill>
                  <a:srgbClr val="585858"/>
                </a:solidFill>
                <a:latin typeface="Arial"/>
                <a:ea typeface="黑体" pitchFamily="2" charset="-122"/>
                <a:cs typeface="+mn-cs"/>
              </a:rPr>
              <a:t>安全、可靠、无缝</a:t>
            </a:r>
            <a:r>
              <a:rPr lang="zh-CN" sz="1400" b="0" i="0" dirty="0">
                <a:solidFill>
                  <a:srgbClr val="2C2B2B"/>
                </a:solidFill>
                <a:latin typeface="Arial"/>
                <a:ea typeface="黑体" pitchFamily="2" charset="-122"/>
                <a:cs typeface="+mn-cs"/>
              </a:rPr>
              <a:t>：</a:t>
            </a:r>
            <a:r>
              <a:rPr lang="zh-CN" sz="1400" b="0" i="0" dirty="0">
                <a:latin typeface="Arial"/>
                <a:ea typeface="黑体" pitchFamily="2" charset="-122"/>
                <a:cs typeface="+mn-cs"/>
              </a:rPr>
              <a:t>AnyConnect</a:t>
            </a:r>
          </a:p>
        </p:txBody>
      </p:sp>
      <p:sp>
        <p:nvSpPr>
          <p:cNvPr id="240" name="TextBox 27"/>
          <p:cNvSpPr txBox="1">
            <a:spLocks noChangeArrowheads="1"/>
          </p:cNvSpPr>
          <p:nvPr/>
        </p:nvSpPr>
        <p:spPr bwMode="auto">
          <a:xfrm>
            <a:off x="3375025" y="3419209"/>
            <a:ext cx="763588" cy="455574"/>
          </a:xfrm>
          <a:prstGeom prst="rect">
            <a:avLst/>
          </a:prstGeom>
          <a:noFill/>
          <a:ln w="9525">
            <a:noFill/>
            <a:miter lim="800000"/>
            <a:headEnd/>
            <a:tailEnd/>
          </a:ln>
        </p:spPr>
        <p:txBody>
          <a:bodyPr lIns="0" tIns="0" rIns="0" bIns="0">
            <a:spAutoFit/>
          </a:bodyPr>
          <a:lstStyle/>
          <a:p>
            <a:pPr algn="ctr" defTabSz="814365">
              <a:lnSpc>
                <a:spcPct val="110000"/>
              </a:lnSpc>
              <a:spcBef>
                <a:spcPct val="50000"/>
              </a:spcBef>
              <a:buNone/>
            </a:pPr>
            <a:r>
              <a:rPr lang="zh-CN" sz="1400" b="0" i="0" dirty="0">
                <a:solidFill>
                  <a:srgbClr val="585858"/>
                </a:solidFill>
                <a:latin typeface="Arial"/>
                <a:ea typeface="黑体" pitchFamily="2" charset="-122"/>
                <a:cs typeface="+mn-cs"/>
              </a:rPr>
              <a:t>移动性</a:t>
            </a:r>
            <a:r>
              <a:rPr lang="zh-CN" sz="1400" b="0" i="0" dirty="0" smtClean="0">
                <a:solidFill>
                  <a:srgbClr val="585858"/>
                </a:solidFill>
                <a:latin typeface="Arial"/>
                <a:ea typeface="黑体" pitchFamily="2" charset="-122"/>
                <a:cs typeface="+mn-cs"/>
              </a:rPr>
              <a:t>：</a:t>
            </a:r>
            <a:br>
              <a:rPr lang="zh-CN" sz="1400" b="0" i="0" dirty="0" smtClean="0">
                <a:solidFill>
                  <a:srgbClr val="585858"/>
                </a:solidFill>
                <a:latin typeface="Arial"/>
                <a:ea typeface="黑体" pitchFamily="2" charset="-122"/>
                <a:cs typeface="+mn-cs"/>
              </a:rPr>
            </a:br>
            <a:r>
              <a:rPr lang="zh-CN" sz="1400" b="0" i="0" dirty="0" smtClean="0">
                <a:solidFill>
                  <a:srgbClr val="0096D6"/>
                </a:solidFill>
                <a:latin typeface="Arial"/>
                <a:ea typeface="黑体" pitchFamily="2" charset="-122"/>
                <a:cs typeface="+mn-cs"/>
              </a:rPr>
              <a:t>Motion</a:t>
            </a:r>
            <a:endParaRPr lang="en-US" sz="1400" dirty="0">
              <a:solidFill>
                <a:srgbClr val="0096D6"/>
              </a:solidFill>
              <a:ea typeface="黑体" pitchFamily="2" charset="-122"/>
            </a:endParaRPr>
          </a:p>
        </p:txBody>
      </p:sp>
      <p:sp>
        <p:nvSpPr>
          <p:cNvPr id="241" name="TextBox 27"/>
          <p:cNvSpPr txBox="1">
            <a:spLocks noChangeArrowheads="1"/>
          </p:cNvSpPr>
          <p:nvPr/>
        </p:nvSpPr>
        <p:spPr bwMode="auto">
          <a:xfrm>
            <a:off x="6316850" y="3428589"/>
            <a:ext cx="1212108" cy="473976"/>
          </a:xfrm>
          <a:prstGeom prst="rect">
            <a:avLst/>
          </a:prstGeom>
          <a:noFill/>
          <a:ln w="9525">
            <a:noFill/>
            <a:miter lim="800000"/>
            <a:headEnd/>
            <a:tailEnd/>
          </a:ln>
        </p:spPr>
        <p:txBody>
          <a:bodyPr wrap="square" lIns="0" tIns="0" rIns="0" bIns="0">
            <a:spAutoFit/>
          </a:bodyPr>
          <a:lstStyle/>
          <a:p>
            <a:pPr algn="ctr" defTabSz="814365">
              <a:lnSpc>
                <a:spcPct val="110000"/>
              </a:lnSpc>
              <a:spcBef>
                <a:spcPct val="50000"/>
              </a:spcBef>
              <a:buNone/>
            </a:pPr>
            <a:r>
              <a:rPr lang="zh-CN" sz="1400" b="0" i="0" dirty="0" smtClean="0">
                <a:solidFill>
                  <a:srgbClr val="585858"/>
                </a:solidFill>
                <a:latin typeface="Arial"/>
                <a:ea typeface="黑体" pitchFamily="2" charset="-122"/>
                <a:cs typeface="+mn-cs"/>
              </a:rPr>
              <a:t>应用性</a:t>
            </a:r>
            <a:r>
              <a:rPr lang="zh-CN" sz="1400" b="0" i="0" dirty="0">
                <a:solidFill>
                  <a:srgbClr val="585858"/>
                </a:solidFill>
                <a:latin typeface="Arial"/>
                <a:ea typeface="黑体" pitchFamily="2" charset="-122"/>
                <a:cs typeface="+mn-cs"/>
              </a:rPr>
              <a:t>能：</a:t>
            </a:r>
            <a:br>
              <a:rPr lang="zh-CN" sz="1400" b="0" i="0" dirty="0">
                <a:solidFill>
                  <a:srgbClr val="585858"/>
                </a:solidFill>
                <a:latin typeface="Arial"/>
                <a:ea typeface="黑体" pitchFamily="2" charset="-122"/>
                <a:cs typeface="+mn-cs"/>
              </a:rPr>
            </a:br>
            <a:r>
              <a:rPr lang="zh-CN" sz="1400" b="0" i="0" dirty="0">
                <a:solidFill>
                  <a:srgbClr val="0096D6"/>
                </a:solidFill>
                <a:latin typeface="Arial"/>
                <a:ea typeface="黑体" pitchFamily="2" charset="-122"/>
                <a:cs typeface="+mn-cs"/>
              </a:rPr>
              <a:t>App Velocity</a:t>
            </a:r>
          </a:p>
        </p:txBody>
      </p:sp>
      <p:sp>
        <p:nvSpPr>
          <p:cNvPr id="242" name="TextBox 27"/>
          <p:cNvSpPr txBox="1">
            <a:spLocks noChangeArrowheads="1"/>
          </p:cNvSpPr>
          <p:nvPr/>
        </p:nvSpPr>
        <p:spPr bwMode="auto">
          <a:xfrm>
            <a:off x="4180114" y="3428589"/>
            <a:ext cx="1199407" cy="455574"/>
          </a:xfrm>
          <a:prstGeom prst="rect">
            <a:avLst/>
          </a:prstGeom>
          <a:noFill/>
          <a:ln w="9525">
            <a:noFill/>
            <a:miter lim="800000"/>
            <a:headEnd/>
            <a:tailEnd/>
          </a:ln>
        </p:spPr>
        <p:txBody>
          <a:bodyPr wrap="square" lIns="0" tIns="0" rIns="0" bIns="0">
            <a:spAutoFit/>
          </a:bodyPr>
          <a:lstStyle/>
          <a:p>
            <a:pPr algn="ctr" defTabSz="814365">
              <a:lnSpc>
                <a:spcPct val="110000"/>
              </a:lnSpc>
              <a:spcBef>
                <a:spcPct val="50000"/>
              </a:spcBef>
              <a:buNone/>
            </a:pPr>
            <a:r>
              <a:rPr lang="zh-CN" sz="1400" b="0" i="0" dirty="0">
                <a:solidFill>
                  <a:srgbClr val="585858"/>
                </a:solidFill>
                <a:latin typeface="Arial"/>
                <a:ea typeface="黑体" pitchFamily="2" charset="-122"/>
                <a:cs typeface="+mn-cs"/>
              </a:rPr>
              <a:t>能源管理：</a:t>
            </a:r>
            <a:r>
              <a:rPr lang="zh-CN" sz="1400" b="0" i="0" dirty="0">
                <a:solidFill>
                  <a:srgbClr val="0096D6"/>
                </a:solidFill>
                <a:latin typeface="Arial"/>
                <a:ea typeface="黑体" pitchFamily="2" charset="-122"/>
                <a:cs typeface="+mn-cs"/>
              </a:rPr>
              <a:t>EnergyWise</a:t>
            </a:r>
          </a:p>
        </p:txBody>
      </p:sp>
      <p:sp>
        <p:nvSpPr>
          <p:cNvPr id="243" name="TextBox 27"/>
          <p:cNvSpPr txBox="1">
            <a:spLocks noChangeArrowheads="1"/>
          </p:cNvSpPr>
          <p:nvPr/>
        </p:nvSpPr>
        <p:spPr bwMode="auto">
          <a:xfrm>
            <a:off x="7564438" y="3439222"/>
            <a:ext cx="1049337" cy="455574"/>
          </a:xfrm>
          <a:prstGeom prst="rect">
            <a:avLst/>
          </a:prstGeom>
          <a:noFill/>
          <a:ln w="9525">
            <a:noFill/>
            <a:miter lim="800000"/>
            <a:headEnd/>
            <a:tailEnd/>
          </a:ln>
        </p:spPr>
        <p:txBody>
          <a:bodyPr lIns="0" tIns="0" rIns="0" bIns="0" anchor="b">
            <a:spAutoFit/>
          </a:bodyPr>
          <a:lstStyle/>
          <a:p>
            <a:pPr algn="ctr" defTabSz="814365">
              <a:lnSpc>
                <a:spcPct val="110000"/>
              </a:lnSpc>
              <a:spcBef>
                <a:spcPct val="50000"/>
              </a:spcBef>
              <a:buNone/>
            </a:pPr>
            <a:r>
              <a:rPr lang="zh-CN" sz="1400" b="0" i="0" dirty="0">
                <a:solidFill>
                  <a:srgbClr val="585858"/>
                </a:solidFill>
                <a:latin typeface="Arial"/>
                <a:ea typeface="黑体" pitchFamily="2" charset="-122"/>
                <a:cs typeface="+mn-cs"/>
              </a:rPr>
              <a:t>多媒体优化：</a:t>
            </a:r>
            <a:r>
              <a:rPr lang="zh-CN" sz="1400" b="0" i="0" dirty="0">
                <a:solidFill>
                  <a:srgbClr val="0096D6"/>
                </a:solidFill>
                <a:latin typeface="Arial"/>
                <a:ea typeface="黑体" pitchFamily="2" charset="-122"/>
                <a:cs typeface="+mn-cs"/>
              </a:rPr>
              <a:t>Medianet</a:t>
            </a:r>
          </a:p>
        </p:txBody>
      </p:sp>
      <p:sp>
        <p:nvSpPr>
          <p:cNvPr id="244" name="TextBox 27"/>
          <p:cNvSpPr txBox="1">
            <a:spLocks noChangeArrowheads="1"/>
          </p:cNvSpPr>
          <p:nvPr/>
        </p:nvSpPr>
        <p:spPr bwMode="auto">
          <a:xfrm>
            <a:off x="5441950" y="3429842"/>
            <a:ext cx="819150" cy="455574"/>
          </a:xfrm>
          <a:prstGeom prst="rect">
            <a:avLst/>
          </a:prstGeom>
          <a:noFill/>
          <a:ln w="9525">
            <a:noFill/>
            <a:miter lim="800000"/>
            <a:headEnd/>
            <a:tailEnd/>
          </a:ln>
        </p:spPr>
        <p:txBody>
          <a:bodyPr lIns="0" tIns="0" rIns="0" bIns="0">
            <a:spAutoFit/>
          </a:bodyPr>
          <a:lstStyle/>
          <a:p>
            <a:pPr algn="ctr" defTabSz="814365">
              <a:lnSpc>
                <a:spcPct val="110000"/>
              </a:lnSpc>
              <a:spcBef>
                <a:spcPct val="50000"/>
              </a:spcBef>
              <a:buNone/>
            </a:pPr>
            <a:r>
              <a:rPr lang="zh-CN" sz="1400" b="0" i="0" dirty="0">
                <a:solidFill>
                  <a:srgbClr val="585858"/>
                </a:solidFill>
                <a:latin typeface="Arial"/>
                <a:ea typeface="黑体" pitchFamily="2" charset="-122"/>
                <a:cs typeface="+mn-cs"/>
              </a:rPr>
              <a:t>安全性：</a:t>
            </a:r>
            <a:br>
              <a:rPr lang="zh-CN" sz="1400" b="0" i="0" dirty="0">
                <a:solidFill>
                  <a:srgbClr val="585858"/>
                </a:solidFill>
                <a:latin typeface="Arial"/>
                <a:ea typeface="黑体" pitchFamily="2" charset="-122"/>
                <a:cs typeface="+mn-cs"/>
              </a:rPr>
            </a:br>
            <a:r>
              <a:rPr lang="zh-CN" sz="1400" b="0" i="0" dirty="0">
                <a:solidFill>
                  <a:srgbClr val="0096D6"/>
                </a:solidFill>
                <a:latin typeface="Arial"/>
                <a:ea typeface="黑体" pitchFamily="2" charset="-122"/>
                <a:cs typeface="+mn-cs"/>
              </a:rPr>
              <a:t>TrustSec</a:t>
            </a:r>
          </a:p>
        </p:txBody>
      </p:sp>
      <p:cxnSp>
        <p:nvCxnSpPr>
          <p:cNvPr id="245" name="Straight Connector 244"/>
          <p:cNvCxnSpPr/>
          <p:nvPr/>
        </p:nvCxnSpPr>
        <p:spPr bwMode="auto">
          <a:xfrm rot="5400000">
            <a:off x="3989388" y="3736975"/>
            <a:ext cx="381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bwMode="auto">
          <a:xfrm rot="5400000">
            <a:off x="5187950" y="3736975"/>
            <a:ext cx="381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bwMode="auto">
          <a:xfrm rot="5400000">
            <a:off x="6121400" y="3736975"/>
            <a:ext cx="381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bwMode="auto">
          <a:xfrm rot="5400000">
            <a:off x="7302500" y="3736975"/>
            <a:ext cx="381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6" name="Rounded Rectangle 255"/>
          <p:cNvSpPr/>
          <p:nvPr/>
        </p:nvSpPr>
        <p:spPr bwMode="auto">
          <a:xfrm>
            <a:off x="3737824" y="4121150"/>
            <a:ext cx="1460500" cy="603250"/>
          </a:xfrm>
          <a:prstGeom prst="roundRect">
            <a:avLst>
              <a:gd name="adj" fmla="val 35311"/>
            </a:avLst>
          </a:prstGeom>
          <a:solidFill>
            <a:srgbClr val="0096D6">
              <a:alpha val="64000"/>
            </a:srgbClr>
          </a:solidFill>
          <a:ln w="1270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200" dirty="0">
              <a:solidFill>
                <a:srgbClr val="FFFFFF"/>
              </a:solidFill>
              <a:ea typeface="黑体" pitchFamily="2" charset="-122"/>
            </a:endParaRPr>
          </a:p>
        </p:txBody>
      </p:sp>
      <p:sp>
        <p:nvSpPr>
          <p:cNvPr id="257" name="Rounded Rectangle 256"/>
          <p:cNvSpPr/>
          <p:nvPr/>
        </p:nvSpPr>
        <p:spPr bwMode="auto">
          <a:xfrm>
            <a:off x="4982424" y="4121150"/>
            <a:ext cx="1403350" cy="603250"/>
          </a:xfrm>
          <a:prstGeom prst="roundRect">
            <a:avLst>
              <a:gd name="adj" fmla="val 31921"/>
            </a:avLst>
          </a:prstGeom>
          <a:solidFill>
            <a:schemeClr val="tx1">
              <a:lumMod val="75000"/>
              <a:alpha val="64000"/>
            </a:schemeClr>
          </a:solidFill>
          <a:ln w="1270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200" dirty="0">
              <a:solidFill>
                <a:srgbClr val="FFFFFF"/>
              </a:solidFill>
              <a:ea typeface="黑体" pitchFamily="2" charset="-122"/>
            </a:endParaRPr>
          </a:p>
        </p:txBody>
      </p:sp>
      <p:sp>
        <p:nvSpPr>
          <p:cNvPr id="258" name="Rounded Rectangle 257"/>
          <p:cNvSpPr/>
          <p:nvPr/>
        </p:nvSpPr>
        <p:spPr bwMode="auto">
          <a:xfrm>
            <a:off x="6171462" y="4121150"/>
            <a:ext cx="1412875" cy="603250"/>
          </a:xfrm>
          <a:prstGeom prst="roundRect">
            <a:avLst>
              <a:gd name="adj" fmla="val 30226"/>
            </a:avLst>
          </a:prstGeom>
          <a:solidFill>
            <a:schemeClr val="accent2">
              <a:lumMod val="75000"/>
              <a:alpha val="60000"/>
            </a:schemeClr>
          </a:solidFill>
          <a:ln w="1270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200" dirty="0">
              <a:solidFill>
                <a:srgbClr val="FFFFFF"/>
              </a:solidFill>
              <a:ea typeface="黑体" pitchFamily="2" charset="-122"/>
            </a:endParaRPr>
          </a:p>
        </p:txBody>
      </p:sp>
      <p:sp>
        <p:nvSpPr>
          <p:cNvPr id="260" name="Rounded Rectangle 259"/>
          <p:cNvSpPr/>
          <p:nvPr/>
        </p:nvSpPr>
        <p:spPr bwMode="auto">
          <a:xfrm>
            <a:off x="5035566" y="4167552"/>
            <a:ext cx="1292225" cy="5019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defTabSz="914400">
              <a:lnSpc>
                <a:spcPct val="110000"/>
              </a:lnSpc>
              <a:buNone/>
            </a:pPr>
            <a:r>
              <a:rPr lang="zh-CN" sz="1400" b="0" i="0" dirty="0" smtClean="0">
                <a:solidFill>
                  <a:srgbClr val="FFFFFF"/>
                </a:solidFill>
                <a:latin typeface="Arial"/>
                <a:ea typeface="黑体" pitchFamily="2" charset="-122"/>
                <a:cs typeface="+mn-cs"/>
              </a:rPr>
              <a:t>云智能</a:t>
            </a:r>
            <a:endParaRPr lang="zh-CN" sz="1400" b="0" i="0" dirty="0">
              <a:solidFill>
                <a:srgbClr val="FFFFFF"/>
              </a:solidFill>
              <a:latin typeface="Arial"/>
              <a:ea typeface="黑体" pitchFamily="2" charset="-122"/>
              <a:cs typeface="+mn-cs"/>
            </a:endParaRPr>
          </a:p>
          <a:p>
            <a:pPr algn="ctr" defTabSz="914400">
              <a:lnSpc>
                <a:spcPct val="110000"/>
              </a:lnSpc>
              <a:buNone/>
            </a:pPr>
            <a:r>
              <a:rPr lang="zh-CN" sz="1400" b="0" i="0" dirty="0">
                <a:solidFill>
                  <a:srgbClr val="FFFFFF"/>
                </a:solidFill>
                <a:latin typeface="Arial"/>
                <a:ea typeface="黑体" pitchFamily="2" charset="-122"/>
                <a:cs typeface="+mn-cs"/>
              </a:rPr>
              <a:t>网络</a:t>
            </a:r>
            <a:endParaRPr lang="en-US" sz="1400" dirty="0">
              <a:solidFill>
                <a:srgbClr val="FFFFFF"/>
              </a:solidFill>
              <a:ea typeface="黑体" pitchFamily="2" charset="-122"/>
            </a:endParaRPr>
          </a:p>
        </p:txBody>
      </p:sp>
      <p:sp>
        <p:nvSpPr>
          <p:cNvPr id="262" name="Rounded Rectangle 261"/>
          <p:cNvSpPr/>
          <p:nvPr/>
        </p:nvSpPr>
        <p:spPr bwMode="auto">
          <a:xfrm>
            <a:off x="6202378" y="4171173"/>
            <a:ext cx="1323975" cy="5019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defTabSz="914400">
              <a:lnSpc>
                <a:spcPct val="110000"/>
              </a:lnSpc>
              <a:buNone/>
            </a:pPr>
            <a:r>
              <a:rPr lang="zh-CN" sz="1400" b="0" i="0" dirty="0" smtClean="0">
                <a:solidFill>
                  <a:srgbClr val="FFFFFF"/>
                </a:solidFill>
                <a:latin typeface="Arial"/>
                <a:ea typeface="黑体" pitchFamily="2" charset="-122"/>
                <a:cs typeface="+mn-cs"/>
              </a:rPr>
              <a:t>统一</a:t>
            </a:r>
          </a:p>
          <a:p>
            <a:pPr algn="ctr" defTabSz="914400">
              <a:lnSpc>
                <a:spcPct val="110000"/>
              </a:lnSpc>
              <a:buNone/>
            </a:pPr>
            <a:r>
              <a:rPr lang="zh-CN" sz="1400" b="0" i="0" dirty="0" smtClean="0">
                <a:solidFill>
                  <a:srgbClr val="FFFFFF"/>
                </a:solidFill>
                <a:latin typeface="Arial"/>
                <a:ea typeface="黑体" pitchFamily="2" charset="-122"/>
                <a:cs typeface="+mn-cs"/>
              </a:rPr>
              <a:t>交换矩阵</a:t>
            </a:r>
            <a:endParaRPr lang="en-US" sz="1400" dirty="0">
              <a:solidFill>
                <a:srgbClr val="FFFFFF"/>
              </a:solidFill>
              <a:ea typeface="黑体" pitchFamily="2" charset="-122"/>
            </a:endParaRPr>
          </a:p>
        </p:txBody>
      </p:sp>
      <p:sp>
        <p:nvSpPr>
          <p:cNvPr id="263" name="Rounded Rectangle 262"/>
          <p:cNvSpPr/>
          <p:nvPr/>
        </p:nvSpPr>
        <p:spPr bwMode="auto">
          <a:xfrm>
            <a:off x="3805881" y="4309402"/>
            <a:ext cx="1366837" cy="23971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defTabSz="914400">
              <a:lnSpc>
                <a:spcPct val="110000"/>
              </a:lnSpc>
              <a:buNone/>
            </a:pPr>
            <a:r>
              <a:rPr lang="zh-CN" sz="1400" b="0" i="0" dirty="0" smtClean="0">
                <a:solidFill>
                  <a:srgbClr val="FFFFFF"/>
                </a:solidFill>
                <a:latin typeface="Arial"/>
                <a:ea typeface="黑体" pitchFamily="2" charset="-122"/>
                <a:cs typeface="+mn-cs"/>
              </a:rPr>
              <a:t>统一访问</a:t>
            </a:r>
            <a:endParaRPr lang="zh-CN" sz="1400" b="0" i="0" dirty="0">
              <a:solidFill>
                <a:srgbClr val="FFFFFF"/>
              </a:solidFill>
              <a:latin typeface="Arial"/>
              <a:ea typeface="黑体" pitchFamily="2" charset="-122"/>
              <a:cs typeface="+mn-cs"/>
            </a:endParaRPr>
          </a:p>
        </p:txBody>
      </p:sp>
      <p:grpSp>
        <p:nvGrpSpPr>
          <p:cNvPr id="3" name="Group 36"/>
          <p:cNvGrpSpPr>
            <a:grpSpLocks/>
          </p:cNvGrpSpPr>
          <p:nvPr/>
        </p:nvGrpSpPr>
        <p:grpSpPr bwMode="auto">
          <a:xfrm>
            <a:off x="7024688" y="2547238"/>
            <a:ext cx="538162" cy="400050"/>
            <a:chOff x="4210050" y="2807014"/>
            <a:chExt cx="933450" cy="692471"/>
          </a:xfrm>
        </p:grpSpPr>
        <p:sp>
          <p:nvSpPr>
            <p:cNvPr id="265" name="Oval 264"/>
            <p:cNvSpPr/>
            <p:nvPr/>
          </p:nvSpPr>
          <p:spPr>
            <a:xfrm>
              <a:off x="4210050" y="3219199"/>
              <a:ext cx="933450" cy="280286"/>
            </a:xfrm>
            <a:prstGeom prst="ellipse">
              <a:avLst/>
            </a:prstGeom>
            <a:gradFill flip="none" rotWithShape="1">
              <a:gsLst>
                <a:gs pos="0">
                  <a:srgbClr val="000000"/>
                </a:gs>
                <a:gs pos="100000">
                  <a:srgbClr val="000000">
                    <a:alpha val="0"/>
                  </a:srgb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rgbClr val="FFFFFF"/>
                </a:solidFill>
                <a:ea typeface="黑体" pitchFamily="2" charset="-122"/>
              </a:endParaRPr>
            </a:p>
          </p:txBody>
        </p:sp>
        <p:pic>
          <p:nvPicPr>
            <p:cNvPr id="266" name="Picture 3" descr="\\MV-FS\Projects\Cisco\03_Assets\Brand Assets\Kubrick Icons\Kubrick png icons\old_phone_1145_256.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53434" y="2807014"/>
              <a:ext cx="614440" cy="614438"/>
            </a:xfrm>
            <a:prstGeom prst="rect">
              <a:avLst/>
            </a:prstGeom>
            <a:noFill/>
            <a:ln w="9525">
              <a:noFill/>
              <a:miter lim="800000"/>
              <a:headEnd/>
              <a:tailEnd/>
            </a:ln>
          </p:spPr>
        </p:pic>
      </p:grpSp>
      <p:grpSp>
        <p:nvGrpSpPr>
          <p:cNvPr id="4" name="Group 102"/>
          <p:cNvGrpSpPr>
            <a:grpSpLocks/>
          </p:cNvGrpSpPr>
          <p:nvPr/>
        </p:nvGrpSpPr>
        <p:grpSpPr bwMode="auto">
          <a:xfrm>
            <a:off x="3279775" y="2504375"/>
            <a:ext cx="396875" cy="428625"/>
            <a:chOff x="2509169" y="1377188"/>
            <a:chExt cx="578238" cy="627145"/>
          </a:xfrm>
        </p:grpSpPr>
        <p:sp>
          <p:nvSpPr>
            <p:cNvPr id="268" name="Oval 267"/>
            <p:cNvSpPr/>
            <p:nvPr/>
          </p:nvSpPr>
          <p:spPr>
            <a:xfrm>
              <a:off x="2534612" y="1792963"/>
              <a:ext cx="527353" cy="211370"/>
            </a:xfrm>
            <a:prstGeom prst="ellipse">
              <a:avLst/>
            </a:prstGeom>
            <a:gradFill flip="none" rotWithShape="1">
              <a:gsLst>
                <a:gs pos="0">
                  <a:srgbClr val="000000"/>
                </a:gs>
                <a:gs pos="100000">
                  <a:srgbClr val="000000">
                    <a:alpha val="0"/>
                  </a:srgb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rgbClr val="FFFFFF"/>
                </a:solidFill>
                <a:ea typeface="黑体" pitchFamily="2" charset="-122"/>
              </a:endParaRPr>
            </a:p>
          </p:txBody>
        </p:sp>
        <p:pic>
          <p:nvPicPr>
            <p:cNvPr id="269" name="Picture 2" descr="\\MV-FS\Projects\Cisco\03_Assets\Brand Assets\Kubrick Icons\Kubrick png icons\mobile_phone_4046_256.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09169" y="1377188"/>
              <a:ext cx="578238" cy="578238"/>
            </a:xfrm>
            <a:prstGeom prst="rect">
              <a:avLst/>
            </a:prstGeom>
            <a:noFill/>
            <a:ln w="9525">
              <a:noFill/>
              <a:miter lim="800000"/>
              <a:headEnd/>
              <a:tailEnd/>
            </a:ln>
          </p:spPr>
        </p:pic>
      </p:grpSp>
      <p:grpSp>
        <p:nvGrpSpPr>
          <p:cNvPr id="5" name="Group 105"/>
          <p:cNvGrpSpPr>
            <a:grpSpLocks/>
          </p:cNvGrpSpPr>
          <p:nvPr/>
        </p:nvGrpSpPr>
        <p:grpSpPr bwMode="auto">
          <a:xfrm>
            <a:off x="4422775" y="2545650"/>
            <a:ext cx="506413" cy="363538"/>
            <a:chOff x="3376297" y="1422104"/>
            <a:chExt cx="739263" cy="531480"/>
          </a:xfrm>
        </p:grpSpPr>
        <p:sp>
          <p:nvSpPr>
            <p:cNvPr id="271" name="Oval 270"/>
            <p:cNvSpPr/>
            <p:nvPr/>
          </p:nvSpPr>
          <p:spPr>
            <a:xfrm>
              <a:off x="3376297" y="1742384"/>
              <a:ext cx="739263" cy="211200"/>
            </a:xfrm>
            <a:prstGeom prst="ellipse">
              <a:avLst/>
            </a:prstGeom>
            <a:gradFill flip="none" rotWithShape="1">
              <a:gsLst>
                <a:gs pos="0">
                  <a:srgbClr val="000000"/>
                </a:gs>
                <a:gs pos="100000">
                  <a:srgbClr val="000000">
                    <a:alpha val="0"/>
                  </a:srgb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rgbClr val="FFFFFF"/>
                </a:solidFill>
                <a:ea typeface="黑体" pitchFamily="2" charset="-122"/>
              </a:endParaRPr>
            </a:p>
          </p:txBody>
        </p:sp>
        <p:pic>
          <p:nvPicPr>
            <p:cNvPr id="272"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443212" y="1422104"/>
              <a:ext cx="605432" cy="488407"/>
            </a:xfrm>
            <a:prstGeom prst="rect">
              <a:avLst/>
            </a:prstGeom>
            <a:noFill/>
            <a:ln w="9525">
              <a:noFill/>
              <a:miter lim="800000"/>
              <a:headEnd/>
              <a:tailEnd/>
            </a:ln>
          </p:spPr>
        </p:pic>
      </p:grpSp>
      <p:grpSp>
        <p:nvGrpSpPr>
          <p:cNvPr id="6" name="Group 108"/>
          <p:cNvGrpSpPr>
            <a:grpSpLocks/>
          </p:cNvGrpSpPr>
          <p:nvPr/>
        </p:nvGrpSpPr>
        <p:grpSpPr bwMode="auto">
          <a:xfrm>
            <a:off x="5022850" y="2432938"/>
            <a:ext cx="757238" cy="520700"/>
            <a:chOff x="4060249" y="1286154"/>
            <a:chExt cx="1104681" cy="760306"/>
          </a:xfrm>
        </p:grpSpPr>
        <p:sp>
          <p:nvSpPr>
            <p:cNvPr id="274" name="Oval 273"/>
            <p:cNvSpPr/>
            <p:nvPr/>
          </p:nvSpPr>
          <p:spPr>
            <a:xfrm>
              <a:off x="4060249" y="1779889"/>
              <a:ext cx="1104681" cy="213257"/>
            </a:xfrm>
            <a:prstGeom prst="ellipse">
              <a:avLst/>
            </a:prstGeom>
            <a:gradFill flip="none" rotWithShape="1">
              <a:gsLst>
                <a:gs pos="0">
                  <a:srgbClr val="000000"/>
                </a:gs>
                <a:gs pos="100000">
                  <a:srgbClr val="000000">
                    <a:alpha val="0"/>
                  </a:srgb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rgbClr val="FFFFFF"/>
                </a:solidFill>
                <a:ea typeface="黑体" pitchFamily="2" charset="-122"/>
              </a:endParaRPr>
            </a:p>
          </p:txBody>
        </p:sp>
        <p:pic>
          <p:nvPicPr>
            <p:cNvPr id="275" name="Picture 4" descr="\\MV-FS\Projects\Cisco\03_Assets\Brand Assets\Corporate Imagery\SmartDevices\MAClaptop.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32436" y="1286154"/>
              <a:ext cx="760306" cy="760306"/>
            </a:xfrm>
            <a:prstGeom prst="rect">
              <a:avLst/>
            </a:prstGeom>
            <a:noFill/>
            <a:ln w="9525">
              <a:noFill/>
              <a:miter lim="800000"/>
              <a:headEnd/>
              <a:tailEnd/>
            </a:ln>
          </p:spPr>
        </p:pic>
      </p:grpSp>
      <p:grpSp>
        <p:nvGrpSpPr>
          <p:cNvPr id="7" name="Group 122"/>
          <p:cNvGrpSpPr>
            <a:grpSpLocks/>
          </p:cNvGrpSpPr>
          <p:nvPr/>
        </p:nvGrpSpPr>
        <p:grpSpPr bwMode="auto">
          <a:xfrm>
            <a:off x="6383338" y="2504375"/>
            <a:ext cx="504825" cy="403225"/>
            <a:chOff x="5275544" y="1371935"/>
            <a:chExt cx="735930" cy="588744"/>
          </a:xfrm>
        </p:grpSpPr>
        <p:sp>
          <p:nvSpPr>
            <p:cNvPr id="281" name="Oval 280"/>
            <p:cNvSpPr/>
            <p:nvPr/>
          </p:nvSpPr>
          <p:spPr>
            <a:xfrm rot="20974655">
              <a:off x="5277858" y="1747433"/>
              <a:ext cx="705846" cy="210929"/>
            </a:xfrm>
            <a:prstGeom prst="ellipse">
              <a:avLst/>
            </a:prstGeom>
            <a:gradFill flip="none" rotWithShape="1">
              <a:gsLst>
                <a:gs pos="0">
                  <a:srgbClr val="000000"/>
                </a:gs>
                <a:gs pos="100000">
                  <a:srgbClr val="000000">
                    <a:alpha val="0"/>
                  </a:srgb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rgbClr val="FFFFFF"/>
                </a:solidFill>
                <a:ea typeface="黑体" pitchFamily="2" charset="-122"/>
              </a:endParaRPr>
            </a:p>
          </p:txBody>
        </p:sp>
        <p:pic>
          <p:nvPicPr>
            <p:cNvPr id="282" name="Picture 5" descr="\\MV-FS\Projects\Cisco\03_Assets\Brand Assets\Corporate Imagery\PNG Images\Things\TelePresence.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275544" y="1371935"/>
              <a:ext cx="735930" cy="588744"/>
            </a:xfrm>
            <a:prstGeom prst="rect">
              <a:avLst/>
            </a:prstGeom>
            <a:noFill/>
            <a:ln w="9525">
              <a:noFill/>
              <a:miter lim="800000"/>
              <a:headEnd/>
              <a:tailEnd/>
            </a:ln>
          </p:spPr>
        </p:pic>
      </p:grpSp>
      <p:grpSp>
        <p:nvGrpSpPr>
          <p:cNvPr id="8" name="Group 130"/>
          <p:cNvGrpSpPr>
            <a:grpSpLocks/>
          </p:cNvGrpSpPr>
          <p:nvPr/>
        </p:nvGrpSpPr>
        <p:grpSpPr bwMode="auto">
          <a:xfrm>
            <a:off x="7726363" y="2544063"/>
            <a:ext cx="303212" cy="385762"/>
            <a:chOff x="6975580" y="1401208"/>
            <a:chExt cx="449969" cy="573347"/>
          </a:xfrm>
        </p:grpSpPr>
        <p:sp>
          <p:nvSpPr>
            <p:cNvPr id="284" name="Oval 283"/>
            <p:cNvSpPr/>
            <p:nvPr/>
          </p:nvSpPr>
          <p:spPr>
            <a:xfrm>
              <a:off x="6989715" y="1762204"/>
              <a:ext cx="421699" cy="212351"/>
            </a:xfrm>
            <a:prstGeom prst="ellipse">
              <a:avLst/>
            </a:prstGeom>
            <a:gradFill flip="none" rotWithShape="1">
              <a:gsLst>
                <a:gs pos="0">
                  <a:srgbClr val="000000"/>
                </a:gs>
                <a:gs pos="100000">
                  <a:srgbClr val="000000">
                    <a:alpha val="0"/>
                  </a:srgb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rgbClr val="FFFFFF"/>
                </a:solidFill>
                <a:ea typeface="黑体" pitchFamily="2" charset="-122"/>
              </a:endParaRPr>
            </a:p>
          </p:txBody>
        </p:sp>
        <p:grpSp>
          <p:nvGrpSpPr>
            <p:cNvPr id="9" name="Group 146"/>
            <p:cNvGrpSpPr>
              <a:grpSpLocks/>
            </p:cNvGrpSpPr>
            <p:nvPr/>
          </p:nvGrpSpPr>
          <p:grpSpPr bwMode="auto">
            <a:xfrm>
              <a:off x="6975580" y="1401208"/>
              <a:ext cx="449969" cy="554009"/>
              <a:chOff x="5202916" y="1828800"/>
              <a:chExt cx="778784" cy="958850"/>
            </a:xfrm>
          </p:grpSpPr>
          <p:sp>
            <p:nvSpPr>
              <p:cNvPr id="286" name="Oval 285"/>
              <p:cNvSpPr/>
              <p:nvPr/>
            </p:nvSpPr>
            <p:spPr>
              <a:xfrm>
                <a:off x="5321160" y="2510759"/>
                <a:ext cx="521908" cy="265436"/>
              </a:xfrm>
              <a:prstGeom prst="ellipse">
                <a:avLst/>
              </a:prstGeom>
              <a:gradFill flip="none" rotWithShape="1">
                <a:gsLst>
                  <a:gs pos="0">
                    <a:srgbClr val="000000"/>
                  </a:gs>
                  <a:gs pos="100000">
                    <a:srgbClr val="000000">
                      <a:alpha val="0"/>
                    </a:srgb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rgbClr val="FFFFFF"/>
                  </a:solidFill>
                  <a:ea typeface="黑体" pitchFamily="2" charset="-122"/>
                </a:endParaRPr>
              </a:p>
            </p:txBody>
          </p:sp>
          <p:pic>
            <p:nvPicPr>
              <p:cNvPr id="287" name="Picture 7" descr="C:\Vault\my image library\Kubrick Icons\sw additions\webcam.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202916" y="1828800"/>
                <a:ext cx="778784" cy="958850"/>
              </a:xfrm>
              <a:prstGeom prst="rect">
                <a:avLst/>
              </a:prstGeom>
              <a:noFill/>
              <a:ln w="9525">
                <a:noFill/>
                <a:miter lim="800000"/>
                <a:headEnd/>
                <a:tailEnd/>
              </a:ln>
            </p:spPr>
          </p:pic>
        </p:grpSp>
      </p:grpSp>
      <p:grpSp>
        <p:nvGrpSpPr>
          <p:cNvPr id="10" name="Group 135"/>
          <p:cNvGrpSpPr>
            <a:grpSpLocks/>
          </p:cNvGrpSpPr>
          <p:nvPr/>
        </p:nvGrpSpPr>
        <p:grpSpPr bwMode="auto">
          <a:xfrm>
            <a:off x="8210550" y="2569463"/>
            <a:ext cx="458788" cy="354012"/>
            <a:chOff x="7693445" y="1407382"/>
            <a:chExt cx="670216" cy="517850"/>
          </a:xfrm>
        </p:grpSpPr>
        <p:sp>
          <p:nvSpPr>
            <p:cNvPr id="289" name="Oval 288"/>
            <p:cNvSpPr/>
            <p:nvPr/>
          </p:nvSpPr>
          <p:spPr>
            <a:xfrm>
              <a:off x="8171176" y="1669790"/>
              <a:ext cx="120592" cy="239187"/>
            </a:xfrm>
            <a:prstGeom prst="ellipse">
              <a:avLst/>
            </a:prstGeom>
            <a:gradFill flip="none" rotWithShape="1">
              <a:gsLst>
                <a:gs pos="0">
                  <a:srgbClr val="000000"/>
                </a:gs>
                <a:gs pos="100000">
                  <a:srgbClr val="000000">
                    <a:alpha val="0"/>
                  </a:srgb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rgbClr val="FFFFFF"/>
                </a:solidFill>
                <a:ea typeface="黑体" pitchFamily="2" charset="-122"/>
              </a:endParaRPr>
            </a:p>
          </p:txBody>
        </p:sp>
        <p:sp>
          <p:nvSpPr>
            <p:cNvPr id="290" name="Oval 289"/>
            <p:cNvSpPr/>
            <p:nvPr/>
          </p:nvSpPr>
          <p:spPr>
            <a:xfrm rot="4539327">
              <a:off x="7946114" y="1268500"/>
              <a:ext cx="164877" cy="670216"/>
            </a:xfrm>
            <a:prstGeom prst="ellipse">
              <a:avLst/>
            </a:prstGeom>
            <a:gradFill flip="none" rotWithShape="1">
              <a:gsLst>
                <a:gs pos="0">
                  <a:srgbClr val="000000"/>
                </a:gs>
                <a:gs pos="100000">
                  <a:srgbClr val="000000">
                    <a:alpha val="0"/>
                  </a:srgb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rgbClr val="FFFFFF"/>
                </a:solidFill>
                <a:ea typeface="黑体" pitchFamily="2" charset="-122"/>
              </a:endParaRPr>
            </a:p>
          </p:txBody>
        </p:sp>
        <p:pic>
          <p:nvPicPr>
            <p:cNvPr id="291" name="Picture 2" descr="\\MV-FS\Projects\Cisco\03_Assets\Brand Assets\Kubrick Icons\Kubrick png icons\Surveillance_1238_256.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flipH="1">
              <a:off x="7728232" y="1407382"/>
              <a:ext cx="524113" cy="517850"/>
            </a:xfrm>
            <a:prstGeom prst="rect">
              <a:avLst/>
            </a:prstGeom>
            <a:noFill/>
            <a:effectLst>
              <a:outerShdw blurRad="50800" dist="38100" dir="2700000" algn="tl" rotWithShape="0">
                <a:prstClr val="black">
                  <a:alpha val="40000"/>
                </a:prstClr>
              </a:outerShdw>
            </a:effectLst>
          </p:spPr>
        </p:pic>
      </p:grpSp>
      <p:grpSp>
        <p:nvGrpSpPr>
          <p:cNvPr id="11" name="Group 291"/>
          <p:cNvGrpSpPr>
            <a:grpSpLocks/>
          </p:cNvGrpSpPr>
          <p:nvPr/>
        </p:nvGrpSpPr>
        <p:grpSpPr bwMode="auto">
          <a:xfrm>
            <a:off x="5889625" y="2490088"/>
            <a:ext cx="360363" cy="444500"/>
            <a:chOff x="6062000" y="7153135"/>
            <a:chExt cx="360613" cy="444089"/>
          </a:xfrm>
        </p:grpSpPr>
        <p:sp>
          <p:nvSpPr>
            <p:cNvPr id="293" name="Oval 292"/>
            <p:cNvSpPr/>
            <p:nvPr/>
          </p:nvSpPr>
          <p:spPr>
            <a:xfrm>
              <a:off x="6062000" y="7452895"/>
              <a:ext cx="360613" cy="144329"/>
            </a:xfrm>
            <a:prstGeom prst="ellipse">
              <a:avLst/>
            </a:prstGeom>
            <a:gradFill flip="none" rotWithShape="1">
              <a:gsLst>
                <a:gs pos="0">
                  <a:srgbClr val="000000"/>
                </a:gs>
                <a:gs pos="100000">
                  <a:srgbClr val="000000">
                    <a:alpha val="0"/>
                  </a:srgb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rgbClr val="FFFFFF"/>
                </a:solidFill>
                <a:ea typeface="黑体" pitchFamily="2" charset="-122"/>
              </a:endParaRPr>
            </a:p>
          </p:txBody>
        </p:sp>
        <p:pic>
          <p:nvPicPr>
            <p:cNvPr id="294" name="Picture 41" descr="C:\Projects\current\10-1040\8-16\Droid.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141450" y="7153135"/>
              <a:ext cx="206474" cy="410163"/>
            </a:xfrm>
            <a:prstGeom prst="rect">
              <a:avLst/>
            </a:prstGeom>
            <a:noFill/>
            <a:ln w="9525">
              <a:noFill/>
              <a:miter lim="800000"/>
              <a:headEnd/>
              <a:tailEnd/>
            </a:ln>
          </p:spPr>
        </p:pic>
      </p:grpSp>
      <p:grpSp>
        <p:nvGrpSpPr>
          <p:cNvPr id="12" name="Group 10"/>
          <p:cNvGrpSpPr>
            <a:grpSpLocks/>
          </p:cNvGrpSpPr>
          <p:nvPr/>
        </p:nvGrpSpPr>
        <p:grpSpPr bwMode="auto">
          <a:xfrm>
            <a:off x="3813175" y="2525013"/>
            <a:ext cx="500063" cy="406400"/>
            <a:chOff x="3968568" y="7187629"/>
            <a:chExt cx="501037" cy="407214"/>
          </a:xfrm>
        </p:grpSpPr>
        <p:sp>
          <p:nvSpPr>
            <p:cNvPr id="296" name="Oval 295"/>
            <p:cNvSpPr/>
            <p:nvPr/>
          </p:nvSpPr>
          <p:spPr>
            <a:xfrm>
              <a:off x="3968568" y="7480314"/>
              <a:ext cx="501037" cy="114529"/>
            </a:xfrm>
            <a:prstGeom prst="ellipse">
              <a:avLst/>
            </a:prstGeom>
            <a:gradFill flip="none" rotWithShape="1">
              <a:gsLst>
                <a:gs pos="0">
                  <a:srgbClr val="000000"/>
                </a:gs>
                <a:gs pos="100000">
                  <a:srgbClr val="000000">
                    <a:alpha val="0"/>
                  </a:srgb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rgbClr val="FFFFFF"/>
                </a:solidFill>
                <a:ea typeface="黑体" pitchFamily="2" charset="-122"/>
              </a:endParaRPr>
            </a:p>
          </p:txBody>
        </p:sp>
        <p:pic>
          <p:nvPicPr>
            <p:cNvPr id="297" name="Picture 140" descr="IPAD.png"/>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081833" y="7187629"/>
              <a:ext cx="274506" cy="350574"/>
            </a:xfrm>
            <a:prstGeom prst="rect">
              <a:avLst/>
            </a:prstGeom>
            <a:noFill/>
            <a:ln w="9525">
              <a:noFill/>
              <a:miter lim="800000"/>
              <a:headEnd/>
              <a:tailEnd/>
            </a:ln>
          </p:spPr>
        </p:pic>
      </p:grpSp>
      <p:sp>
        <p:nvSpPr>
          <p:cNvPr id="298" name="Bent Arrow 297"/>
          <p:cNvSpPr/>
          <p:nvPr/>
        </p:nvSpPr>
        <p:spPr bwMode="auto">
          <a:xfrm>
            <a:off x="314431" y="2458494"/>
            <a:ext cx="509760" cy="812087"/>
          </a:xfrm>
          <a:prstGeom prst="bentArrow">
            <a:avLst/>
          </a:prstGeom>
          <a:gradFill flip="none" rotWithShape="1">
            <a:gsLst>
              <a:gs pos="25000">
                <a:schemeClr val="tx1">
                  <a:lumMod val="60000"/>
                  <a:lumOff val="40000"/>
                  <a:alpha val="0"/>
                </a:schemeClr>
              </a:gs>
              <a:gs pos="100000">
                <a:schemeClr val="tx1">
                  <a:lumMod val="60000"/>
                  <a:lumOff val="4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96D6"/>
              </a:solidFill>
              <a:ea typeface="黑体" pitchFamily="2" charset="-122"/>
            </a:endParaRPr>
          </a:p>
        </p:txBody>
      </p:sp>
      <p:sp>
        <p:nvSpPr>
          <p:cNvPr id="299" name="Bent Arrow 298"/>
          <p:cNvSpPr/>
          <p:nvPr/>
        </p:nvSpPr>
        <p:spPr bwMode="auto">
          <a:xfrm flipV="1">
            <a:off x="314431" y="4501868"/>
            <a:ext cx="509760" cy="723418"/>
          </a:xfrm>
          <a:prstGeom prst="bentArrow">
            <a:avLst/>
          </a:prstGeom>
          <a:gradFill flip="none" rotWithShape="1">
            <a:gsLst>
              <a:gs pos="25000">
                <a:schemeClr val="tx1">
                  <a:lumMod val="60000"/>
                  <a:lumOff val="40000"/>
                  <a:alpha val="0"/>
                </a:schemeClr>
              </a:gs>
              <a:gs pos="100000">
                <a:schemeClr val="tx1">
                  <a:lumMod val="60000"/>
                  <a:lumOff val="4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96D6"/>
              </a:solidFill>
              <a:ea typeface="黑体" pitchFamily="2" charset="-122"/>
            </a:endParaRPr>
          </a:p>
        </p:txBody>
      </p:sp>
      <p:sp>
        <p:nvSpPr>
          <p:cNvPr id="300" name="TextBox 71"/>
          <p:cNvSpPr txBox="1">
            <a:spLocks noChangeArrowheads="1"/>
          </p:cNvSpPr>
          <p:nvPr/>
        </p:nvSpPr>
        <p:spPr bwMode="auto">
          <a:xfrm>
            <a:off x="169863" y="3197363"/>
            <a:ext cx="677862" cy="184666"/>
          </a:xfrm>
          <a:prstGeom prst="rect">
            <a:avLst/>
          </a:prstGeom>
          <a:noFill/>
          <a:ln w="9525">
            <a:noFill/>
            <a:miter lim="800000"/>
            <a:headEnd/>
            <a:tailEnd/>
          </a:ln>
        </p:spPr>
        <p:txBody>
          <a:bodyPr lIns="0" tIns="0" rIns="0" bIns="0">
            <a:spAutoFit/>
          </a:bodyPr>
          <a:lstStyle/>
          <a:p>
            <a:pPr algn="l" defTabSz="914400">
              <a:buNone/>
            </a:pPr>
            <a:r>
              <a:rPr lang="en-US" sz="1200" b="1" i="0">
                <a:solidFill>
                  <a:srgbClr val="FFFFFF"/>
                </a:solidFill>
                <a:latin typeface="Arial"/>
                <a:ea typeface="黑体" pitchFamily="2" charset="-122"/>
                <a:cs typeface="+mn-cs"/>
              </a:rPr>
              <a:t>策略</a:t>
            </a:r>
          </a:p>
        </p:txBody>
      </p:sp>
      <p:sp>
        <p:nvSpPr>
          <p:cNvPr id="301" name="TextBox 71"/>
          <p:cNvSpPr txBox="1">
            <a:spLocks noChangeArrowheads="1"/>
          </p:cNvSpPr>
          <p:nvPr/>
        </p:nvSpPr>
        <p:spPr bwMode="auto">
          <a:xfrm>
            <a:off x="169862" y="3763190"/>
            <a:ext cx="1302677" cy="184666"/>
          </a:xfrm>
          <a:prstGeom prst="rect">
            <a:avLst/>
          </a:prstGeom>
          <a:noFill/>
          <a:ln w="9525">
            <a:noFill/>
            <a:miter lim="800000"/>
            <a:headEnd/>
            <a:tailEnd/>
          </a:ln>
        </p:spPr>
        <p:txBody>
          <a:bodyPr wrap="square" lIns="0" tIns="0" rIns="0" bIns="0">
            <a:spAutoFit/>
          </a:bodyPr>
          <a:lstStyle/>
          <a:p>
            <a:pPr algn="l" defTabSz="914400">
              <a:buNone/>
            </a:pPr>
            <a:r>
              <a:rPr lang="en-US" sz="1200" b="1" i="0">
                <a:solidFill>
                  <a:srgbClr val="FFFFFF"/>
                </a:solidFill>
                <a:latin typeface="Arial"/>
                <a:ea typeface="黑体" pitchFamily="2" charset="-122"/>
                <a:cs typeface="+mn-cs"/>
              </a:rPr>
              <a:t>管理</a:t>
            </a:r>
          </a:p>
        </p:txBody>
      </p:sp>
      <p:grpSp>
        <p:nvGrpSpPr>
          <p:cNvPr id="13" name="Group 12"/>
          <p:cNvGrpSpPr>
            <a:grpSpLocks/>
          </p:cNvGrpSpPr>
          <p:nvPr/>
        </p:nvGrpSpPr>
        <p:grpSpPr bwMode="auto">
          <a:xfrm>
            <a:off x="314325" y="5911850"/>
            <a:ext cx="8513763" cy="609600"/>
            <a:chOff x="306706" y="5692683"/>
            <a:chExt cx="8513444" cy="609600"/>
          </a:xfrm>
        </p:grpSpPr>
        <p:sp>
          <p:nvSpPr>
            <p:cNvPr id="303" name="Rectangle 302"/>
            <p:cNvSpPr/>
            <p:nvPr/>
          </p:nvSpPr>
          <p:spPr>
            <a:xfrm>
              <a:off x="306706" y="5692683"/>
              <a:ext cx="8513444" cy="609600"/>
            </a:xfrm>
            <a:prstGeom prst="rect">
              <a:avLst/>
            </a:prstGeom>
            <a:gradFill>
              <a:gsLst>
                <a:gs pos="0">
                  <a:srgbClr val="585858"/>
                </a:gs>
                <a:gs pos="94000">
                  <a:schemeClr val="bg2">
                    <a:lumMod val="50000"/>
                  </a:schemeClr>
                </a:gs>
              </a:gsLst>
              <a:lin ang="5400000" scaled="0"/>
            </a:gra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黑体" pitchFamily="2" charset="-122"/>
              </a:endParaRPr>
            </a:p>
          </p:txBody>
        </p:sp>
        <p:sp>
          <p:nvSpPr>
            <p:cNvPr id="304" name="Rectangle 103"/>
            <p:cNvSpPr>
              <a:spLocks noChangeArrowheads="1"/>
            </p:cNvSpPr>
            <p:nvPr/>
          </p:nvSpPr>
          <p:spPr bwMode="auto">
            <a:xfrm>
              <a:off x="407987" y="5704320"/>
              <a:ext cx="8288337" cy="310248"/>
            </a:xfrm>
            <a:prstGeom prst="rect">
              <a:avLst/>
            </a:prstGeom>
            <a:noFill/>
            <a:ln w="9525">
              <a:noFill/>
              <a:miter lim="800000"/>
              <a:headEnd/>
              <a:tailEnd/>
            </a:ln>
          </p:spPr>
          <p:txBody>
            <a:bodyPr/>
            <a:lstStyle/>
            <a:p>
              <a:pPr algn="ctr" defTabSz="814365">
                <a:lnSpc>
                  <a:spcPct val="110000"/>
                </a:lnSpc>
                <a:spcBef>
                  <a:spcPct val="50000"/>
                </a:spcBef>
                <a:buNone/>
              </a:pPr>
              <a:r>
                <a:rPr lang="zh-CN" sz="1600" b="0" i="0" dirty="0">
                  <a:solidFill>
                    <a:srgbClr val="FFFFFF"/>
                  </a:solidFill>
                  <a:latin typeface="Arial"/>
                  <a:ea typeface="黑体" pitchFamily="2" charset="-122"/>
                  <a:cs typeface="+mn-cs"/>
                </a:rPr>
                <a:t>智能的专业和技术服务：</a:t>
              </a:r>
              <a:br>
                <a:rPr lang="zh-CN" sz="1600" b="0" i="0" dirty="0">
                  <a:solidFill>
                    <a:srgbClr val="FFFFFF"/>
                  </a:solidFill>
                  <a:latin typeface="Arial"/>
                  <a:ea typeface="黑体" pitchFamily="2" charset="-122"/>
                  <a:cs typeface="+mn-cs"/>
                </a:rPr>
              </a:br>
              <a:r>
                <a:rPr lang="zh-CN" sz="1600" b="0" i="0" dirty="0">
                  <a:solidFill>
                    <a:srgbClr val="FFFFFF"/>
                  </a:solidFill>
                  <a:latin typeface="Arial"/>
                  <a:ea typeface="黑体" pitchFamily="2" charset="-122"/>
                  <a:cs typeface="+mn-cs"/>
                </a:rPr>
                <a:t>更快地实现无边界网络的价值</a:t>
              </a:r>
              <a:endParaRPr lang="en-US" sz="1600" dirty="0">
                <a:solidFill>
                  <a:srgbClr val="FFFFFF"/>
                </a:solidFill>
                <a:ea typeface="黑体" pitchFamily="2" charset="-122"/>
              </a:endParaRPr>
            </a:p>
          </p:txBody>
        </p:sp>
      </p:grpSp>
      <p:sp>
        <p:nvSpPr>
          <p:cNvPr id="305" name="TextBox 71"/>
          <p:cNvSpPr txBox="1">
            <a:spLocks noChangeArrowheads="1"/>
          </p:cNvSpPr>
          <p:nvPr/>
        </p:nvSpPr>
        <p:spPr bwMode="auto">
          <a:xfrm>
            <a:off x="174625" y="4412141"/>
            <a:ext cx="1103313" cy="184666"/>
          </a:xfrm>
          <a:prstGeom prst="rect">
            <a:avLst/>
          </a:prstGeom>
          <a:noFill/>
          <a:ln w="9525">
            <a:noFill/>
            <a:miter lim="800000"/>
            <a:headEnd/>
            <a:tailEnd/>
          </a:ln>
        </p:spPr>
        <p:txBody>
          <a:bodyPr lIns="0" tIns="0" rIns="0" bIns="0">
            <a:spAutoFit/>
          </a:bodyPr>
          <a:lstStyle/>
          <a:p>
            <a:pPr algn="l" defTabSz="914400">
              <a:buNone/>
            </a:pPr>
            <a:r>
              <a:rPr lang="en-US" sz="1200" b="1" i="0">
                <a:solidFill>
                  <a:srgbClr val="FFFFFF"/>
                </a:solidFill>
                <a:latin typeface="Arial"/>
                <a:ea typeface="黑体" pitchFamily="2" charset="-122"/>
                <a:cs typeface="+mn-cs"/>
              </a:rPr>
              <a:t>API</a:t>
            </a:r>
          </a:p>
        </p:txBody>
      </p:sp>
      <p:cxnSp>
        <p:nvCxnSpPr>
          <p:cNvPr id="82" name="Straight Connector 81"/>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8675379"/>
      </p:ext>
    </p:extLst>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2" name="Title 1"/>
          <p:cNvSpPr>
            <a:spLocks noGrp="1"/>
          </p:cNvSpPr>
          <p:nvPr>
            <p:ph type="title"/>
          </p:nvPr>
        </p:nvSpPr>
        <p:spPr/>
        <p:txBody>
          <a:bodyPr/>
          <a:lstStyle/>
          <a:p>
            <a:pPr algn="l" defTabSz="914400">
              <a:spcBef>
                <a:spcPct val="0"/>
              </a:spcBef>
              <a:buNone/>
            </a:pPr>
            <a:r>
              <a:rPr lang="zh-CN" sz="3200" b="0" i="0" spc="0" baseline="0">
                <a:solidFill>
                  <a:srgbClr val="FFFFFF"/>
                </a:solidFill>
                <a:latin typeface="Arial"/>
                <a:ea typeface="黑体" pitchFamily="2" charset="-122"/>
                <a:cs typeface="Arial"/>
              </a:rPr>
              <a:t>适合中型组织的思科安全解决方案</a:t>
            </a:r>
            <a:endParaRPr lang="en-US" dirty="0">
              <a:latin typeface="Arial"/>
              <a:ea typeface="黑体" pitchFamily="2" charset="-122"/>
              <a:cs typeface="Arial"/>
            </a:endParaRPr>
          </a:p>
        </p:txBody>
      </p:sp>
      <p:grpSp>
        <p:nvGrpSpPr>
          <p:cNvPr id="102" name="Group 101"/>
          <p:cNvGrpSpPr/>
          <p:nvPr/>
        </p:nvGrpSpPr>
        <p:grpSpPr>
          <a:xfrm>
            <a:off x="4457427" y="1556792"/>
            <a:ext cx="4584993" cy="4896544"/>
            <a:chOff x="8086278" y="1905024"/>
            <a:chExt cx="3819210" cy="4001055"/>
          </a:xfrm>
        </p:grpSpPr>
        <p:sp>
          <p:nvSpPr>
            <p:cNvPr id="103" name="Oval 102"/>
            <p:cNvSpPr/>
            <p:nvPr/>
          </p:nvSpPr>
          <p:spPr bwMode="auto">
            <a:xfrm>
              <a:off x="9175150" y="2931369"/>
              <a:ext cx="1684168" cy="1684166"/>
            </a:xfrm>
            <a:prstGeom prst="ellipse">
              <a:avLst/>
            </a:prstGeom>
            <a:gradFill>
              <a:gsLst>
                <a:gs pos="100000">
                  <a:srgbClr val="452298"/>
                </a:gs>
                <a:gs pos="57000">
                  <a:srgbClr val="277EFD"/>
                </a:gs>
                <a:gs pos="0">
                  <a:srgbClr val="1DB4F7"/>
                </a:gs>
              </a:gsLst>
              <a:lin ang="5400000" scaled="1"/>
            </a:gra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p>
              <a:pPr marL="0" marR="0" lvl="0" indent="0" algn="ctr" defTabSz="814388" eaLnBrk="0" fontAlgn="base" latinLnBrk="0" hangingPunct="0">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1C1C1C"/>
                </a:solidFill>
                <a:effectLst/>
                <a:uLnTx/>
                <a:uFillTx/>
                <a:ea typeface="黑体" pitchFamily="2" charset="-122"/>
              </a:endParaRPr>
            </a:p>
          </p:txBody>
        </p:sp>
        <p:sp>
          <p:nvSpPr>
            <p:cNvPr id="104" name="Oval 103"/>
            <p:cNvSpPr/>
            <p:nvPr/>
          </p:nvSpPr>
          <p:spPr>
            <a:xfrm>
              <a:off x="9179008" y="5691572"/>
              <a:ext cx="1690866" cy="214507"/>
            </a:xfrm>
            <a:prstGeom prst="ellipse">
              <a:avLst/>
            </a:prstGeom>
            <a:gradFill flip="none" rotWithShape="1">
              <a:gsLst>
                <a:gs pos="0">
                  <a:srgbClr val="212227"/>
                </a:gs>
                <a:gs pos="100000">
                  <a:srgbClr val="212227">
                    <a:alpha val="0"/>
                  </a:srgb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1C1C1C"/>
                </a:solidFill>
                <a:effectLst/>
                <a:uLnTx/>
                <a:uFillTx/>
                <a:latin typeface="Arial"/>
                <a:ea typeface="黑体" pitchFamily="2" charset="-122"/>
                <a:cs typeface="+mn-cs"/>
              </a:endParaRPr>
            </a:p>
          </p:txBody>
        </p:sp>
        <p:sp>
          <p:nvSpPr>
            <p:cNvPr id="105" name="Freeform 104"/>
            <p:cNvSpPr>
              <a:spLocks/>
            </p:cNvSpPr>
            <p:nvPr/>
          </p:nvSpPr>
          <p:spPr bwMode="auto">
            <a:xfrm>
              <a:off x="8741426" y="2511823"/>
              <a:ext cx="1469572" cy="1876717"/>
            </a:xfrm>
            <a:custGeom>
              <a:avLst/>
              <a:gdLst/>
              <a:ahLst/>
              <a:cxnLst>
                <a:cxn ang="0">
                  <a:pos x="149" y="1077"/>
                </a:cxn>
                <a:cxn ang="0">
                  <a:pos x="312" y="1127"/>
                </a:cxn>
                <a:cxn ang="0">
                  <a:pos x="240" y="842"/>
                </a:cxn>
                <a:cxn ang="0">
                  <a:pos x="843" y="240"/>
                </a:cxn>
                <a:cxn ang="0">
                  <a:pos x="850" y="240"/>
                </a:cxn>
                <a:cxn ang="0">
                  <a:pos x="970" y="120"/>
                </a:cxn>
                <a:cxn ang="0">
                  <a:pos x="851" y="0"/>
                </a:cxn>
                <a:cxn ang="0">
                  <a:pos x="843" y="0"/>
                </a:cxn>
                <a:cxn ang="0">
                  <a:pos x="0" y="842"/>
                </a:cxn>
                <a:cxn ang="0">
                  <a:pos x="100" y="1239"/>
                </a:cxn>
                <a:cxn ang="0">
                  <a:pos x="149" y="1077"/>
                </a:cxn>
              </a:cxnLst>
              <a:rect l="0" t="0" r="r" b="b"/>
              <a:pathLst>
                <a:path w="970" h="1239">
                  <a:moveTo>
                    <a:pt x="149" y="1077"/>
                  </a:moveTo>
                  <a:cubicBezTo>
                    <a:pt x="312" y="1127"/>
                    <a:pt x="312" y="1127"/>
                    <a:pt x="312" y="1127"/>
                  </a:cubicBezTo>
                  <a:cubicBezTo>
                    <a:pt x="267" y="1043"/>
                    <a:pt x="240" y="945"/>
                    <a:pt x="240" y="842"/>
                  </a:cubicBezTo>
                  <a:cubicBezTo>
                    <a:pt x="240" y="510"/>
                    <a:pt x="511" y="240"/>
                    <a:pt x="843" y="240"/>
                  </a:cubicBezTo>
                  <a:cubicBezTo>
                    <a:pt x="845" y="240"/>
                    <a:pt x="848" y="240"/>
                    <a:pt x="850" y="240"/>
                  </a:cubicBezTo>
                  <a:cubicBezTo>
                    <a:pt x="970" y="120"/>
                    <a:pt x="970" y="120"/>
                    <a:pt x="970" y="120"/>
                  </a:cubicBezTo>
                  <a:cubicBezTo>
                    <a:pt x="851" y="0"/>
                    <a:pt x="851" y="0"/>
                    <a:pt x="851" y="0"/>
                  </a:cubicBezTo>
                  <a:cubicBezTo>
                    <a:pt x="848" y="0"/>
                    <a:pt x="845" y="0"/>
                    <a:pt x="843" y="0"/>
                  </a:cubicBezTo>
                  <a:cubicBezTo>
                    <a:pt x="378" y="0"/>
                    <a:pt x="0" y="378"/>
                    <a:pt x="0" y="842"/>
                  </a:cubicBezTo>
                  <a:cubicBezTo>
                    <a:pt x="0" y="985"/>
                    <a:pt x="36" y="1120"/>
                    <a:pt x="100" y="1239"/>
                  </a:cubicBezTo>
                  <a:lnTo>
                    <a:pt x="149" y="1077"/>
                  </a:lnTo>
                  <a:close/>
                </a:path>
              </a:pathLst>
            </a:custGeom>
            <a:gradFill flip="none" rotWithShape="1">
              <a:gsLst>
                <a:gs pos="100000">
                  <a:srgbClr val="7322C4"/>
                </a:gs>
                <a:gs pos="417">
                  <a:srgbClr val="277EFD">
                    <a:alpha val="0"/>
                  </a:srgbClr>
                </a:gs>
              </a:gsLst>
              <a:lin ang="18900000" scaled="1"/>
              <a:tileRect/>
            </a:gradFill>
            <a:ln w="38100" algn="ctr">
              <a:noFill/>
              <a:miter lim="800000"/>
              <a:headEnd/>
              <a:tailEnd/>
            </a:ln>
            <a:effectLst/>
          </p:spPr>
          <p:txBody>
            <a:bodyPr wrap="none" lIns="182880" tIns="27387" rIns="274320" bIns="27387" anchor="ctr"/>
            <a:lstStyle/>
            <a:p>
              <a:pPr marL="0" marR="0" lvl="0" indent="0" algn="r" defTabSz="814388" eaLnBrk="0" fontAlgn="auto" latinLnBrk="0" hangingPunct="0">
                <a:lnSpc>
                  <a:spcPct val="95000"/>
                </a:lnSpc>
                <a:spcBef>
                  <a:spcPct val="50000"/>
                </a:spcBef>
                <a:spcAft>
                  <a:spcPts val="0"/>
                </a:spcAft>
                <a:buClr>
                  <a:srgbClr val="FFFFFF"/>
                </a:buClr>
                <a:buSzPct val="100000"/>
                <a:buFontTx/>
                <a:buNone/>
                <a:tabLst/>
                <a:defRPr/>
              </a:pPr>
              <a:endParaRPr kumimoji="0" lang="en-US" sz="1800" b="0" i="0" u="none" strike="noStrike" kern="0" cap="none" spc="0" normalizeH="0" baseline="0" noProof="0" dirty="0" err="1">
                <a:ln>
                  <a:noFill/>
                </a:ln>
                <a:solidFill>
                  <a:srgbClr val="1C1C1C"/>
                </a:solidFill>
                <a:effectLst>
                  <a:outerShdw blurRad="38100" dist="25400" dir="5400000" algn="t" rotWithShape="0">
                    <a:prstClr val="black">
                      <a:alpha val="20000"/>
                    </a:prstClr>
                  </a:outerShdw>
                </a:effectLst>
                <a:uLnTx/>
                <a:uFillTx/>
                <a:ea typeface="黑体" pitchFamily="2" charset="-122"/>
              </a:endParaRPr>
            </a:p>
          </p:txBody>
        </p:sp>
        <p:sp>
          <p:nvSpPr>
            <p:cNvPr id="106" name="TextBox 233"/>
            <p:cNvSpPr txBox="1"/>
            <p:nvPr/>
          </p:nvSpPr>
          <p:spPr>
            <a:xfrm rot="18262486">
              <a:off x="8896503" y="2816224"/>
              <a:ext cx="1937351" cy="1728303"/>
            </a:xfrm>
            <a:prstGeom prst="rect">
              <a:avLst/>
            </a:prstGeom>
          </p:spPr>
          <p:txBody>
            <a:bodyPr spcFirstLastPara="1" wrap="square" numCol="1">
              <a:prstTxWarp prst="textArchUp">
                <a:avLst/>
              </a:prstTxWarp>
              <a:spAutoFit/>
            </a:bodyPr>
            <a:lstStyle>
              <a:defPPr>
                <a:defRPr lang="en-US"/>
              </a:defPPr>
              <a:lvl1pPr marL="0" algn="l" defTabSz="913366" rtl="0" eaLnBrk="1" latinLnBrk="0" hangingPunct="1">
                <a:defRPr sz="1800" kern="1200">
                  <a:solidFill>
                    <a:schemeClr val="tx1"/>
                  </a:solidFill>
                  <a:latin typeface="+mn-lt"/>
                  <a:ea typeface="+mn-ea"/>
                  <a:cs typeface="+mn-cs"/>
                </a:defRPr>
              </a:lvl1pPr>
              <a:lvl2pPr marL="456682" algn="l" defTabSz="913366" rtl="0" eaLnBrk="1" latinLnBrk="0" hangingPunct="1">
                <a:defRPr sz="1800" kern="1200">
                  <a:solidFill>
                    <a:schemeClr val="tx1"/>
                  </a:solidFill>
                  <a:latin typeface="+mn-lt"/>
                  <a:ea typeface="+mn-ea"/>
                  <a:cs typeface="+mn-cs"/>
                </a:defRPr>
              </a:lvl2pPr>
              <a:lvl3pPr marL="913366" algn="l" defTabSz="913366" rtl="0" eaLnBrk="1" latinLnBrk="0" hangingPunct="1">
                <a:defRPr sz="1800" kern="1200">
                  <a:solidFill>
                    <a:schemeClr val="tx1"/>
                  </a:solidFill>
                  <a:latin typeface="+mn-lt"/>
                  <a:ea typeface="+mn-ea"/>
                  <a:cs typeface="+mn-cs"/>
                </a:defRPr>
              </a:lvl3pPr>
              <a:lvl4pPr marL="1370048" algn="l" defTabSz="913366" rtl="0" eaLnBrk="1" latinLnBrk="0" hangingPunct="1">
                <a:defRPr sz="1800" kern="1200">
                  <a:solidFill>
                    <a:schemeClr val="tx1"/>
                  </a:solidFill>
                  <a:latin typeface="+mn-lt"/>
                  <a:ea typeface="+mn-ea"/>
                  <a:cs typeface="+mn-cs"/>
                </a:defRPr>
              </a:lvl4pPr>
              <a:lvl5pPr marL="1826728" algn="l" defTabSz="913366" rtl="0" eaLnBrk="1" latinLnBrk="0" hangingPunct="1">
                <a:defRPr sz="1800" kern="1200">
                  <a:solidFill>
                    <a:schemeClr val="tx1"/>
                  </a:solidFill>
                  <a:latin typeface="+mn-lt"/>
                  <a:ea typeface="+mn-ea"/>
                  <a:cs typeface="+mn-cs"/>
                </a:defRPr>
              </a:lvl5pPr>
              <a:lvl6pPr marL="2283409" algn="l" defTabSz="913366" rtl="0" eaLnBrk="1" latinLnBrk="0" hangingPunct="1">
                <a:defRPr sz="1800" kern="1200">
                  <a:solidFill>
                    <a:schemeClr val="tx1"/>
                  </a:solidFill>
                  <a:latin typeface="+mn-lt"/>
                  <a:ea typeface="+mn-ea"/>
                  <a:cs typeface="+mn-cs"/>
                </a:defRPr>
              </a:lvl6pPr>
              <a:lvl7pPr marL="2740091" algn="l" defTabSz="913366" rtl="0" eaLnBrk="1" latinLnBrk="0" hangingPunct="1">
                <a:defRPr sz="1800" kern="1200">
                  <a:solidFill>
                    <a:schemeClr val="tx1"/>
                  </a:solidFill>
                  <a:latin typeface="+mn-lt"/>
                  <a:ea typeface="+mn-ea"/>
                  <a:cs typeface="+mn-cs"/>
                </a:defRPr>
              </a:lvl7pPr>
              <a:lvl8pPr marL="3196775" algn="l" defTabSz="913366" rtl="0" eaLnBrk="1" latinLnBrk="0" hangingPunct="1">
                <a:defRPr sz="1800" kern="1200">
                  <a:solidFill>
                    <a:schemeClr val="tx1"/>
                  </a:solidFill>
                  <a:latin typeface="+mn-lt"/>
                  <a:ea typeface="+mn-ea"/>
                  <a:cs typeface="+mn-cs"/>
                </a:defRPr>
              </a:lvl8pPr>
              <a:lvl9pPr marL="3653456" algn="l" defTabSz="913366" rtl="0" eaLnBrk="1" latinLnBrk="0" hangingPunct="1">
                <a:defRPr sz="1800" kern="1200">
                  <a:solidFill>
                    <a:schemeClr val="tx1"/>
                  </a:solidFill>
                  <a:latin typeface="+mn-lt"/>
                  <a:ea typeface="+mn-ea"/>
                  <a:cs typeface="+mn-cs"/>
                </a:defRPr>
              </a:lvl9pPr>
            </a:lstStyle>
            <a:p>
              <a:pPr marL="0" marR="0" indent="0" algn="ctr" defTabSz="913394">
                <a:lnSpc>
                  <a:spcPct val="100000"/>
                </a:lnSpc>
                <a:spcBef>
                  <a:spcPts val="0"/>
                </a:spcBef>
                <a:spcAft>
                  <a:spcPts val="0"/>
                </a:spcAft>
                <a:buNone/>
                <a:tabLst/>
              </a:pPr>
              <a:r>
                <a:rPr lang="en-US" sz="1800" b="1" i="0">
                  <a:solidFill>
                    <a:srgbClr val="1C1C1C"/>
                  </a:solidFill>
                  <a:latin typeface="Arial"/>
                  <a:ea typeface="黑体" pitchFamily="2" charset="-122"/>
                  <a:cs typeface="+mn-cs"/>
                </a:rPr>
                <a:t>防护</a:t>
              </a:r>
              <a:endParaRPr kumimoji="0" lang="en-US" b="1" i="0" u="none" strike="noStrike" kern="1200" cap="none" spc="0" normalizeH="0" baseline="0" noProof="0" dirty="0" smtClean="0">
                <a:ln>
                  <a:noFill/>
                </a:ln>
                <a:solidFill>
                  <a:srgbClr val="1C1C1C"/>
                </a:solidFill>
                <a:effectLst/>
                <a:uLnTx/>
                <a:uFillTx/>
                <a:latin typeface="Arial"/>
                <a:ea typeface="黑体" pitchFamily="2" charset="-122"/>
                <a:cs typeface="+mn-cs"/>
              </a:endParaRPr>
            </a:p>
          </p:txBody>
        </p:sp>
        <p:grpSp>
          <p:nvGrpSpPr>
            <p:cNvPr id="107" name="Group 106"/>
            <p:cNvGrpSpPr/>
            <p:nvPr/>
          </p:nvGrpSpPr>
          <p:grpSpPr>
            <a:xfrm>
              <a:off x="8890892" y="2570702"/>
              <a:ext cx="2259384" cy="2493637"/>
              <a:chOff x="4972633" y="3278129"/>
              <a:chExt cx="2249334" cy="2482545"/>
            </a:xfrm>
          </p:grpSpPr>
          <p:sp>
            <p:nvSpPr>
              <p:cNvPr id="119" name="Freeform 118"/>
              <p:cNvSpPr>
                <a:spLocks/>
              </p:cNvSpPr>
              <p:nvPr/>
            </p:nvSpPr>
            <p:spPr bwMode="auto">
              <a:xfrm>
                <a:off x="4994264" y="4881066"/>
                <a:ext cx="2156891" cy="879608"/>
              </a:xfrm>
              <a:custGeom>
                <a:avLst/>
                <a:gdLst/>
                <a:ahLst/>
                <a:cxnLst>
                  <a:cxn ang="0">
                    <a:pos x="1265" y="241"/>
                  </a:cxn>
                  <a:cxn ang="0">
                    <a:pos x="1232" y="73"/>
                  </a:cxn>
                  <a:cxn ang="0">
                    <a:pos x="730" y="343"/>
                  </a:cxn>
                  <a:cxn ang="0">
                    <a:pos x="214" y="51"/>
                  </a:cxn>
                  <a:cxn ang="0">
                    <a:pos x="49" y="0"/>
                  </a:cxn>
                  <a:cxn ang="0">
                    <a:pos x="0" y="161"/>
                  </a:cxn>
                  <a:cxn ang="0">
                    <a:pos x="730" y="583"/>
                  </a:cxn>
                  <a:cxn ang="0">
                    <a:pos x="1430" y="208"/>
                  </a:cxn>
                  <a:cxn ang="0">
                    <a:pos x="1265" y="241"/>
                  </a:cxn>
                </a:cxnLst>
                <a:rect l="0" t="0" r="r" b="b"/>
                <a:pathLst>
                  <a:path w="1430" h="583">
                    <a:moveTo>
                      <a:pt x="1265" y="241"/>
                    </a:moveTo>
                    <a:cubicBezTo>
                      <a:pt x="1232" y="73"/>
                      <a:pt x="1232" y="73"/>
                      <a:pt x="1232" y="73"/>
                    </a:cubicBezTo>
                    <a:cubicBezTo>
                      <a:pt x="1124" y="235"/>
                      <a:pt x="939" y="343"/>
                      <a:pt x="730" y="343"/>
                    </a:cubicBezTo>
                    <a:cubicBezTo>
                      <a:pt x="511" y="343"/>
                      <a:pt x="319" y="225"/>
                      <a:pt x="214" y="51"/>
                    </a:cubicBezTo>
                    <a:cubicBezTo>
                      <a:pt x="49" y="0"/>
                      <a:pt x="49" y="0"/>
                      <a:pt x="49" y="0"/>
                    </a:cubicBezTo>
                    <a:cubicBezTo>
                      <a:pt x="0" y="161"/>
                      <a:pt x="0" y="161"/>
                      <a:pt x="0" y="161"/>
                    </a:cubicBezTo>
                    <a:cubicBezTo>
                      <a:pt x="146" y="413"/>
                      <a:pt x="418" y="583"/>
                      <a:pt x="730" y="583"/>
                    </a:cubicBezTo>
                    <a:cubicBezTo>
                      <a:pt x="1021" y="583"/>
                      <a:pt x="1279" y="434"/>
                      <a:pt x="1430" y="208"/>
                    </a:cubicBezTo>
                    <a:lnTo>
                      <a:pt x="1265" y="241"/>
                    </a:lnTo>
                    <a:close/>
                  </a:path>
                </a:pathLst>
              </a:custGeom>
              <a:gradFill flip="none" rotWithShape="1">
                <a:gsLst>
                  <a:gs pos="100000">
                    <a:srgbClr val="7322C4"/>
                  </a:gs>
                  <a:gs pos="417">
                    <a:srgbClr val="277EFD">
                      <a:alpha val="0"/>
                    </a:srgbClr>
                  </a:gs>
                </a:gsLst>
                <a:lin ang="13500000" scaled="1"/>
                <a:tileRect/>
              </a:gradFill>
              <a:ln w="38100" algn="ctr">
                <a:noFill/>
                <a:miter lim="800000"/>
                <a:headEnd/>
                <a:tailEnd/>
              </a:ln>
              <a:effectLst/>
            </p:spPr>
            <p:txBody>
              <a:bodyPr wrap="none" lIns="182880" tIns="27387" rIns="274320" bIns="27387" anchor="ctr"/>
              <a:lstStyle/>
              <a:p>
                <a:pPr marL="0" marR="0" lvl="0" indent="0" algn="r" defTabSz="814388" eaLnBrk="0" fontAlgn="auto" latinLnBrk="0" hangingPunct="0">
                  <a:lnSpc>
                    <a:spcPct val="95000"/>
                  </a:lnSpc>
                  <a:spcBef>
                    <a:spcPct val="50000"/>
                  </a:spcBef>
                  <a:spcAft>
                    <a:spcPts val="0"/>
                  </a:spcAft>
                  <a:buClr>
                    <a:srgbClr val="FFFFFF"/>
                  </a:buClr>
                  <a:buSzPct val="100000"/>
                  <a:buFontTx/>
                  <a:buNone/>
                  <a:tabLst/>
                  <a:defRPr/>
                </a:pPr>
                <a:endParaRPr kumimoji="0" lang="en-US" sz="1800" b="0" i="0" u="none" strike="noStrike" kern="0" cap="none" spc="0" normalizeH="0" baseline="0" noProof="0" dirty="0" err="1">
                  <a:ln>
                    <a:noFill/>
                  </a:ln>
                  <a:solidFill>
                    <a:srgbClr val="1C1C1C"/>
                  </a:solidFill>
                  <a:effectLst>
                    <a:outerShdw blurRad="38100" dist="25400" dir="5400000" algn="t" rotWithShape="0">
                      <a:prstClr val="black">
                        <a:alpha val="20000"/>
                      </a:prstClr>
                    </a:outerShdw>
                  </a:effectLst>
                  <a:uLnTx/>
                  <a:uFillTx/>
                  <a:ea typeface="黑体" pitchFamily="2" charset="-122"/>
                </a:endParaRPr>
              </a:p>
            </p:txBody>
          </p:sp>
          <p:sp>
            <p:nvSpPr>
              <p:cNvPr id="120" name="TextBox 239"/>
              <p:cNvSpPr txBox="1"/>
              <p:nvPr/>
            </p:nvSpPr>
            <p:spPr>
              <a:xfrm rot="290775">
                <a:off x="4972633" y="3278129"/>
                <a:ext cx="2249334" cy="2327881"/>
              </a:xfrm>
              <a:prstGeom prst="rect">
                <a:avLst/>
              </a:prstGeom>
            </p:spPr>
            <p:txBody>
              <a:bodyPr spcFirstLastPara="1" wrap="square" numCol="1">
                <a:prstTxWarp prst="textArchDown">
                  <a:avLst>
                    <a:gd name="adj" fmla="val 72941"/>
                  </a:avLst>
                </a:prstTxWarp>
                <a:spAutoFit/>
              </a:bodyPr>
              <a:lstStyle>
                <a:defPPr>
                  <a:defRPr lang="en-US"/>
                </a:defPPr>
                <a:lvl1pPr marL="0" algn="l" defTabSz="913366" rtl="0" eaLnBrk="1" latinLnBrk="0" hangingPunct="1">
                  <a:defRPr sz="1800" kern="1200">
                    <a:solidFill>
                      <a:schemeClr val="tx1"/>
                    </a:solidFill>
                    <a:latin typeface="+mn-lt"/>
                    <a:ea typeface="+mn-ea"/>
                    <a:cs typeface="+mn-cs"/>
                  </a:defRPr>
                </a:lvl1pPr>
                <a:lvl2pPr marL="456682" algn="l" defTabSz="913366" rtl="0" eaLnBrk="1" latinLnBrk="0" hangingPunct="1">
                  <a:defRPr sz="1800" kern="1200">
                    <a:solidFill>
                      <a:schemeClr val="tx1"/>
                    </a:solidFill>
                    <a:latin typeface="+mn-lt"/>
                    <a:ea typeface="+mn-ea"/>
                    <a:cs typeface="+mn-cs"/>
                  </a:defRPr>
                </a:lvl2pPr>
                <a:lvl3pPr marL="913366" algn="l" defTabSz="913366" rtl="0" eaLnBrk="1" latinLnBrk="0" hangingPunct="1">
                  <a:defRPr sz="1800" kern="1200">
                    <a:solidFill>
                      <a:schemeClr val="tx1"/>
                    </a:solidFill>
                    <a:latin typeface="+mn-lt"/>
                    <a:ea typeface="+mn-ea"/>
                    <a:cs typeface="+mn-cs"/>
                  </a:defRPr>
                </a:lvl3pPr>
                <a:lvl4pPr marL="1370048" algn="l" defTabSz="913366" rtl="0" eaLnBrk="1" latinLnBrk="0" hangingPunct="1">
                  <a:defRPr sz="1800" kern="1200">
                    <a:solidFill>
                      <a:schemeClr val="tx1"/>
                    </a:solidFill>
                    <a:latin typeface="+mn-lt"/>
                    <a:ea typeface="+mn-ea"/>
                    <a:cs typeface="+mn-cs"/>
                  </a:defRPr>
                </a:lvl4pPr>
                <a:lvl5pPr marL="1826728" algn="l" defTabSz="913366" rtl="0" eaLnBrk="1" latinLnBrk="0" hangingPunct="1">
                  <a:defRPr sz="1800" kern="1200">
                    <a:solidFill>
                      <a:schemeClr val="tx1"/>
                    </a:solidFill>
                    <a:latin typeface="+mn-lt"/>
                    <a:ea typeface="+mn-ea"/>
                    <a:cs typeface="+mn-cs"/>
                  </a:defRPr>
                </a:lvl5pPr>
                <a:lvl6pPr marL="2283409" algn="l" defTabSz="913366" rtl="0" eaLnBrk="1" latinLnBrk="0" hangingPunct="1">
                  <a:defRPr sz="1800" kern="1200">
                    <a:solidFill>
                      <a:schemeClr val="tx1"/>
                    </a:solidFill>
                    <a:latin typeface="+mn-lt"/>
                    <a:ea typeface="+mn-ea"/>
                    <a:cs typeface="+mn-cs"/>
                  </a:defRPr>
                </a:lvl6pPr>
                <a:lvl7pPr marL="2740091" algn="l" defTabSz="913366" rtl="0" eaLnBrk="1" latinLnBrk="0" hangingPunct="1">
                  <a:defRPr sz="1800" kern="1200">
                    <a:solidFill>
                      <a:schemeClr val="tx1"/>
                    </a:solidFill>
                    <a:latin typeface="+mn-lt"/>
                    <a:ea typeface="+mn-ea"/>
                    <a:cs typeface="+mn-cs"/>
                  </a:defRPr>
                </a:lvl7pPr>
                <a:lvl8pPr marL="3196775" algn="l" defTabSz="913366" rtl="0" eaLnBrk="1" latinLnBrk="0" hangingPunct="1">
                  <a:defRPr sz="1800" kern="1200">
                    <a:solidFill>
                      <a:schemeClr val="tx1"/>
                    </a:solidFill>
                    <a:latin typeface="+mn-lt"/>
                    <a:ea typeface="+mn-ea"/>
                    <a:cs typeface="+mn-cs"/>
                  </a:defRPr>
                </a:lvl8pPr>
                <a:lvl9pPr marL="3653456" algn="l" defTabSz="913366" rtl="0" eaLnBrk="1" latinLnBrk="0" hangingPunct="1">
                  <a:defRPr sz="1800" kern="1200">
                    <a:solidFill>
                      <a:schemeClr val="tx1"/>
                    </a:solidFill>
                    <a:latin typeface="+mn-lt"/>
                    <a:ea typeface="+mn-ea"/>
                    <a:cs typeface="+mn-cs"/>
                  </a:defRPr>
                </a:lvl9pPr>
              </a:lstStyle>
              <a:p>
                <a:pPr marL="0" marR="0" indent="0" algn="ctr" defTabSz="913394">
                  <a:lnSpc>
                    <a:spcPct val="100000"/>
                  </a:lnSpc>
                  <a:spcBef>
                    <a:spcPts val="0"/>
                  </a:spcBef>
                  <a:spcAft>
                    <a:spcPts val="0"/>
                  </a:spcAft>
                  <a:buNone/>
                  <a:tabLst/>
                </a:pPr>
                <a:r>
                  <a:rPr lang="en-US" sz="1800" b="1" i="0" u="none" strike="noStrike" kern="1200" cap="none" spc="0" baseline="0">
                    <a:ln>
                      <a:noFill/>
                    </a:ln>
                    <a:solidFill>
                      <a:srgbClr val="1C1C1C"/>
                    </a:solidFill>
                    <a:effectLst/>
                    <a:latin typeface="Arial"/>
                    <a:ea typeface="黑体" pitchFamily="2" charset="-122"/>
                    <a:cs typeface="+mn-cs"/>
                  </a:rPr>
                  <a:t>修复</a:t>
                </a:r>
                <a:endParaRPr kumimoji="0" lang="en-US" b="1" i="0" u="none" strike="noStrike" kern="1200" cap="none" spc="0" normalizeH="0" baseline="0" noProof="0" dirty="0">
                  <a:ln>
                    <a:noFill/>
                  </a:ln>
                  <a:solidFill>
                    <a:srgbClr val="1C1C1C"/>
                  </a:solidFill>
                  <a:effectLst/>
                  <a:uLnTx/>
                  <a:uFillTx/>
                  <a:latin typeface="Arial"/>
                  <a:ea typeface="黑体" pitchFamily="2" charset="-122"/>
                  <a:cs typeface="+mn-cs"/>
                </a:endParaRPr>
              </a:p>
            </p:txBody>
          </p:sp>
        </p:grpSp>
        <p:cxnSp>
          <p:nvCxnSpPr>
            <p:cNvPr id="108" name="Straight Connector 107"/>
            <p:cNvCxnSpPr/>
            <p:nvPr/>
          </p:nvCxnSpPr>
          <p:spPr>
            <a:xfrm>
              <a:off x="9383359" y="3611356"/>
              <a:ext cx="1259783" cy="0"/>
            </a:xfrm>
            <a:prstGeom prst="line">
              <a:avLst/>
            </a:prstGeom>
            <a:noFill/>
            <a:ln w="9525" cap="flat" cmpd="sng" algn="ctr">
              <a:solidFill>
                <a:srgbClr val="FFFFFF"/>
              </a:solidFill>
              <a:prstDash val="solid"/>
            </a:ln>
            <a:effectLst/>
          </p:spPr>
        </p:cxnSp>
        <p:cxnSp>
          <p:nvCxnSpPr>
            <p:cNvPr id="109" name="Straight Connector 108"/>
            <p:cNvCxnSpPr/>
            <p:nvPr/>
          </p:nvCxnSpPr>
          <p:spPr>
            <a:xfrm>
              <a:off x="9383359" y="3964391"/>
              <a:ext cx="1259783" cy="0"/>
            </a:xfrm>
            <a:prstGeom prst="line">
              <a:avLst/>
            </a:prstGeom>
            <a:noFill/>
            <a:ln w="9525" cap="flat" cmpd="sng" algn="ctr">
              <a:solidFill>
                <a:srgbClr val="FFFFFF"/>
              </a:solidFill>
              <a:prstDash val="solid"/>
            </a:ln>
            <a:effectLst/>
          </p:spPr>
        </p:cxnSp>
        <p:sp>
          <p:nvSpPr>
            <p:cNvPr id="110" name="Freeform 109"/>
            <p:cNvSpPr>
              <a:spLocks/>
            </p:cNvSpPr>
            <p:nvPr/>
          </p:nvSpPr>
          <p:spPr bwMode="auto">
            <a:xfrm>
              <a:off x="10071217" y="2513106"/>
              <a:ext cx="1222719" cy="1996617"/>
            </a:xfrm>
            <a:custGeom>
              <a:avLst/>
              <a:gdLst/>
              <a:ahLst/>
              <a:cxnLst>
                <a:cxn ang="0">
                  <a:pos x="121" y="119"/>
                </a:cxn>
                <a:cxn ang="0">
                  <a:pos x="0" y="240"/>
                </a:cxn>
                <a:cxn ang="0">
                  <a:pos x="567" y="841"/>
                </a:cxn>
                <a:cxn ang="0">
                  <a:pos x="482" y="1149"/>
                </a:cxn>
                <a:cxn ang="0">
                  <a:pos x="516" y="1318"/>
                </a:cxn>
                <a:cxn ang="0">
                  <a:pos x="680" y="1285"/>
                </a:cxn>
                <a:cxn ang="0">
                  <a:pos x="807" y="841"/>
                </a:cxn>
                <a:cxn ang="0">
                  <a:pos x="2" y="0"/>
                </a:cxn>
                <a:cxn ang="0">
                  <a:pos x="121" y="119"/>
                </a:cxn>
              </a:cxnLst>
              <a:rect l="0" t="0" r="r" b="b"/>
              <a:pathLst>
                <a:path w="807" h="1318">
                  <a:moveTo>
                    <a:pt x="121" y="119"/>
                  </a:moveTo>
                  <a:cubicBezTo>
                    <a:pt x="0" y="240"/>
                    <a:pt x="0" y="240"/>
                    <a:pt x="0" y="240"/>
                  </a:cubicBezTo>
                  <a:cubicBezTo>
                    <a:pt x="316" y="258"/>
                    <a:pt x="567" y="521"/>
                    <a:pt x="567" y="841"/>
                  </a:cubicBezTo>
                  <a:cubicBezTo>
                    <a:pt x="567" y="954"/>
                    <a:pt x="536" y="1059"/>
                    <a:pt x="482" y="1149"/>
                  </a:cubicBezTo>
                  <a:cubicBezTo>
                    <a:pt x="516" y="1318"/>
                    <a:pt x="516" y="1318"/>
                    <a:pt x="516" y="1318"/>
                  </a:cubicBezTo>
                  <a:cubicBezTo>
                    <a:pt x="680" y="1285"/>
                    <a:pt x="680" y="1285"/>
                    <a:pt x="680" y="1285"/>
                  </a:cubicBezTo>
                  <a:cubicBezTo>
                    <a:pt x="760" y="1156"/>
                    <a:pt x="807" y="1004"/>
                    <a:pt x="807" y="841"/>
                  </a:cubicBezTo>
                  <a:cubicBezTo>
                    <a:pt x="807" y="389"/>
                    <a:pt x="449" y="19"/>
                    <a:pt x="2" y="0"/>
                  </a:cubicBezTo>
                  <a:lnTo>
                    <a:pt x="121" y="119"/>
                  </a:lnTo>
                  <a:close/>
                </a:path>
              </a:pathLst>
            </a:custGeom>
            <a:gradFill flip="none" rotWithShape="1">
              <a:gsLst>
                <a:gs pos="100000">
                  <a:srgbClr val="7322C4"/>
                </a:gs>
                <a:gs pos="417">
                  <a:srgbClr val="277EFD">
                    <a:alpha val="0"/>
                  </a:srgbClr>
                </a:gs>
              </a:gsLst>
              <a:lin ang="2700000" scaled="1"/>
              <a:tileRect/>
            </a:gradFill>
            <a:ln w="38100" algn="ctr">
              <a:noFill/>
              <a:miter lim="800000"/>
              <a:headEnd/>
              <a:tailEnd/>
            </a:ln>
            <a:effectLst/>
          </p:spPr>
          <p:txBody>
            <a:bodyPr wrap="none" lIns="182880" tIns="27387" rIns="274320" bIns="27387" anchor="ctr"/>
            <a:lstStyle/>
            <a:p>
              <a:pPr marL="0" marR="0" lvl="0" indent="0" algn="r" defTabSz="814388" eaLnBrk="0" fontAlgn="auto" latinLnBrk="0" hangingPunct="0">
                <a:lnSpc>
                  <a:spcPct val="95000"/>
                </a:lnSpc>
                <a:spcBef>
                  <a:spcPct val="50000"/>
                </a:spcBef>
                <a:spcAft>
                  <a:spcPts val="0"/>
                </a:spcAft>
                <a:buClr>
                  <a:srgbClr val="FFFFFF"/>
                </a:buClr>
                <a:buSzPct val="100000"/>
                <a:buFontTx/>
                <a:buNone/>
                <a:tabLst/>
                <a:defRPr/>
              </a:pPr>
              <a:endParaRPr kumimoji="0" lang="en-US" sz="1800" b="0" i="0" u="none" strike="noStrike" kern="0" cap="none" spc="0" normalizeH="0" baseline="0" noProof="0" dirty="0" err="1">
                <a:ln>
                  <a:noFill/>
                </a:ln>
                <a:solidFill>
                  <a:srgbClr val="1C1C1C"/>
                </a:solidFill>
                <a:effectLst>
                  <a:outerShdw blurRad="38100" dist="25400" dir="5400000" algn="t" rotWithShape="0">
                    <a:prstClr val="black">
                      <a:alpha val="20000"/>
                    </a:prstClr>
                  </a:outerShdw>
                </a:effectLst>
                <a:uLnTx/>
                <a:uFillTx/>
                <a:ea typeface="黑体" pitchFamily="2" charset="-122"/>
              </a:endParaRPr>
            </a:p>
          </p:txBody>
        </p:sp>
        <p:sp>
          <p:nvSpPr>
            <p:cNvPr id="111" name="TextBox 238"/>
            <p:cNvSpPr txBox="1"/>
            <p:nvPr/>
          </p:nvSpPr>
          <p:spPr>
            <a:xfrm rot="3825311">
              <a:off x="9598483" y="2977688"/>
              <a:ext cx="1602437" cy="1275193"/>
            </a:xfrm>
            <a:prstGeom prst="rect">
              <a:avLst/>
            </a:prstGeom>
          </p:spPr>
          <p:txBody>
            <a:bodyPr spcFirstLastPara="1" wrap="square" numCol="1">
              <a:prstTxWarp prst="textArchUp">
                <a:avLst/>
              </a:prstTxWarp>
              <a:spAutoFit/>
            </a:bodyPr>
            <a:lstStyle>
              <a:defPPr>
                <a:defRPr lang="en-US"/>
              </a:defPPr>
              <a:lvl1pPr marL="0" algn="l" defTabSz="913366" rtl="0" eaLnBrk="1" latinLnBrk="0" hangingPunct="1">
                <a:defRPr sz="1800" kern="1200">
                  <a:solidFill>
                    <a:schemeClr val="tx1"/>
                  </a:solidFill>
                  <a:latin typeface="+mn-lt"/>
                  <a:ea typeface="+mn-ea"/>
                  <a:cs typeface="+mn-cs"/>
                </a:defRPr>
              </a:lvl1pPr>
              <a:lvl2pPr marL="456682" algn="l" defTabSz="913366" rtl="0" eaLnBrk="1" latinLnBrk="0" hangingPunct="1">
                <a:defRPr sz="1800" kern="1200">
                  <a:solidFill>
                    <a:schemeClr val="tx1"/>
                  </a:solidFill>
                  <a:latin typeface="+mn-lt"/>
                  <a:ea typeface="+mn-ea"/>
                  <a:cs typeface="+mn-cs"/>
                </a:defRPr>
              </a:lvl2pPr>
              <a:lvl3pPr marL="913366" algn="l" defTabSz="913366" rtl="0" eaLnBrk="1" latinLnBrk="0" hangingPunct="1">
                <a:defRPr sz="1800" kern="1200">
                  <a:solidFill>
                    <a:schemeClr val="tx1"/>
                  </a:solidFill>
                  <a:latin typeface="+mn-lt"/>
                  <a:ea typeface="+mn-ea"/>
                  <a:cs typeface="+mn-cs"/>
                </a:defRPr>
              </a:lvl3pPr>
              <a:lvl4pPr marL="1370048" algn="l" defTabSz="913366" rtl="0" eaLnBrk="1" latinLnBrk="0" hangingPunct="1">
                <a:defRPr sz="1800" kern="1200">
                  <a:solidFill>
                    <a:schemeClr val="tx1"/>
                  </a:solidFill>
                  <a:latin typeface="+mn-lt"/>
                  <a:ea typeface="+mn-ea"/>
                  <a:cs typeface="+mn-cs"/>
                </a:defRPr>
              </a:lvl4pPr>
              <a:lvl5pPr marL="1826728" algn="l" defTabSz="913366" rtl="0" eaLnBrk="1" latinLnBrk="0" hangingPunct="1">
                <a:defRPr sz="1800" kern="1200">
                  <a:solidFill>
                    <a:schemeClr val="tx1"/>
                  </a:solidFill>
                  <a:latin typeface="+mn-lt"/>
                  <a:ea typeface="+mn-ea"/>
                  <a:cs typeface="+mn-cs"/>
                </a:defRPr>
              </a:lvl5pPr>
              <a:lvl6pPr marL="2283409" algn="l" defTabSz="913366" rtl="0" eaLnBrk="1" latinLnBrk="0" hangingPunct="1">
                <a:defRPr sz="1800" kern="1200">
                  <a:solidFill>
                    <a:schemeClr val="tx1"/>
                  </a:solidFill>
                  <a:latin typeface="+mn-lt"/>
                  <a:ea typeface="+mn-ea"/>
                  <a:cs typeface="+mn-cs"/>
                </a:defRPr>
              </a:lvl6pPr>
              <a:lvl7pPr marL="2740091" algn="l" defTabSz="913366" rtl="0" eaLnBrk="1" latinLnBrk="0" hangingPunct="1">
                <a:defRPr sz="1800" kern="1200">
                  <a:solidFill>
                    <a:schemeClr val="tx1"/>
                  </a:solidFill>
                  <a:latin typeface="+mn-lt"/>
                  <a:ea typeface="+mn-ea"/>
                  <a:cs typeface="+mn-cs"/>
                </a:defRPr>
              </a:lvl7pPr>
              <a:lvl8pPr marL="3196775" algn="l" defTabSz="913366" rtl="0" eaLnBrk="1" latinLnBrk="0" hangingPunct="1">
                <a:defRPr sz="1800" kern="1200">
                  <a:solidFill>
                    <a:schemeClr val="tx1"/>
                  </a:solidFill>
                  <a:latin typeface="+mn-lt"/>
                  <a:ea typeface="+mn-ea"/>
                  <a:cs typeface="+mn-cs"/>
                </a:defRPr>
              </a:lvl8pPr>
              <a:lvl9pPr marL="3653456" algn="l" defTabSz="913366" rtl="0" eaLnBrk="1" latinLnBrk="0" hangingPunct="1">
                <a:defRPr sz="1800" kern="1200">
                  <a:solidFill>
                    <a:schemeClr val="tx1"/>
                  </a:solidFill>
                  <a:latin typeface="+mn-lt"/>
                  <a:ea typeface="+mn-ea"/>
                  <a:cs typeface="+mn-cs"/>
                </a:defRPr>
              </a:lvl9pPr>
            </a:lstStyle>
            <a:p>
              <a:pPr marL="0" marR="0" indent="0" algn="ctr" defTabSz="913394">
                <a:lnSpc>
                  <a:spcPct val="100000"/>
                </a:lnSpc>
                <a:spcBef>
                  <a:spcPts val="0"/>
                </a:spcBef>
                <a:spcAft>
                  <a:spcPts val="0"/>
                </a:spcAft>
                <a:buNone/>
                <a:tabLst/>
              </a:pPr>
              <a:r>
                <a:rPr lang="en-US" sz="1800" b="1" i="0" u="none" strike="noStrike" kern="1200" cap="none" spc="0" baseline="0" dirty="0" err="1">
                  <a:ln>
                    <a:noFill/>
                  </a:ln>
                  <a:solidFill>
                    <a:srgbClr val="1C1C1C"/>
                  </a:solidFill>
                  <a:effectLst/>
                  <a:latin typeface="Arial"/>
                  <a:ea typeface="黑体" pitchFamily="2" charset="-122"/>
                  <a:cs typeface="+mn-cs"/>
                </a:rPr>
                <a:t>发现</a:t>
              </a:r>
              <a:endParaRPr kumimoji="0" lang="en-US" b="1" i="0" u="none" strike="noStrike" kern="1200" cap="none" spc="0" normalizeH="0" baseline="0" noProof="0" dirty="0">
                <a:ln>
                  <a:noFill/>
                </a:ln>
                <a:solidFill>
                  <a:srgbClr val="1C1C1C"/>
                </a:solidFill>
                <a:effectLst/>
                <a:uLnTx/>
                <a:uFillTx/>
                <a:latin typeface="Arial"/>
                <a:ea typeface="黑体" pitchFamily="2" charset="-122"/>
                <a:cs typeface="+mn-cs"/>
              </a:endParaRPr>
            </a:p>
          </p:txBody>
        </p:sp>
        <p:sp>
          <p:nvSpPr>
            <p:cNvPr id="112" name="Freeform 111"/>
            <p:cNvSpPr>
              <a:spLocks/>
            </p:cNvSpPr>
            <p:nvPr/>
          </p:nvSpPr>
          <p:spPr bwMode="auto">
            <a:xfrm>
              <a:off x="8086278" y="1905024"/>
              <a:ext cx="2198856" cy="2768696"/>
            </a:xfrm>
            <a:custGeom>
              <a:avLst/>
              <a:gdLst/>
              <a:ahLst/>
              <a:cxnLst>
                <a:cxn ang="0">
                  <a:pos x="149" y="1077"/>
                </a:cxn>
                <a:cxn ang="0">
                  <a:pos x="312" y="1127"/>
                </a:cxn>
                <a:cxn ang="0">
                  <a:pos x="240" y="842"/>
                </a:cxn>
                <a:cxn ang="0">
                  <a:pos x="843" y="240"/>
                </a:cxn>
                <a:cxn ang="0">
                  <a:pos x="850" y="240"/>
                </a:cxn>
                <a:cxn ang="0">
                  <a:pos x="970" y="120"/>
                </a:cxn>
                <a:cxn ang="0">
                  <a:pos x="851" y="0"/>
                </a:cxn>
                <a:cxn ang="0">
                  <a:pos x="843" y="0"/>
                </a:cxn>
                <a:cxn ang="0">
                  <a:pos x="0" y="842"/>
                </a:cxn>
                <a:cxn ang="0">
                  <a:pos x="100" y="1239"/>
                </a:cxn>
                <a:cxn ang="0">
                  <a:pos x="149" y="1077"/>
                </a:cxn>
              </a:cxnLst>
              <a:rect l="0" t="0" r="r" b="b"/>
              <a:pathLst>
                <a:path w="970" h="1239">
                  <a:moveTo>
                    <a:pt x="149" y="1077"/>
                  </a:moveTo>
                  <a:cubicBezTo>
                    <a:pt x="312" y="1127"/>
                    <a:pt x="312" y="1127"/>
                    <a:pt x="312" y="1127"/>
                  </a:cubicBezTo>
                  <a:cubicBezTo>
                    <a:pt x="267" y="1043"/>
                    <a:pt x="240" y="945"/>
                    <a:pt x="240" y="842"/>
                  </a:cubicBezTo>
                  <a:cubicBezTo>
                    <a:pt x="240" y="510"/>
                    <a:pt x="511" y="240"/>
                    <a:pt x="843" y="240"/>
                  </a:cubicBezTo>
                  <a:cubicBezTo>
                    <a:pt x="845" y="240"/>
                    <a:pt x="848" y="240"/>
                    <a:pt x="850" y="240"/>
                  </a:cubicBezTo>
                  <a:cubicBezTo>
                    <a:pt x="970" y="120"/>
                    <a:pt x="970" y="120"/>
                    <a:pt x="970" y="120"/>
                  </a:cubicBezTo>
                  <a:cubicBezTo>
                    <a:pt x="851" y="0"/>
                    <a:pt x="851" y="0"/>
                    <a:pt x="851" y="0"/>
                  </a:cubicBezTo>
                  <a:cubicBezTo>
                    <a:pt x="848" y="0"/>
                    <a:pt x="845" y="0"/>
                    <a:pt x="843" y="0"/>
                  </a:cubicBezTo>
                  <a:cubicBezTo>
                    <a:pt x="378" y="0"/>
                    <a:pt x="0" y="378"/>
                    <a:pt x="0" y="842"/>
                  </a:cubicBezTo>
                  <a:cubicBezTo>
                    <a:pt x="0" y="985"/>
                    <a:pt x="36" y="1120"/>
                    <a:pt x="100" y="1239"/>
                  </a:cubicBezTo>
                  <a:lnTo>
                    <a:pt x="149" y="1077"/>
                  </a:lnTo>
                  <a:close/>
                </a:path>
              </a:pathLst>
            </a:custGeom>
            <a:gradFill flip="none" rotWithShape="1">
              <a:gsLst>
                <a:gs pos="100000">
                  <a:srgbClr val="277EFD"/>
                </a:gs>
                <a:gs pos="417">
                  <a:srgbClr val="277EFD">
                    <a:alpha val="0"/>
                  </a:srgbClr>
                </a:gs>
              </a:gsLst>
              <a:lin ang="18900000" scaled="1"/>
              <a:tileRect/>
            </a:gradFill>
            <a:ln w="38100" algn="ctr">
              <a:noFill/>
              <a:miter lim="800000"/>
              <a:headEnd/>
              <a:tailEnd/>
            </a:ln>
            <a:effectLst/>
          </p:spPr>
          <p:txBody>
            <a:bodyPr wrap="none" lIns="182880" tIns="27387" rIns="274320" bIns="27387" anchor="ctr"/>
            <a:lstStyle/>
            <a:p>
              <a:pPr marL="0" marR="0" lvl="0" indent="0" algn="r" defTabSz="814388" eaLnBrk="0" fontAlgn="auto" latinLnBrk="0" hangingPunct="0">
                <a:lnSpc>
                  <a:spcPct val="95000"/>
                </a:lnSpc>
                <a:spcBef>
                  <a:spcPct val="50000"/>
                </a:spcBef>
                <a:spcAft>
                  <a:spcPts val="0"/>
                </a:spcAft>
                <a:buClr>
                  <a:srgbClr val="FFFFFF"/>
                </a:buClr>
                <a:buSzPct val="100000"/>
                <a:buFontTx/>
                <a:buNone/>
                <a:tabLst/>
                <a:defRPr/>
              </a:pPr>
              <a:endParaRPr kumimoji="0" lang="en-US" sz="1800" b="0" i="0" u="none" strike="noStrike" kern="0" cap="none" spc="0" normalizeH="0" baseline="0" noProof="0" dirty="0" err="1">
                <a:ln>
                  <a:noFill/>
                </a:ln>
                <a:solidFill>
                  <a:srgbClr val="1C1C1C"/>
                </a:solidFill>
                <a:effectLst>
                  <a:outerShdw blurRad="38100" dist="25400" dir="5400000" algn="t" rotWithShape="0">
                    <a:prstClr val="black">
                      <a:alpha val="20000"/>
                    </a:prstClr>
                  </a:outerShdw>
                </a:effectLst>
                <a:uLnTx/>
                <a:uFillTx/>
                <a:ea typeface="黑体" pitchFamily="2" charset="-122"/>
              </a:endParaRPr>
            </a:p>
          </p:txBody>
        </p:sp>
        <p:sp>
          <p:nvSpPr>
            <p:cNvPr id="113" name="TextBox 233"/>
            <p:cNvSpPr txBox="1"/>
            <p:nvPr/>
          </p:nvSpPr>
          <p:spPr>
            <a:xfrm rot="18262486">
              <a:off x="8394957" y="2248778"/>
              <a:ext cx="2858148" cy="2735122"/>
            </a:xfrm>
            <a:prstGeom prst="rect">
              <a:avLst/>
            </a:prstGeom>
          </p:spPr>
          <p:txBody>
            <a:bodyPr spcFirstLastPara="1" wrap="square" numCol="1">
              <a:prstTxWarp prst="textArchUp">
                <a:avLst/>
              </a:prstTxWarp>
              <a:spAutoFit/>
            </a:bodyPr>
            <a:lstStyle>
              <a:defPPr>
                <a:defRPr lang="en-US"/>
              </a:defPPr>
              <a:lvl1pPr marL="0" algn="l" defTabSz="913366" rtl="0" eaLnBrk="1" latinLnBrk="0" hangingPunct="1">
                <a:defRPr sz="1800" kern="1200">
                  <a:solidFill>
                    <a:schemeClr val="tx1"/>
                  </a:solidFill>
                  <a:latin typeface="+mn-lt"/>
                  <a:ea typeface="+mn-ea"/>
                  <a:cs typeface="+mn-cs"/>
                </a:defRPr>
              </a:lvl1pPr>
              <a:lvl2pPr marL="456682" algn="l" defTabSz="913366" rtl="0" eaLnBrk="1" latinLnBrk="0" hangingPunct="1">
                <a:defRPr sz="1800" kern="1200">
                  <a:solidFill>
                    <a:schemeClr val="tx1"/>
                  </a:solidFill>
                  <a:latin typeface="+mn-lt"/>
                  <a:ea typeface="+mn-ea"/>
                  <a:cs typeface="+mn-cs"/>
                </a:defRPr>
              </a:lvl2pPr>
              <a:lvl3pPr marL="913366" algn="l" defTabSz="913366" rtl="0" eaLnBrk="1" latinLnBrk="0" hangingPunct="1">
                <a:defRPr sz="1800" kern="1200">
                  <a:solidFill>
                    <a:schemeClr val="tx1"/>
                  </a:solidFill>
                  <a:latin typeface="+mn-lt"/>
                  <a:ea typeface="+mn-ea"/>
                  <a:cs typeface="+mn-cs"/>
                </a:defRPr>
              </a:lvl3pPr>
              <a:lvl4pPr marL="1370048" algn="l" defTabSz="913366" rtl="0" eaLnBrk="1" latinLnBrk="0" hangingPunct="1">
                <a:defRPr sz="1800" kern="1200">
                  <a:solidFill>
                    <a:schemeClr val="tx1"/>
                  </a:solidFill>
                  <a:latin typeface="+mn-lt"/>
                  <a:ea typeface="+mn-ea"/>
                  <a:cs typeface="+mn-cs"/>
                </a:defRPr>
              </a:lvl4pPr>
              <a:lvl5pPr marL="1826728" algn="l" defTabSz="913366" rtl="0" eaLnBrk="1" latinLnBrk="0" hangingPunct="1">
                <a:defRPr sz="1800" kern="1200">
                  <a:solidFill>
                    <a:schemeClr val="tx1"/>
                  </a:solidFill>
                  <a:latin typeface="+mn-lt"/>
                  <a:ea typeface="+mn-ea"/>
                  <a:cs typeface="+mn-cs"/>
                </a:defRPr>
              </a:lvl5pPr>
              <a:lvl6pPr marL="2283409" algn="l" defTabSz="913366" rtl="0" eaLnBrk="1" latinLnBrk="0" hangingPunct="1">
                <a:defRPr sz="1800" kern="1200">
                  <a:solidFill>
                    <a:schemeClr val="tx1"/>
                  </a:solidFill>
                  <a:latin typeface="+mn-lt"/>
                  <a:ea typeface="+mn-ea"/>
                  <a:cs typeface="+mn-cs"/>
                </a:defRPr>
              </a:lvl6pPr>
              <a:lvl7pPr marL="2740091" algn="l" defTabSz="913366" rtl="0" eaLnBrk="1" latinLnBrk="0" hangingPunct="1">
                <a:defRPr sz="1800" kern="1200">
                  <a:solidFill>
                    <a:schemeClr val="tx1"/>
                  </a:solidFill>
                  <a:latin typeface="+mn-lt"/>
                  <a:ea typeface="+mn-ea"/>
                  <a:cs typeface="+mn-cs"/>
                </a:defRPr>
              </a:lvl7pPr>
              <a:lvl8pPr marL="3196775" algn="l" defTabSz="913366" rtl="0" eaLnBrk="1" latinLnBrk="0" hangingPunct="1">
                <a:defRPr sz="1800" kern="1200">
                  <a:solidFill>
                    <a:schemeClr val="tx1"/>
                  </a:solidFill>
                  <a:latin typeface="+mn-lt"/>
                  <a:ea typeface="+mn-ea"/>
                  <a:cs typeface="+mn-cs"/>
                </a:defRPr>
              </a:lvl8pPr>
              <a:lvl9pPr marL="3653456" algn="l" defTabSz="913366" rtl="0" eaLnBrk="1" latinLnBrk="0" hangingPunct="1">
                <a:defRPr sz="1800" kern="1200">
                  <a:solidFill>
                    <a:schemeClr val="tx1"/>
                  </a:solidFill>
                  <a:latin typeface="+mn-lt"/>
                  <a:ea typeface="+mn-ea"/>
                  <a:cs typeface="+mn-cs"/>
                </a:defRPr>
              </a:lvl9pPr>
            </a:lstStyle>
            <a:p>
              <a:pPr marL="0" marR="0" indent="0" algn="ctr" defTabSz="913394">
                <a:lnSpc>
                  <a:spcPct val="100000"/>
                </a:lnSpc>
                <a:spcBef>
                  <a:spcPts val="0"/>
                </a:spcBef>
                <a:spcAft>
                  <a:spcPts val="0"/>
                </a:spcAft>
                <a:buNone/>
                <a:tabLst/>
              </a:pPr>
              <a:r>
                <a:rPr lang="en-US" sz="2000" b="1" i="0" u="none" strike="noStrike" kern="1200" cap="none" spc="0" baseline="0">
                  <a:ln>
                    <a:noFill/>
                  </a:ln>
                  <a:solidFill>
                    <a:srgbClr val="1C1C1C"/>
                  </a:solidFill>
                  <a:effectLst/>
                  <a:latin typeface="Arial"/>
                  <a:ea typeface="黑体" pitchFamily="2" charset="-122"/>
                  <a:cs typeface="+mn-cs"/>
                </a:rPr>
                <a:t>网络安全</a:t>
              </a:r>
            </a:p>
          </p:txBody>
        </p:sp>
        <p:sp>
          <p:nvSpPr>
            <p:cNvPr id="114" name="Freeform 113"/>
            <p:cNvSpPr>
              <a:spLocks/>
            </p:cNvSpPr>
            <p:nvPr/>
          </p:nvSpPr>
          <p:spPr bwMode="auto">
            <a:xfrm>
              <a:off x="8342430" y="4367250"/>
              <a:ext cx="3241681" cy="1303473"/>
            </a:xfrm>
            <a:custGeom>
              <a:avLst/>
              <a:gdLst/>
              <a:ahLst/>
              <a:cxnLst>
                <a:cxn ang="0">
                  <a:pos x="1265" y="241"/>
                </a:cxn>
                <a:cxn ang="0">
                  <a:pos x="1232" y="73"/>
                </a:cxn>
                <a:cxn ang="0">
                  <a:pos x="730" y="343"/>
                </a:cxn>
                <a:cxn ang="0">
                  <a:pos x="214" y="51"/>
                </a:cxn>
                <a:cxn ang="0">
                  <a:pos x="49" y="0"/>
                </a:cxn>
                <a:cxn ang="0">
                  <a:pos x="0" y="161"/>
                </a:cxn>
                <a:cxn ang="0">
                  <a:pos x="730" y="583"/>
                </a:cxn>
                <a:cxn ang="0">
                  <a:pos x="1430" y="208"/>
                </a:cxn>
                <a:cxn ang="0">
                  <a:pos x="1265" y="241"/>
                </a:cxn>
              </a:cxnLst>
              <a:rect l="0" t="0" r="r" b="b"/>
              <a:pathLst>
                <a:path w="1430" h="583">
                  <a:moveTo>
                    <a:pt x="1265" y="241"/>
                  </a:moveTo>
                  <a:cubicBezTo>
                    <a:pt x="1232" y="73"/>
                    <a:pt x="1232" y="73"/>
                    <a:pt x="1232" y="73"/>
                  </a:cubicBezTo>
                  <a:cubicBezTo>
                    <a:pt x="1124" y="235"/>
                    <a:pt x="939" y="343"/>
                    <a:pt x="730" y="343"/>
                  </a:cubicBezTo>
                  <a:cubicBezTo>
                    <a:pt x="511" y="343"/>
                    <a:pt x="319" y="225"/>
                    <a:pt x="214" y="51"/>
                  </a:cubicBezTo>
                  <a:cubicBezTo>
                    <a:pt x="49" y="0"/>
                    <a:pt x="49" y="0"/>
                    <a:pt x="49" y="0"/>
                  </a:cubicBezTo>
                  <a:cubicBezTo>
                    <a:pt x="0" y="161"/>
                    <a:pt x="0" y="161"/>
                    <a:pt x="0" y="161"/>
                  </a:cubicBezTo>
                  <a:cubicBezTo>
                    <a:pt x="146" y="413"/>
                    <a:pt x="418" y="583"/>
                    <a:pt x="730" y="583"/>
                  </a:cubicBezTo>
                  <a:cubicBezTo>
                    <a:pt x="1021" y="583"/>
                    <a:pt x="1279" y="434"/>
                    <a:pt x="1430" y="208"/>
                  </a:cubicBezTo>
                  <a:lnTo>
                    <a:pt x="1265" y="241"/>
                  </a:lnTo>
                  <a:close/>
                </a:path>
              </a:pathLst>
            </a:custGeom>
            <a:gradFill flip="none" rotWithShape="1">
              <a:gsLst>
                <a:gs pos="100000">
                  <a:srgbClr val="277EFD"/>
                </a:gs>
                <a:gs pos="417">
                  <a:srgbClr val="277EFD">
                    <a:alpha val="0"/>
                  </a:srgbClr>
                </a:gs>
              </a:gsLst>
              <a:lin ang="13500000" scaled="1"/>
              <a:tileRect/>
            </a:gradFill>
            <a:ln w="38100" algn="ctr">
              <a:noFill/>
              <a:miter lim="800000"/>
              <a:headEnd/>
              <a:tailEnd/>
            </a:ln>
            <a:effectLst/>
          </p:spPr>
          <p:txBody>
            <a:bodyPr wrap="none" lIns="182880" tIns="27387" rIns="274320" bIns="27387" anchor="ctr"/>
            <a:lstStyle/>
            <a:p>
              <a:pPr marL="0" marR="0" lvl="0" indent="0" algn="r" defTabSz="814388" eaLnBrk="0" fontAlgn="auto" latinLnBrk="0" hangingPunct="0">
                <a:lnSpc>
                  <a:spcPct val="95000"/>
                </a:lnSpc>
                <a:spcBef>
                  <a:spcPct val="50000"/>
                </a:spcBef>
                <a:spcAft>
                  <a:spcPts val="0"/>
                </a:spcAft>
                <a:buClr>
                  <a:srgbClr val="FFFFFF"/>
                </a:buClr>
                <a:buSzPct val="100000"/>
                <a:buFontTx/>
                <a:buNone/>
                <a:tabLst/>
                <a:defRPr/>
              </a:pPr>
              <a:endParaRPr kumimoji="0" lang="en-US" sz="1800" b="0" i="0" u="none" strike="noStrike" kern="0" cap="none" spc="0" normalizeH="0" baseline="0" noProof="0" dirty="0" err="1">
                <a:ln>
                  <a:noFill/>
                </a:ln>
                <a:solidFill>
                  <a:srgbClr val="1C1C1C"/>
                </a:solidFill>
                <a:effectLst>
                  <a:outerShdw blurRad="38100" dist="25400" dir="5400000" algn="t" rotWithShape="0">
                    <a:prstClr val="black">
                      <a:alpha val="20000"/>
                    </a:prstClr>
                  </a:outerShdw>
                </a:effectLst>
                <a:uLnTx/>
                <a:uFillTx/>
                <a:ea typeface="黑体" pitchFamily="2" charset="-122"/>
              </a:endParaRPr>
            </a:p>
          </p:txBody>
        </p:sp>
        <p:sp>
          <p:nvSpPr>
            <p:cNvPr id="115" name="TextBox 239"/>
            <p:cNvSpPr txBox="1"/>
            <p:nvPr/>
          </p:nvSpPr>
          <p:spPr>
            <a:xfrm rot="290775">
              <a:off x="8309919" y="1991892"/>
              <a:ext cx="3380617" cy="3449638"/>
            </a:xfrm>
            <a:prstGeom prst="rect">
              <a:avLst/>
            </a:prstGeom>
          </p:spPr>
          <p:txBody>
            <a:bodyPr spcFirstLastPara="1" wrap="square" numCol="1">
              <a:prstTxWarp prst="textArchDown">
                <a:avLst>
                  <a:gd name="adj" fmla="val 72941"/>
                </a:avLst>
              </a:prstTxWarp>
              <a:spAutoFit/>
            </a:bodyPr>
            <a:lstStyle>
              <a:defPPr>
                <a:defRPr lang="en-US"/>
              </a:defPPr>
              <a:lvl1pPr marL="0" algn="l" defTabSz="913366" rtl="0" eaLnBrk="1" latinLnBrk="0" hangingPunct="1">
                <a:defRPr sz="1800" kern="1200">
                  <a:solidFill>
                    <a:schemeClr val="tx1"/>
                  </a:solidFill>
                  <a:latin typeface="+mn-lt"/>
                  <a:ea typeface="+mn-ea"/>
                  <a:cs typeface="+mn-cs"/>
                </a:defRPr>
              </a:lvl1pPr>
              <a:lvl2pPr marL="456682" algn="l" defTabSz="913366" rtl="0" eaLnBrk="1" latinLnBrk="0" hangingPunct="1">
                <a:defRPr sz="1800" kern="1200">
                  <a:solidFill>
                    <a:schemeClr val="tx1"/>
                  </a:solidFill>
                  <a:latin typeface="+mn-lt"/>
                  <a:ea typeface="+mn-ea"/>
                  <a:cs typeface="+mn-cs"/>
                </a:defRPr>
              </a:lvl2pPr>
              <a:lvl3pPr marL="913366" algn="l" defTabSz="913366" rtl="0" eaLnBrk="1" latinLnBrk="0" hangingPunct="1">
                <a:defRPr sz="1800" kern="1200">
                  <a:solidFill>
                    <a:schemeClr val="tx1"/>
                  </a:solidFill>
                  <a:latin typeface="+mn-lt"/>
                  <a:ea typeface="+mn-ea"/>
                  <a:cs typeface="+mn-cs"/>
                </a:defRPr>
              </a:lvl3pPr>
              <a:lvl4pPr marL="1370048" algn="l" defTabSz="913366" rtl="0" eaLnBrk="1" latinLnBrk="0" hangingPunct="1">
                <a:defRPr sz="1800" kern="1200">
                  <a:solidFill>
                    <a:schemeClr val="tx1"/>
                  </a:solidFill>
                  <a:latin typeface="+mn-lt"/>
                  <a:ea typeface="+mn-ea"/>
                  <a:cs typeface="+mn-cs"/>
                </a:defRPr>
              </a:lvl4pPr>
              <a:lvl5pPr marL="1826728" algn="l" defTabSz="913366" rtl="0" eaLnBrk="1" latinLnBrk="0" hangingPunct="1">
                <a:defRPr sz="1800" kern="1200">
                  <a:solidFill>
                    <a:schemeClr val="tx1"/>
                  </a:solidFill>
                  <a:latin typeface="+mn-lt"/>
                  <a:ea typeface="+mn-ea"/>
                  <a:cs typeface="+mn-cs"/>
                </a:defRPr>
              </a:lvl5pPr>
              <a:lvl6pPr marL="2283409" algn="l" defTabSz="913366" rtl="0" eaLnBrk="1" latinLnBrk="0" hangingPunct="1">
                <a:defRPr sz="1800" kern="1200">
                  <a:solidFill>
                    <a:schemeClr val="tx1"/>
                  </a:solidFill>
                  <a:latin typeface="+mn-lt"/>
                  <a:ea typeface="+mn-ea"/>
                  <a:cs typeface="+mn-cs"/>
                </a:defRPr>
              </a:lvl6pPr>
              <a:lvl7pPr marL="2740091" algn="l" defTabSz="913366" rtl="0" eaLnBrk="1" latinLnBrk="0" hangingPunct="1">
                <a:defRPr sz="1800" kern="1200">
                  <a:solidFill>
                    <a:schemeClr val="tx1"/>
                  </a:solidFill>
                  <a:latin typeface="+mn-lt"/>
                  <a:ea typeface="+mn-ea"/>
                  <a:cs typeface="+mn-cs"/>
                </a:defRPr>
              </a:lvl7pPr>
              <a:lvl8pPr marL="3196775" algn="l" defTabSz="913366" rtl="0" eaLnBrk="1" latinLnBrk="0" hangingPunct="1">
                <a:defRPr sz="1800" kern="1200">
                  <a:solidFill>
                    <a:schemeClr val="tx1"/>
                  </a:solidFill>
                  <a:latin typeface="+mn-lt"/>
                  <a:ea typeface="+mn-ea"/>
                  <a:cs typeface="+mn-cs"/>
                </a:defRPr>
              </a:lvl8pPr>
              <a:lvl9pPr marL="3653456" algn="l" defTabSz="913366" rtl="0" eaLnBrk="1" latinLnBrk="0" hangingPunct="1">
                <a:defRPr sz="1800" kern="1200">
                  <a:solidFill>
                    <a:schemeClr val="tx1"/>
                  </a:solidFill>
                  <a:latin typeface="+mn-lt"/>
                  <a:ea typeface="+mn-ea"/>
                  <a:cs typeface="+mn-cs"/>
                </a:defRPr>
              </a:lvl9pPr>
            </a:lstStyle>
            <a:p>
              <a:pPr marL="0" marR="0" indent="0" algn="ctr" defTabSz="913394">
                <a:lnSpc>
                  <a:spcPct val="100000"/>
                </a:lnSpc>
                <a:spcBef>
                  <a:spcPts val="0"/>
                </a:spcBef>
                <a:spcAft>
                  <a:spcPts val="0"/>
                </a:spcAft>
                <a:buNone/>
                <a:tabLst/>
              </a:pPr>
              <a:r>
                <a:rPr lang="en-US" sz="2000" b="1" i="0">
                  <a:solidFill>
                    <a:srgbClr val="1C1C1C"/>
                  </a:solidFill>
                  <a:latin typeface="Arial"/>
                  <a:ea typeface="黑体" pitchFamily="2" charset="-122"/>
                  <a:cs typeface="+mn-cs"/>
                </a:rPr>
                <a:t>移动安全</a:t>
              </a:r>
              <a:endParaRPr kumimoji="0" lang="en-US" sz="2000" b="1" i="0" u="none" strike="noStrike" kern="1200" cap="none" spc="0" normalizeH="0" baseline="0" noProof="0" dirty="0">
                <a:ln>
                  <a:noFill/>
                </a:ln>
                <a:solidFill>
                  <a:srgbClr val="1C1C1C"/>
                </a:solidFill>
                <a:effectLst/>
                <a:uLnTx/>
                <a:uFillTx/>
                <a:latin typeface="Arial"/>
                <a:ea typeface="黑体" pitchFamily="2" charset="-122"/>
                <a:cs typeface="+mn-cs"/>
              </a:endParaRPr>
            </a:p>
          </p:txBody>
        </p:sp>
        <p:sp>
          <p:nvSpPr>
            <p:cNvPr id="116" name="Freeform 115"/>
            <p:cNvSpPr>
              <a:spLocks/>
            </p:cNvSpPr>
            <p:nvPr/>
          </p:nvSpPr>
          <p:spPr bwMode="auto">
            <a:xfrm>
              <a:off x="10075987" y="1906921"/>
              <a:ext cx="1829501" cy="2945582"/>
            </a:xfrm>
            <a:custGeom>
              <a:avLst/>
              <a:gdLst/>
              <a:ahLst/>
              <a:cxnLst>
                <a:cxn ang="0">
                  <a:pos x="121" y="119"/>
                </a:cxn>
                <a:cxn ang="0">
                  <a:pos x="0" y="240"/>
                </a:cxn>
                <a:cxn ang="0">
                  <a:pos x="567" y="841"/>
                </a:cxn>
                <a:cxn ang="0">
                  <a:pos x="482" y="1149"/>
                </a:cxn>
                <a:cxn ang="0">
                  <a:pos x="516" y="1318"/>
                </a:cxn>
                <a:cxn ang="0">
                  <a:pos x="680" y="1285"/>
                </a:cxn>
                <a:cxn ang="0">
                  <a:pos x="807" y="841"/>
                </a:cxn>
                <a:cxn ang="0">
                  <a:pos x="2" y="0"/>
                </a:cxn>
                <a:cxn ang="0">
                  <a:pos x="121" y="119"/>
                </a:cxn>
              </a:cxnLst>
              <a:rect l="0" t="0" r="r" b="b"/>
              <a:pathLst>
                <a:path w="807" h="1318">
                  <a:moveTo>
                    <a:pt x="121" y="119"/>
                  </a:moveTo>
                  <a:cubicBezTo>
                    <a:pt x="0" y="240"/>
                    <a:pt x="0" y="240"/>
                    <a:pt x="0" y="240"/>
                  </a:cubicBezTo>
                  <a:cubicBezTo>
                    <a:pt x="316" y="258"/>
                    <a:pt x="567" y="521"/>
                    <a:pt x="567" y="841"/>
                  </a:cubicBezTo>
                  <a:cubicBezTo>
                    <a:pt x="567" y="954"/>
                    <a:pt x="536" y="1059"/>
                    <a:pt x="482" y="1149"/>
                  </a:cubicBezTo>
                  <a:cubicBezTo>
                    <a:pt x="516" y="1318"/>
                    <a:pt x="516" y="1318"/>
                    <a:pt x="516" y="1318"/>
                  </a:cubicBezTo>
                  <a:cubicBezTo>
                    <a:pt x="680" y="1285"/>
                    <a:pt x="680" y="1285"/>
                    <a:pt x="680" y="1285"/>
                  </a:cubicBezTo>
                  <a:cubicBezTo>
                    <a:pt x="760" y="1156"/>
                    <a:pt x="807" y="1004"/>
                    <a:pt x="807" y="841"/>
                  </a:cubicBezTo>
                  <a:cubicBezTo>
                    <a:pt x="807" y="389"/>
                    <a:pt x="449" y="19"/>
                    <a:pt x="2" y="0"/>
                  </a:cubicBezTo>
                  <a:lnTo>
                    <a:pt x="121" y="119"/>
                  </a:lnTo>
                  <a:close/>
                </a:path>
              </a:pathLst>
            </a:custGeom>
            <a:gradFill flip="none" rotWithShape="1">
              <a:gsLst>
                <a:gs pos="100000">
                  <a:srgbClr val="277EFD"/>
                </a:gs>
                <a:gs pos="417">
                  <a:srgbClr val="277EFD">
                    <a:alpha val="0"/>
                  </a:srgbClr>
                </a:gs>
              </a:gsLst>
              <a:lin ang="2700000" scaled="1"/>
              <a:tileRect/>
            </a:gradFill>
            <a:ln w="38100" algn="ctr">
              <a:noFill/>
              <a:miter lim="800000"/>
              <a:headEnd/>
              <a:tailEnd/>
            </a:ln>
            <a:effectLst/>
          </p:spPr>
          <p:txBody>
            <a:bodyPr wrap="none" lIns="182880" tIns="27387" rIns="274320" bIns="27387" anchor="ctr"/>
            <a:lstStyle/>
            <a:p>
              <a:pPr marL="0" marR="0" lvl="0" indent="0" algn="r" defTabSz="814388" eaLnBrk="0" fontAlgn="auto" latinLnBrk="0" hangingPunct="0">
                <a:lnSpc>
                  <a:spcPct val="95000"/>
                </a:lnSpc>
                <a:spcBef>
                  <a:spcPct val="50000"/>
                </a:spcBef>
                <a:spcAft>
                  <a:spcPts val="0"/>
                </a:spcAft>
                <a:buClr>
                  <a:srgbClr val="FFFFFF"/>
                </a:buClr>
                <a:buSzPct val="100000"/>
                <a:buFontTx/>
                <a:buNone/>
                <a:tabLst/>
                <a:defRPr/>
              </a:pPr>
              <a:endParaRPr kumimoji="0" lang="en-US" sz="1800" b="0" i="0" u="none" strike="noStrike" kern="0" cap="none" spc="0" normalizeH="0" baseline="0" noProof="0" dirty="0" err="1">
                <a:ln>
                  <a:noFill/>
                </a:ln>
                <a:solidFill>
                  <a:srgbClr val="1C1C1C"/>
                </a:solidFill>
                <a:effectLst>
                  <a:outerShdw blurRad="38100" dist="25400" dir="5400000" algn="t" rotWithShape="0">
                    <a:prstClr val="black">
                      <a:alpha val="20000"/>
                    </a:prstClr>
                  </a:outerShdw>
                </a:effectLst>
                <a:uLnTx/>
                <a:uFillTx/>
                <a:ea typeface="黑体" pitchFamily="2" charset="-122"/>
              </a:endParaRPr>
            </a:p>
          </p:txBody>
        </p:sp>
        <p:sp>
          <p:nvSpPr>
            <p:cNvPr id="117" name="TextBox 238"/>
            <p:cNvSpPr txBox="1"/>
            <p:nvPr/>
          </p:nvSpPr>
          <p:spPr>
            <a:xfrm rot="4080091">
              <a:off x="9177867" y="2577218"/>
              <a:ext cx="2752819" cy="1986367"/>
            </a:xfrm>
            <a:prstGeom prst="rect">
              <a:avLst/>
            </a:prstGeom>
          </p:spPr>
          <p:txBody>
            <a:bodyPr spcFirstLastPara="1" wrap="square" numCol="1">
              <a:prstTxWarp prst="textArchUp">
                <a:avLst>
                  <a:gd name="adj" fmla="val 11915427"/>
                </a:avLst>
              </a:prstTxWarp>
              <a:spAutoFit/>
            </a:bodyPr>
            <a:lstStyle>
              <a:defPPr>
                <a:defRPr lang="en-US"/>
              </a:defPPr>
              <a:lvl1pPr marL="0" algn="l" defTabSz="913366" rtl="0" eaLnBrk="1" latinLnBrk="0" hangingPunct="1">
                <a:defRPr sz="1800" kern="1200">
                  <a:solidFill>
                    <a:schemeClr val="tx1"/>
                  </a:solidFill>
                  <a:latin typeface="+mn-lt"/>
                  <a:ea typeface="+mn-ea"/>
                  <a:cs typeface="+mn-cs"/>
                </a:defRPr>
              </a:lvl1pPr>
              <a:lvl2pPr marL="456682" algn="l" defTabSz="913366" rtl="0" eaLnBrk="1" latinLnBrk="0" hangingPunct="1">
                <a:defRPr sz="1800" kern="1200">
                  <a:solidFill>
                    <a:schemeClr val="tx1"/>
                  </a:solidFill>
                  <a:latin typeface="+mn-lt"/>
                  <a:ea typeface="+mn-ea"/>
                  <a:cs typeface="+mn-cs"/>
                </a:defRPr>
              </a:lvl2pPr>
              <a:lvl3pPr marL="913366" algn="l" defTabSz="913366" rtl="0" eaLnBrk="1" latinLnBrk="0" hangingPunct="1">
                <a:defRPr sz="1800" kern="1200">
                  <a:solidFill>
                    <a:schemeClr val="tx1"/>
                  </a:solidFill>
                  <a:latin typeface="+mn-lt"/>
                  <a:ea typeface="+mn-ea"/>
                  <a:cs typeface="+mn-cs"/>
                </a:defRPr>
              </a:lvl3pPr>
              <a:lvl4pPr marL="1370048" algn="l" defTabSz="913366" rtl="0" eaLnBrk="1" latinLnBrk="0" hangingPunct="1">
                <a:defRPr sz="1800" kern="1200">
                  <a:solidFill>
                    <a:schemeClr val="tx1"/>
                  </a:solidFill>
                  <a:latin typeface="+mn-lt"/>
                  <a:ea typeface="+mn-ea"/>
                  <a:cs typeface="+mn-cs"/>
                </a:defRPr>
              </a:lvl4pPr>
              <a:lvl5pPr marL="1826728" algn="l" defTabSz="913366" rtl="0" eaLnBrk="1" latinLnBrk="0" hangingPunct="1">
                <a:defRPr sz="1800" kern="1200">
                  <a:solidFill>
                    <a:schemeClr val="tx1"/>
                  </a:solidFill>
                  <a:latin typeface="+mn-lt"/>
                  <a:ea typeface="+mn-ea"/>
                  <a:cs typeface="+mn-cs"/>
                </a:defRPr>
              </a:lvl5pPr>
              <a:lvl6pPr marL="2283409" algn="l" defTabSz="913366" rtl="0" eaLnBrk="1" latinLnBrk="0" hangingPunct="1">
                <a:defRPr sz="1800" kern="1200">
                  <a:solidFill>
                    <a:schemeClr val="tx1"/>
                  </a:solidFill>
                  <a:latin typeface="+mn-lt"/>
                  <a:ea typeface="+mn-ea"/>
                  <a:cs typeface="+mn-cs"/>
                </a:defRPr>
              </a:lvl6pPr>
              <a:lvl7pPr marL="2740091" algn="l" defTabSz="913366" rtl="0" eaLnBrk="1" latinLnBrk="0" hangingPunct="1">
                <a:defRPr sz="1800" kern="1200">
                  <a:solidFill>
                    <a:schemeClr val="tx1"/>
                  </a:solidFill>
                  <a:latin typeface="+mn-lt"/>
                  <a:ea typeface="+mn-ea"/>
                  <a:cs typeface="+mn-cs"/>
                </a:defRPr>
              </a:lvl7pPr>
              <a:lvl8pPr marL="3196775" algn="l" defTabSz="913366" rtl="0" eaLnBrk="1" latinLnBrk="0" hangingPunct="1">
                <a:defRPr sz="1800" kern="1200">
                  <a:solidFill>
                    <a:schemeClr val="tx1"/>
                  </a:solidFill>
                  <a:latin typeface="+mn-lt"/>
                  <a:ea typeface="+mn-ea"/>
                  <a:cs typeface="+mn-cs"/>
                </a:defRPr>
              </a:lvl8pPr>
              <a:lvl9pPr marL="3653456" algn="l" defTabSz="913366" rtl="0" eaLnBrk="1" latinLnBrk="0" hangingPunct="1">
                <a:defRPr sz="1800" kern="1200">
                  <a:solidFill>
                    <a:schemeClr val="tx1"/>
                  </a:solidFill>
                  <a:latin typeface="+mn-lt"/>
                  <a:ea typeface="+mn-ea"/>
                  <a:cs typeface="+mn-cs"/>
                </a:defRPr>
              </a:lvl9pPr>
            </a:lstStyle>
            <a:p>
              <a:pPr marL="0" marR="0" indent="0" algn="ctr" defTabSz="913394">
                <a:lnSpc>
                  <a:spcPct val="100000"/>
                </a:lnSpc>
                <a:spcBef>
                  <a:spcPts val="0"/>
                </a:spcBef>
                <a:spcAft>
                  <a:spcPts val="0"/>
                </a:spcAft>
                <a:buNone/>
                <a:tabLst/>
              </a:pPr>
              <a:r>
                <a:rPr lang="en-US" sz="2000" b="1" i="0" u="none" strike="noStrike" kern="1200" cap="none" spc="0" baseline="0">
                  <a:ln>
                    <a:noFill/>
                  </a:ln>
                  <a:solidFill>
                    <a:srgbClr val="1C1C1C"/>
                  </a:solidFill>
                  <a:effectLst/>
                  <a:latin typeface="Arial"/>
                  <a:ea typeface="黑体" pitchFamily="2" charset="-122"/>
                  <a:cs typeface="+mn-cs"/>
                </a:rPr>
                <a:t>内容安全</a:t>
              </a:r>
              <a:endParaRPr kumimoji="0" lang="en-US" sz="2000" b="1" i="0" u="none" strike="noStrike" kern="1200" cap="none" spc="0" normalizeH="0" baseline="0" noProof="0" dirty="0">
                <a:ln>
                  <a:noFill/>
                </a:ln>
                <a:solidFill>
                  <a:srgbClr val="1C1C1C"/>
                </a:solidFill>
                <a:effectLst/>
                <a:uLnTx/>
                <a:uFillTx/>
                <a:latin typeface="Arial"/>
                <a:ea typeface="黑体" pitchFamily="2" charset="-122"/>
                <a:cs typeface="+mn-cs"/>
              </a:endParaRPr>
            </a:p>
          </p:txBody>
        </p:sp>
        <p:sp>
          <p:nvSpPr>
            <p:cNvPr id="118" name="Rectangle 117"/>
            <p:cNvSpPr/>
            <p:nvPr/>
          </p:nvSpPr>
          <p:spPr>
            <a:xfrm>
              <a:off x="8774803" y="3317161"/>
              <a:ext cx="2481114" cy="930512"/>
            </a:xfrm>
            <a:prstGeom prst="rect">
              <a:avLst/>
            </a:prstGeom>
          </p:spPr>
          <p:txBody>
            <a:bodyPr wrap="square" anchor="ctr" anchorCtr="1">
              <a:spAutoFit/>
            </a:bodyPr>
            <a:lstStyle>
              <a:defPPr>
                <a:defRPr lang="en-US"/>
              </a:defPPr>
              <a:lvl1pPr marL="0" algn="l" defTabSz="913366" rtl="0" eaLnBrk="1" latinLnBrk="0" hangingPunct="1">
                <a:defRPr sz="1800" kern="1200">
                  <a:solidFill>
                    <a:schemeClr val="tx1"/>
                  </a:solidFill>
                  <a:latin typeface="+mn-lt"/>
                  <a:ea typeface="+mn-ea"/>
                  <a:cs typeface="+mn-cs"/>
                </a:defRPr>
              </a:lvl1pPr>
              <a:lvl2pPr marL="456682" algn="l" defTabSz="913366" rtl="0" eaLnBrk="1" latinLnBrk="0" hangingPunct="1">
                <a:defRPr sz="1800" kern="1200">
                  <a:solidFill>
                    <a:schemeClr val="tx1"/>
                  </a:solidFill>
                  <a:latin typeface="+mn-lt"/>
                  <a:ea typeface="+mn-ea"/>
                  <a:cs typeface="+mn-cs"/>
                </a:defRPr>
              </a:lvl2pPr>
              <a:lvl3pPr marL="913366" algn="l" defTabSz="913366" rtl="0" eaLnBrk="1" latinLnBrk="0" hangingPunct="1">
                <a:defRPr sz="1800" kern="1200">
                  <a:solidFill>
                    <a:schemeClr val="tx1"/>
                  </a:solidFill>
                  <a:latin typeface="+mn-lt"/>
                  <a:ea typeface="+mn-ea"/>
                  <a:cs typeface="+mn-cs"/>
                </a:defRPr>
              </a:lvl3pPr>
              <a:lvl4pPr marL="1370048" algn="l" defTabSz="913366" rtl="0" eaLnBrk="1" latinLnBrk="0" hangingPunct="1">
                <a:defRPr sz="1800" kern="1200">
                  <a:solidFill>
                    <a:schemeClr val="tx1"/>
                  </a:solidFill>
                  <a:latin typeface="+mn-lt"/>
                  <a:ea typeface="+mn-ea"/>
                  <a:cs typeface="+mn-cs"/>
                </a:defRPr>
              </a:lvl4pPr>
              <a:lvl5pPr marL="1826728" algn="l" defTabSz="913366" rtl="0" eaLnBrk="1" latinLnBrk="0" hangingPunct="1">
                <a:defRPr sz="1800" kern="1200">
                  <a:solidFill>
                    <a:schemeClr val="tx1"/>
                  </a:solidFill>
                  <a:latin typeface="+mn-lt"/>
                  <a:ea typeface="+mn-ea"/>
                  <a:cs typeface="+mn-cs"/>
                </a:defRPr>
              </a:lvl5pPr>
              <a:lvl6pPr marL="2283409" algn="l" defTabSz="913366" rtl="0" eaLnBrk="1" latinLnBrk="0" hangingPunct="1">
                <a:defRPr sz="1800" kern="1200">
                  <a:solidFill>
                    <a:schemeClr val="tx1"/>
                  </a:solidFill>
                  <a:latin typeface="+mn-lt"/>
                  <a:ea typeface="+mn-ea"/>
                  <a:cs typeface="+mn-cs"/>
                </a:defRPr>
              </a:lvl6pPr>
              <a:lvl7pPr marL="2740091" algn="l" defTabSz="913366" rtl="0" eaLnBrk="1" latinLnBrk="0" hangingPunct="1">
                <a:defRPr sz="1800" kern="1200">
                  <a:solidFill>
                    <a:schemeClr val="tx1"/>
                  </a:solidFill>
                  <a:latin typeface="+mn-lt"/>
                  <a:ea typeface="+mn-ea"/>
                  <a:cs typeface="+mn-cs"/>
                </a:defRPr>
              </a:lvl7pPr>
              <a:lvl8pPr marL="3196775" algn="l" defTabSz="913366" rtl="0" eaLnBrk="1" latinLnBrk="0" hangingPunct="1">
                <a:defRPr sz="1800" kern="1200">
                  <a:solidFill>
                    <a:schemeClr val="tx1"/>
                  </a:solidFill>
                  <a:latin typeface="+mn-lt"/>
                  <a:ea typeface="+mn-ea"/>
                  <a:cs typeface="+mn-cs"/>
                </a:defRPr>
              </a:lvl8pPr>
              <a:lvl9pPr marL="3653456" algn="l" defTabSz="913366" rtl="0" eaLnBrk="1" latinLnBrk="0" hangingPunct="1">
                <a:defRPr sz="1800" kern="1200">
                  <a:solidFill>
                    <a:schemeClr val="tx1"/>
                  </a:solidFill>
                  <a:latin typeface="+mn-lt"/>
                  <a:ea typeface="+mn-ea"/>
                  <a:cs typeface="+mn-cs"/>
                </a:defRPr>
              </a:lvl9pPr>
            </a:lstStyle>
            <a:p>
              <a:pPr marL="0" marR="0" indent="0" algn="ctr" defTabSz="913394">
                <a:lnSpc>
                  <a:spcPct val="100000"/>
                </a:lnSpc>
                <a:spcBef>
                  <a:spcPts val="0"/>
                </a:spcBef>
                <a:spcAft>
                  <a:spcPts val="1200"/>
                </a:spcAft>
                <a:buNone/>
                <a:tabLst/>
              </a:pPr>
              <a:r>
                <a:rPr lang="en-US" sz="1600" b="1" i="0" u="none" strike="noStrike" kern="1200" cap="none" spc="0" baseline="0" dirty="0" err="1">
                  <a:ln>
                    <a:noFill/>
                  </a:ln>
                  <a:solidFill>
                    <a:srgbClr val="1C1C1C"/>
                  </a:solidFill>
                  <a:effectLst>
                    <a:outerShdw blurRad="38100" dist="38100" dir="2700000" algn="tl">
                      <a:srgbClr val="000000">
                        <a:alpha val="43137"/>
                      </a:srgbClr>
                    </a:outerShdw>
                  </a:effectLst>
                  <a:latin typeface="Arial"/>
                  <a:ea typeface="黑体" pitchFamily="2" charset="-122"/>
                  <a:cs typeface="+mn-cs"/>
                </a:rPr>
                <a:t>云</a:t>
              </a:r>
              <a:r>
                <a:rPr lang="en-US" sz="1600" b="1" i="0" u="none" strike="noStrike" kern="1200" cap="none" spc="0" dirty="0" err="1">
                  <a:ln>
                    <a:noFill/>
                  </a:ln>
                  <a:solidFill>
                    <a:srgbClr val="1C1C1C"/>
                  </a:solidFill>
                  <a:effectLst>
                    <a:outerShdw blurRad="38100" dist="38100" dir="2700000" algn="tl">
                      <a:srgbClr val="000000">
                        <a:alpha val="43137"/>
                      </a:srgbClr>
                    </a:outerShdw>
                  </a:effectLst>
                  <a:latin typeface="Arial"/>
                  <a:ea typeface="黑体" pitchFamily="2" charset="-122"/>
                  <a:cs typeface="+mn-cs"/>
                </a:rPr>
                <a:t>智能</a:t>
              </a:r>
              <a:endParaRPr kumimoji="0" lang="en-US" sz="1600" b="1" i="0" u="none" strike="noStrike" kern="1200" cap="none" spc="0" normalizeH="0" baseline="0" noProof="0" dirty="0">
                <a:ln>
                  <a:noFill/>
                </a:ln>
                <a:solidFill>
                  <a:srgbClr val="1C1C1C"/>
                </a:solidFill>
                <a:effectLst>
                  <a:outerShdw blurRad="38100" dist="38100" dir="2700000" algn="tl">
                    <a:srgbClr val="000000">
                      <a:alpha val="43137"/>
                    </a:srgbClr>
                  </a:outerShdw>
                </a:effectLst>
                <a:uLnTx/>
                <a:uFillTx/>
                <a:latin typeface="Arial"/>
                <a:ea typeface="黑体" pitchFamily="2" charset="-122"/>
                <a:cs typeface="+mn-cs"/>
              </a:endParaRPr>
            </a:p>
            <a:p>
              <a:pPr marL="0" marR="0" indent="0" algn="ctr" defTabSz="913394">
                <a:lnSpc>
                  <a:spcPct val="100000"/>
                </a:lnSpc>
                <a:spcBef>
                  <a:spcPts val="0"/>
                </a:spcBef>
                <a:spcAft>
                  <a:spcPts val="1200"/>
                </a:spcAft>
                <a:buNone/>
                <a:tabLst/>
              </a:pPr>
              <a:r>
                <a:rPr lang="en-US" sz="1600" b="1" i="0" u="none" strike="noStrike" kern="1200" cap="none" spc="0" baseline="0" dirty="0" err="1">
                  <a:ln>
                    <a:noFill/>
                  </a:ln>
                  <a:solidFill>
                    <a:srgbClr val="1C1C1C"/>
                  </a:solidFill>
                  <a:effectLst>
                    <a:outerShdw blurRad="38100" dist="38100" dir="2700000" algn="tl">
                      <a:srgbClr val="000000">
                        <a:alpha val="43137"/>
                      </a:srgbClr>
                    </a:outerShdw>
                  </a:effectLst>
                  <a:latin typeface="Arial"/>
                  <a:ea typeface="黑体" pitchFamily="2" charset="-122"/>
                  <a:cs typeface="+mn-cs"/>
                </a:rPr>
                <a:t>通用策略</a:t>
              </a:r>
              <a:endParaRPr lang="en-US" sz="1600" b="1" i="0" u="none" strike="noStrike" kern="1200" cap="none" spc="0" baseline="0" dirty="0">
                <a:ln>
                  <a:noFill/>
                </a:ln>
                <a:solidFill>
                  <a:srgbClr val="1C1C1C"/>
                </a:solidFill>
                <a:effectLst>
                  <a:outerShdw blurRad="38100" dist="38100" dir="2700000" algn="tl">
                    <a:srgbClr val="000000">
                      <a:alpha val="43137"/>
                    </a:srgbClr>
                  </a:outerShdw>
                </a:effectLst>
                <a:latin typeface="Arial"/>
                <a:ea typeface="黑体" pitchFamily="2" charset="-122"/>
                <a:cs typeface="+mn-cs"/>
              </a:endParaRPr>
            </a:p>
            <a:p>
              <a:pPr marL="0" marR="0" indent="0" algn="ctr" defTabSz="913394">
                <a:lnSpc>
                  <a:spcPct val="100000"/>
                </a:lnSpc>
                <a:spcBef>
                  <a:spcPts val="0"/>
                </a:spcBef>
                <a:spcAft>
                  <a:spcPts val="1200"/>
                </a:spcAft>
                <a:buNone/>
                <a:tabLst/>
              </a:pPr>
              <a:r>
                <a:rPr lang="en-US" sz="1600" b="1" i="0" u="none" strike="noStrike" kern="1200" cap="none" spc="0" baseline="0" dirty="0" err="1">
                  <a:ln>
                    <a:noFill/>
                  </a:ln>
                  <a:solidFill>
                    <a:srgbClr val="1C1C1C"/>
                  </a:solidFill>
                  <a:effectLst>
                    <a:outerShdw blurRad="38100" dist="38100" dir="2700000" algn="tl">
                      <a:srgbClr val="000000">
                        <a:alpha val="43137"/>
                      </a:srgbClr>
                    </a:outerShdw>
                  </a:effectLst>
                  <a:latin typeface="Arial"/>
                  <a:ea typeface="黑体" pitchFamily="2" charset="-122"/>
                  <a:cs typeface="+mn-cs"/>
                </a:rPr>
                <a:t>网络实施</a:t>
              </a:r>
              <a:endParaRPr kumimoji="0" lang="en-US" sz="1600" b="1" i="0" u="none" strike="noStrike" kern="1200" cap="none" spc="0" normalizeH="0" baseline="0" noProof="0" dirty="0">
                <a:ln>
                  <a:noFill/>
                </a:ln>
                <a:solidFill>
                  <a:srgbClr val="1C1C1C"/>
                </a:solidFill>
                <a:effectLst>
                  <a:outerShdw blurRad="38100" dist="38100" dir="2700000" algn="tl">
                    <a:srgbClr val="000000">
                      <a:alpha val="43137"/>
                    </a:srgbClr>
                  </a:outerShdw>
                </a:effectLst>
                <a:uLnTx/>
                <a:uFillTx/>
                <a:latin typeface="Arial"/>
                <a:ea typeface="黑体" pitchFamily="2" charset="-122"/>
                <a:cs typeface="+mn-cs"/>
              </a:endParaRPr>
            </a:p>
          </p:txBody>
        </p:sp>
      </p:grpSp>
      <p:sp>
        <p:nvSpPr>
          <p:cNvPr id="4" name="TextBox 3"/>
          <p:cNvSpPr txBox="1"/>
          <p:nvPr/>
        </p:nvSpPr>
        <p:spPr>
          <a:xfrm>
            <a:off x="250394" y="1391739"/>
            <a:ext cx="4817044" cy="4896661"/>
          </a:xfrm>
          <a:prstGeom prst="rect">
            <a:avLst/>
          </a:prstGeom>
          <a:noFill/>
        </p:spPr>
        <p:txBody>
          <a:bodyPr wrap="square" rtlCol="0">
            <a:spAutoFit/>
          </a:bodyPr>
          <a:lstStyle/>
          <a:p>
            <a:pPr algn="l" defTabSz="914400">
              <a:lnSpc>
                <a:spcPct val="120000"/>
              </a:lnSpc>
              <a:buNone/>
            </a:pPr>
            <a:r>
              <a:rPr lang="zh-CN" sz="2800" b="0" i="0" dirty="0">
                <a:solidFill>
                  <a:schemeClr val="tx1"/>
                </a:solidFill>
                <a:latin typeface="Arial"/>
                <a:ea typeface="黑体" pitchFamily="2" charset="-122"/>
                <a:cs typeface="+mn-cs"/>
              </a:rPr>
              <a:t>安全地加速您的业务</a:t>
            </a:r>
            <a:endParaRPr lang="en-US" dirty="0" smtClean="0">
              <a:ea typeface="黑体" pitchFamily="2" charset="-122"/>
            </a:endParaRPr>
          </a:p>
          <a:p>
            <a:pPr algn="l" defTabSz="914400">
              <a:lnSpc>
                <a:spcPct val="120000"/>
              </a:lnSpc>
              <a:buNone/>
            </a:pPr>
            <a:r>
              <a:rPr lang="zh-CN" sz="1800" b="0" i="0" dirty="0">
                <a:solidFill>
                  <a:schemeClr val="tx1"/>
                </a:solidFill>
                <a:latin typeface="Arial"/>
                <a:ea typeface="黑体" pitchFamily="2" charset="-122"/>
                <a:cs typeface="+mn-cs"/>
              </a:rPr>
              <a:t>网络安全</a:t>
            </a:r>
          </a:p>
          <a:p>
            <a:pPr marL="342900" indent="-342900" algn="l" defTabSz="914400">
              <a:lnSpc>
                <a:spcPct val="120000"/>
              </a:lnSpc>
              <a:buFont typeface="Arial"/>
              <a:buChar char="•"/>
            </a:pPr>
            <a:r>
              <a:rPr lang="zh-CN" sz="2000" b="0" i="0" dirty="0">
                <a:solidFill>
                  <a:schemeClr val="tx1"/>
                </a:solidFill>
                <a:latin typeface="Arial"/>
                <a:ea typeface="黑体" pitchFamily="2" charset="-122"/>
                <a:cs typeface="+mn-cs"/>
              </a:rPr>
              <a:t>ASA-X 下一代防火墙</a:t>
            </a:r>
          </a:p>
          <a:p>
            <a:pPr marL="342900" indent="-342900" algn="l" defTabSz="914400">
              <a:lnSpc>
                <a:spcPct val="120000"/>
              </a:lnSpc>
              <a:buFont typeface="Arial"/>
              <a:buChar char="•"/>
            </a:pPr>
            <a:r>
              <a:rPr lang="zh-CN" sz="2000" b="0" i="0" dirty="0">
                <a:solidFill>
                  <a:schemeClr val="tx1"/>
                </a:solidFill>
                <a:latin typeface="Arial"/>
                <a:ea typeface="黑体" pitchFamily="2" charset="-122"/>
                <a:cs typeface="+mn-cs"/>
              </a:rPr>
              <a:t>网络入侵防御</a:t>
            </a:r>
          </a:p>
          <a:p>
            <a:pPr marL="342900" indent="-342900" algn="l" defTabSz="914400">
              <a:lnSpc>
                <a:spcPct val="120000"/>
              </a:lnSpc>
              <a:buFont typeface="Arial"/>
              <a:buChar char="•"/>
            </a:pPr>
            <a:r>
              <a:rPr lang="zh-CN" sz="2000" b="0" i="0" dirty="0">
                <a:solidFill>
                  <a:schemeClr val="tx1"/>
                </a:solidFill>
                <a:latin typeface="Arial"/>
                <a:ea typeface="黑体" pitchFamily="2" charset="-122"/>
                <a:cs typeface="+mn-cs"/>
              </a:rPr>
              <a:t>数据中心保护</a:t>
            </a:r>
          </a:p>
          <a:p>
            <a:pPr algn="l" defTabSz="914400">
              <a:lnSpc>
                <a:spcPct val="120000"/>
              </a:lnSpc>
              <a:buNone/>
            </a:pPr>
            <a:r>
              <a:rPr lang="zh-CN" sz="1800" b="0" i="0" dirty="0">
                <a:solidFill>
                  <a:schemeClr val="tx1"/>
                </a:solidFill>
                <a:latin typeface="Arial"/>
                <a:ea typeface="黑体" pitchFamily="2" charset="-122"/>
                <a:cs typeface="+mn-cs"/>
              </a:rPr>
              <a:t>内容安全</a:t>
            </a:r>
          </a:p>
          <a:p>
            <a:pPr marL="342900" indent="-342900" algn="l" defTabSz="914400">
              <a:lnSpc>
                <a:spcPct val="120000"/>
              </a:lnSpc>
              <a:buFont typeface="Arial"/>
              <a:buChar char="•"/>
            </a:pPr>
            <a:r>
              <a:rPr lang="zh-CN" sz="2000" b="0" i="0" dirty="0">
                <a:solidFill>
                  <a:schemeClr val="tx1"/>
                </a:solidFill>
                <a:latin typeface="Arial"/>
                <a:ea typeface="黑体" pitchFamily="2" charset="-122"/>
                <a:cs typeface="+mn-cs"/>
              </a:rPr>
              <a:t>Web 安全</a:t>
            </a:r>
          </a:p>
          <a:p>
            <a:pPr marL="342900" indent="-342900" algn="l" defTabSz="914400">
              <a:lnSpc>
                <a:spcPct val="120000"/>
              </a:lnSpc>
              <a:buFont typeface="Arial"/>
              <a:buChar char="•"/>
            </a:pPr>
            <a:r>
              <a:rPr lang="zh-CN" sz="2000" b="0" i="0" dirty="0">
                <a:solidFill>
                  <a:schemeClr val="tx1"/>
                </a:solidFill>
                <a:latin typeface="Arial"/>
                <a:ea typeface="黑体" pitchFamily="2" charset="-122"/>
                <a:cs typeface="+mn-cs"/>
              </a:rPr>
              <a:t>电邮安全</a:t>
            </a:r>
          </a:p>
          <a:p>
            <a:pPr marL="342900" indent="-342900" algn="l" defTabSz="914400">
              <a:lnSpc>
                <a:spcPct val="120000"/>
              </a:lnSpc>
              <a:buFont typeface="Arial"/>
              <a:buChar char="•"/>
            </a:pPr>
            <a:r>
              <a:rPr lang="zh-CN" sz="2000" b="0" i="0" dirty="0">
                <a:solidFill>
                  <a:schemeClr val="tx1"/>
                </a:solidFill>
                <a:latin typeface="Arial"/>
                <a:ea typeface="黑体" pitchFamily="2" charset="-122"/>
                <a:cs typeface="+mn-cs"/>
              </a:rPr>
              <a:t>云和设备选项</a:t>
            </a:r>
          </a:p>
          <a:p>
            <a:pPr algn="l" defTabSz="914400">
              <a:lnSpc>
                <a:spcPct val="120000"/>
              </a:lnSpc>
              <a:buNone/>
            </a:pPr>
            <a:r>
              <a:rPr lang="zh-CN" sz="1800" b="0" i="0" dirty="0">
                <a:solidFill>
                  <a:schemeClr val="tx1"/>
                </a:solidFill>
                <a:latin typeface="Arial"/>
                <a:ea typeface="黑体" pitchFamily="2" charset="-122"/>
                <a:cs typeface="+mn-cs"/>
              </a:rPr>
              <a:t>移动安全</a:t>
            </a:r>
          </a:p>
          <a:p>
            <a:pPr marL="342900" indent="-342900" algn="l" defTabSz="914400">
              <a:lnSpc>
                <a:spcPct val="120000"/>
              </a:lnSpc>
              <a:buFont typeface="Arial"/>
              <a:buChar char="•"/>
            </a:pPr>
            <a:r>
              <a:rPr lang="zh-CN" sz="2000" b="0" i="0" dirty="0">
                <a:solidFill>
                  <a:schemeClr val="tx1"/>
                </a:solidFill>
                <a:latin typeface="Arial"/>
                <a:ea typeface="黑体" pitchFamily="2" charset="-122"/>
                <a:cs typeface="+mn-cs"/>
              </a:rPr>
              <a:t>身份服务引擎</a:t>
            </a:r>
          </a:p>
          <a:p>
            <a:pPr marL="342900" indent="-342900" algn="l" defTabSz="914400">
              <a:lnSpc>
                <a:spcPct val="120000"/>
              </a:lnSpc>
              <a:buFont typeface="Arial"/>
              <a:buChar char="•"/>
            </a:pPr>
            <a:r>
              <a:rPr lang="zh-CN" sz="2000" b="0" i="0" dirty="0">
                <a:solidFill>
                  <a:schemeClr val="tx1"/>
                </a:solidFill>
                <a:latin typeface="Arial"/>
                <a:ea typeface="黑体" pitchFamily="2" charset="-122"/>
                <a:cs typeface="+mn-cs"/>
              </a:rPr>
              <a:t>网络访问控制</a:t>
            </a:r>
          </a:p>
          <a:p>
            <a:pPr marL="342900" indent="-342900" algn="l" defTabSz="914400">
              <a:lnSpc>
                <a:spcPct val="120000"/>
              </a:lnSpc>
              <a:buFont typeface="Arial"/>
              <a:buChar char="•"/>
            </a:pPr>
            <a:r>
              <a:rPr lang="zh-CN" sz="2000" b="0" i="0" dirty="0">
                <a:solidFill>
                  <a:schemeClr val="tx1"/>
                </a:solidFill>
                <a:latin typeface="Arial"/>
                <a:ea typeface="黑体" pitchFamily="2" charset="-122"/>
                <a:cs typeface="+mn-cs"/>
              </a:rPr>
              <a:t>AnyConnect VPN</a:t>
            </a:r>
            <a:endParaRPr lang="en-US" sz="2000" dirty="0">
              <a:ea typeface="黑体" pitchFamily="2" charset="-122"/>
            </a:endParaRPr>
          </a:p>
        </p:txBody>
      </p:sp>
      <p:cxnSp>
        <p:nvCxnSpPr>
          <p:cNvPr id="23" name="Straight Connector 22"/>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1845917"/>
      </p:ext>
    </p:ext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适合中型客户的智能解决方案</a:t>
            </a:r>
            <a:endParaRPr lang="en-US" sz="2800" dirty="0">
              <a:solidFill>
                <a:srgbClr val="FF0000"/>
              </a:solidFill>
              <a:ea typeface="黑体" pitchFamily="2" charset="-122"/>
            </a:endParaRPr>
          </a:p>
        </p:txBody>
      </p:sp>
      <p:cxnSp>
        <p:nvCxnSpPr>
          <p:cNvPr id="27" name="Straight Connector 26"/>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588802" y="1538236"/>
            <a:ext cx="7787168" cy="4574350"/>
            <a:chOff x="588802" y="1538236"/>
            <a:chExt cx="7787168" cy="4574350"/>
          </a:xfrm>
        </p:grpSpPr>
        <p:grpSp>
          <p:nvGrpSpPr>
            <p:cNvPr id="32" name="Group 31"/>
            <p:cNvGrpSpPr/>
            <p:nvPr/>
          </p:nvGrpSpPr>
          <p:grpSpPr>
            <a:xfrm>
              <a:off x="596900" y="4736980"/>
              <a:ext cx="7708900" cy="1375606"/>
              <a:chOff x="596900" y="4736980"/>
              <a:chExt cx="7708900" cy="1375606"/>
            </a:xfrm>
          </p:grpSpPr>
          <p:pic>
            <p:nvPicPr>
              <p:cNvPr id="63" name="Picture 62" descr="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900" y="4736980"/>
                <a:ext cx="7708900" cy="613520"/>
              </a:xfrm>
              <a:prstGeom prst="rect">
                <a:avLst/>
              </a:prstGeom>
            </p:spPr>
          </p:pic>
          <p:sp>
            <p:nvSpPr>
              <p:cNvPr id="64" name="Rectangle 63"/>
              <p:cNvSpPr>
                <a:spLocks noChangeAspect="1"/>
              </p:cNvSpPr>
              <p:nvPr/>
            </p:nvSpPr>
            <p:spPr>
              <a:xfrm>
                <a:off x="614742" y="5326453"/>
                <a:ext cx="7670489" cy="786133"/>
              </a:xfrm>
              <a:prstGeom prst="rect">
                <a:avLst/>
              </a:prstGeom>
              <a:gradFill flip="none" rotWithShape="1">
                <a:gsLst>
                  <a:gs pos="48000">
                    <a:srgbClr val="0F3C56"/>
                  </a:gs>
                  <a:gs pos="96000">
                    <a:srgbClr val="145276"/>
                  </a:gs>
                </a:gsLst>
                <a:lin ang="16200000" scaled="0"/>
                <a:tileRect/>
              </a:gra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45029" tIns="72516" rIns="145029" bIns="72516" anchor="ctr"/>
              <a:lstStyle/>
              <a:p>
                <a:pPr algn="ctr" defTabSz="1624614">
                  <a:lnSpc>
                    <a:spcPct val="120000"/>
                  </a:lnSpc>
                  <a:spcBef>
                    <a:spcPts val="0"/>
                  </a:spcBef>
                  <a:spcAft>
                    <a:spcPts val="0"/>
                  </a:spcAft>
                  <a:buNone/>
                </a:pPr>
                <a:r>
                  <a:rPr lang="en-US" sz="1400" b="1" i="0" dirty="0" err="1">
                    <a:solidFill>
                      <a:srgbClr val="FFFFFF"/>
                    </a:solidFill>
                    <a:latin typeface="Arial"/>
                    <a:ea typeface="黑体" pitchFamily="2" charset="-122"/>
                    <a:cs typeface="Arial Black"/>
                  </a:rPr>
                  <a:t>服务</a:t>
                </a:r>
                <a:endParaRPr lang="en-US" sz="1400" b="1" i="0" dirty="0">
                  <a:solidFill>
                    <a:srgbClr val="FFFFFF"/>
                  </a:solidFill>
                  <a:latin typeface="Arial"/>
                  <a:ea typeface="黑体" pitchFamily="2" charset="-122"/>
                  <a:cs typeface="Arial Black"/>
                </a:endParaRPr>
              </a:p>
              <a:p>
                <a:pPr algn="ctr" defTabSz="1624614">
                  <a:lnSpc>
                    <a:spcPct val="120000"/>
                  </a:lnSpc>
                  <a:spcBef>
                    <a:spcPts val="0"/>
                  </a:spcBef>
                  <a:spcAft>
                    <a:spcPts val="0"/>
                  </a:spcAft>
                  <a:buNone/>
                </a:pPr>
                <a:r>
                  <a:rPr lang="zh-CN" sz="1400" b="0" i="0" dirty="0">
                    <a:solidFill>
                      <a:srgbClr val="FFFFFF"/>
                    </a:solidFill>
                    <a:latin typeface="Arial"/>
                    <a:ea typeface="黑体" pitchFamily="2" charset="-122"/>
                    <a:cs typeface="Arial Black"/>
                  </a:rPr>
                  <a:t>由思科合作伙伴提供的</a:t>
                </a:r>
                <a:r>
                  <a:rPr lang="zh-CN" sz="1400" b="0" i="0" dirty="0" smtClean="0">
                    <a:solidFill>
                      <a:srgbClr val="FFFFFF"/>
                    </a:solidFill>
                    <a:latin typeface="Arial"/>
                    <a:ea typeface="黑体" pitchFamily="2" charset="-122"/>
                    <a:cs typeface="Arial Black"/>
                  </a:rPr>
                  <a:t>通过软件</a:t>
                </a:r>
                <a:r>
                  <a:rPr lang="zh-CN" sz="1400" b="0" i="0" dirty="0">
                    <a:solidFill>
                      <a:srgbClr val="FFFFFF"/>
                    </a:solidFill>
                    <a:latin typeface="Arial"/>
                    <a:ea typeface="黑体" pitchFamily="2" charset="-122"/>
                    <a:cs typeface="Arial Black"/>
                  </a:rPr>
                  <a:t>支持的专业服务</a:t>
                </a:r>
              </a:p>
              <a:p>
                <a:pPr algn="ctr" defTabSz="1624614">
                  <a:lnSpc>
                    <a:spcPct val="120000"/>
                  </a:lnSpc>
                  <a:spcBef>
                    <a:spcPts val="0"/>
                  </a:spcBef>
                  <a:spcAft>
                    <a:spcPts val="0"/>
                  </a:spcAft>
                  <a:buNone/>
                </a:pPr>
                <a:r>
                  <a:rPr lang="zh-CN" sz="1400" b="0" i="0" dirty="0">
                    <a:solidFill>
                      <a:srgbClr val="FFFFFF"/>
                    </a:solidFill>
                    <a:latin typeface="Arial"/>
                    <a:ea typeface="黑体" pitchFamily="2" charset="-122"/>
                    <a:cs typeface="Arial Black"/>
                  </a:rPr>
                  <a:t>由思科合作伙伴提供主动维护支持；思科 SMARTnet 服务</a:t>
                </a:r>
              </a:p>
            </p:txBody>
          </p:sp>
        </p:grpSp>
        <p:sp>
          <p:nvSpPr>
            <p:cNvPr id="33" name="Rectangle 32"/>
            <p:cNvSpPr/>
            <p:nvPr/>
          </p:nvSpPr>
          <p:spPr>
            <a:xfrm>
              <a:off x="1885010" y="2194560"/>
              <a:ext cx="5226543" cy="650615"/>
            </a:xfrm>
            <a:prstGeom prst="rect">
              <a:avLst/>
            </a:prstGeom>
            <a:gradFill flip="none" rotWithShape="1">
              <a:gsLst>
                <a:gs pos="20000">
                  <a:schemeClr val="tx2"/>
                </a:gs>
                <a:gs pos="100000">
                  <a:schemeClr val="tx2">
                    <a:lumMod val="40000"/>
                    <a:lumOff val="60000"/>
                  </a:schemeClr>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34" name="Text Box 9" descr="14872_11_2008 _Bates_C-Scape"/>
            <p:cNvSpPr txBox="1">
              <a:spLocks noChangeAspect="1" noChangeArrowheads="1"/>
            </p:cNvSpPr>
            <p:nvPr/>
          </p:nvSpPr>
          <p:spPr bwMode="auto">
            <a:xfrm>
              <a:off x="1920240" y="2311737"/>
              <a:ext cx="5191313" cy="491353"/>
            </a:xfrm>
            <a:prstGeom prst="rect">
              <a:avLst/>
            </a:prstGeom>
            <a:noFill/>
            <a:ln w="9525">
              <a:noFill/>
              <a:miter lim="800000"/>
              <a:headEnd/>
              <a:tailEnd/>
            </a:ln>
            <a:effectLst/>
          </p:spPr>
          <p:txBody>
            <a:bodyPr wrap="square" lIns="0" tIns="0" rIns="0" bIns="0" anchor="ctr">
              <a:prstTxWarp prst="textNoShape">
                <a:avLst/>
              </a:prstTxWarp>
              <a:spAutoFit/>
            </a:bodyPr>
            <a:lstStyle/>
            <a:p>
              <a:pPr indent="-920069" algn="ctr" defTabSz="1637416">
                <a:lnSpc>
                  <a:spcPct val="120000"/>
                </a:lnSpc>
                <a:spcBef>
                  <a:spcPts val="0"/>
                </a:spcBef>
                <a:spcAft>
                  <a:spcPts val="0"/>
                </a:spcAft>
                <a:buNone/>
              </a:pPr>
              <a:r>
                <a:rPr lang="en-US" sz="1400" b="1" i="0">
                  <a:solidFill>
                    <a:srgbClr val="4B4D4E"/>
                  </a:solidFill>
                  <a:latin typeface="Arial"/>
                  <a:ea typeface="黑体" pitchFamily="2" charset="-122"/>
                  <a:cs typeface="ＭＳ Ｐゴシック"/>
                </a:rPr>
                <a:t>思科支持的云和</a:t>
              </a:r>
            </a:p>
            <a:p>
              <a:pPr indent="-920069" algn="ctr" defTabSz="1637416">
                <a:lnSpc>
                  <a:spcPct val="120000"/>
                </a:lnSpc>
                <a:spcBef>
                  <a:spcPts val="0"/>
                </a:spcBef>
                <a:spcAft>
                  <a:spcPts val="0"/>
                </a:spcAft>
                <a:buNone/>
              </a:pPr>
              <a:r>
                <a:rPr lang="en-US" sz="1400" b="1" i="0">
                  <a:solidFill>
                    <a:srgbClr val="4B4D4E"/>
                  </a:solidFill>
                  <a:latin typeface="Arial"/>
                  <a:ea typeface="黑体" pitchFamily="2" charset="-122"/>
                  <a:cs typeface="ＭＳ Ｐゴシック"/>
                </a:rPr>
                <a:t>微软合作伙伴提供的云</a:t>
              </a:r>
            </a:p>
          </p:txBody>
        </p:sp>
        <p:grpSp>
          <p:nvGrpSpPr>
            <p:cNvPr id="41" name="Group 40"/>
            <p:cNvGrpSpPr/>
            <p:nvPr/>
          </p:nvGrpSpPr>
          <p:grpSpPr>
            <a:xfrm>
              <a:off x="910924" y="3127565"/>
              <a:ext cx="7188006" cy="2161507"/>
              <a:chOff x="1214254" y="2699732"/>
              <a:chExt cx="9581512" cy="2161507"/>
            </a:xfrm>
          </p:grpSpPr>
          <p:sp>
            <p:nvSpPr>
              <p:cNvPr id="61" name="Text Box 9" descr="14872_11_2008 _Bates_C-Scape"/>
              <p:cNvSpPr txBox="1">
                <a:spLocks noChangeAspect="1" noChangeArrowheads="1"/>
              </p:cNvSpPr>
              <p:nvPr/>
            </p:nvSpPr>
            <p:spPr bwMode="auto">
              <a:xfrm rot="16200000">
                <a:off x="320724" y="3593262"/>
                <a:ext cx="2137834" cy="350774"/>
              </a:xfrm>
              <a:prstGeom prst="rect">
                <a:avLst/>
              </a:prstGeom>
              <a:noFill/>
              <a:ln w="9525">
                <a:noFill/>
                <a:miter lim="800000"/>
                <a:headEnd/>
                <a:tailEnd/>
              </a:ln>
              <a:effectLst/>
            </p:spPr>
            <p:txBody>
              <a:bodyPr lIns="0" tIns="0" rIns="0" bIns="0" anchor="ctr">
                <a:prstTxWarp prst="textNoShape">
                  <a:avLst/>
                </a:prstTxWarp>
                <a:spAutoFit/>
              </a:bodyPr>
              <a:lstStyle/>
              <a:p>
                <a:pPr indent="-920069" algn="ctr" defTabSz="1637416">
                  <a:lnSpc>
                    <a:spcPct val="95000"/>
                  </a:lnSpc>
                  <a:spcBef>
                    <a:spcPts val="0"/>
                  </a:spcBef>
                  <a:spcAft>
                    <a:spcPts val="0"/>
                  </a:spcAft>
                  <a:buNone/>
                </a:pPr>
                <a:r>
                  <a:rPr lang="zh-CN" sz="1800" b="0" i="0" dirty="0">
                    <a:solidFill>
                      <a:srgbClr val="6DB344"/>
                    </a:solidFill>
                    <a:latin typeface="Arial"/>
                    <a:ea typeface="黑体" pitchFamily="2" charset="-122"/>
                    <a:cs typeface="ＭＳ Ｐゴシック"/>
                  </a:rPr>
                  <a:t>合适的规模</a:t>
                </a:r>
                <a:endParaRPr lang="en-US" dirty="0">
                  <a:solidFill>
                    <a:schemeClr val="tx2"/>
                  </a:solidFill>
                  <a:latin typeface="Arial"/>
                  <a:ea typeface="黑体" pitchFamily="2" charset="-122"/>
                  <a:cs typeface="ＭＳ Ｐゴシック" charset="-128"/>
                </a:endParaRPr>
              </a:p>
            </p:txBody>
          </p:sp>
          <p:sp>
            <p:nvSpPr>
              <p:cNvPr id="62" name="Text Box 9" descr="14872_11_2008 _Bates_C-Scape"/>
              <p:cNvSpPr txBox="1">
                <a:spLocks noChangeAspect="1" noChangeArrowheads="1"/>
              </p:cNvSpPr>
              <p:nvPr/>
            </p:nvSpPr>
            <p:spPr bwMode="auto">
              <a:xfrm rot="5400000">
                <a:off x="9551462" y="3616935"/>
                <a:ext cx="2137834" cy="350774"/>
              </a:xfrm>
              <a:prstGeom prst="rect">
                <a:avLst/>
              </a:prstGeom>
              <a:noFill/>
              <a:ln w="9525">
                <a:noFill/>
                <a:miter lim="800000"/>
                <a:headEnd/>
                <a:tailEnd/>
              </a:ln>
              <a:effectLst/>
            </p:spPr>
            <p:txBody>
              <a:bodyPr lIns="0" tIns="0" rIns="0" bIns="0" anchor="ctr">
                <a:prstTxWarp prst="textNoShape">
                  <a:avLst/>
                </a:prstTxWarp>
                <a:spAutoFit/>
              </a:bodyPr>
              <a:lstStyle/>
              <a:p>
                <a:pPr indent="-920069" algn="ctr" defTabSz="1637416">
                  <a:lnSpc>
                    <a:spcPct val="95000"/>
                  </a:lnSpc>
                  <a:spcBef>
                    <a:spcPts val="0"/>
                  </a:spcBef>
                  <a:spcAft>
                    <a:spcPts val="0"/>
                  </a:spcAft>
                  <a:buNone/>
                </a:pPr>
                <a:r>
                  <a:rPr lang="zh-CN" sz="1800" b="0" i="0" dirty="0">
                    <a:solidFill>
                      <a:srgbClr val="6DB344"/>
                    </a:solidFill>
                    <a:latin typeface="Arial"/>
                    <a:ea typeface="黑体" pitchFamily="2" charset="-122"/>
                    <a:cs typeface="ＭＳ Ｐゴシック"/>
                  </a:rPr>
                  <a:t>合适的规模</a:t>
                </a:r>
                <a:endParaRPr lang="en-US" dirty="0">
                  <a:solidFill>
                    <a:schemeClr val="tx2"/>
                  </a:solidFill>
                  <a:latin typeface="Arial"/>
                  <a:ea typeface="黑体" pitchFamily="2" charset="-122"/>
                  <a:cs typeface="ＭＳ Ｐゴシック" charset="-128"/>
                </a:endParaRPr>
              </a:p>
            </p:txBody>
          </p:sp>
        </p:grpSp>
        <p:pic>
          <p:nvPicPr>
            <p:cNvPr id="42" name="Picture 41" descr="Device_cloud_white_3041_default_256.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77999" y="1538236"/>
              <a:ext cx="1797971" cy="1637107"/>
            </a:xfrm>
            <a:prstGeom prst="rect">
              <a:avLst/>
            </a:prstGeom>
          </p:spPr>
        </p:pic>
        <p:pic>
          <p:nvPicPr>
            <p:cNvPr id="50" name="Picture 49" descr="Device_cloud_white_3041_default_256.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8802" y="1664211"/>
              <a:ext cx="1843026" cy="1491242"/>
            </a:xfrm>
            <a:prstGeom prst="rect">
              <a:avLst/>
            </a:prstGeom>
          </p:spPr>
        </p:pic>
        <p:sp>
          <p:nvSpPr>
            <p:cNvPr id="51" name="TextBox 50"/>
            <p:cNvSpPr txBox="1"/>
            <p:nvPr/>
          </p:nvSpPr>
          <p:spPr>
            <a:xfrm>
              <a:off x="6810793" y="2040596"/>
              <a:ext cx="1434578" cy="867930"/>
            </a:xfrm>
            <a:prstGeom prst="rect">
              <a:avLst/>
            </a:prstGeom>
            <a:noFill/>
          </p:spPr>
          <p:txBody>
            <a:bodyPr wrap="square" rtlCol="0">
              <a:spAutoFit/>
            </a:bodyPr>
            <a:lstStyle/>
            <a:p>
              <a:pPr algn="ctr" defTabSz="914400">
                <a:lnSpc>
                  <a:spcPct val="120000"/>
                </a:lnSpc>
                <a:buNone/>
              </a:pPr>
              <a:r>
                <a:rPr lang="zh-CN" sz="1400" b="0" i="0" dirty="0">
                  <a:solidFill>
                    <a:srgbClr val="0096D6"/>
                  </a:solidFill>
                  <a:latin typeface="Arial"/>
                  <a:ea typeface="黑体" pitchFamily="2" charset="-122"/>
                  <a:cs typeface="+mn-cs"/>
                </a:rPr>
                <a:t>网络即 </a:t>
              </a:r>
            </a:p>
            <a:p>
              <a:pPr algn="ctr" defTabSz="914400">
                <a:lnSpc>
                  <a:spcPct val="120000"/>
                </a:lnSpc>
                <a:buNone/>
              </a:pPr>
              <a:r>
                <a:rPr lang="zh-CN" sz="1400" b="0" i="0" dirty="0" smtClean="0">
                  <a:solidFill>
                    <a:srgbClr val="0096D6"/>
                  </a:solidFill>
                  <a:latin typeface="Arial"/>
                  <a:ea typeface="黑体" pitchFamily="2" charset="-122"/>
                  <a:cs typeface="+mn-cs"/>
                </a:rPr>
                <a:t>服务 </a:t>
              </a:r>
              <a:r>
                <a:rPr lang="en-US" altLang="zh-CN" sz="1400" b="0" i="0" dirty="0" smtClean="0">
                  <a:solidFill>
                    <a:srgbClr val="0096D6"/>
                  </a:solidFill>
                  <a:latin typeface="Arial"/>
                  <a:ea typeface="黑体" pitchFamily="2" charset="-122"/>
                  <a:cs typeface="+mn-cs"/>
                </a:rPr>
                <a:t/>
              </a:r>
              <a:br>
                <a:rPr lang="en-US" altLang="zh-CN" sz="1400" b="0" i="0" dirty="0" smtClean="0">
                  <a:solidFill>
                    <a:srgbClr val="0096D6"/>
                  </a:solidFill>
                  <a:latin typeface="Arial"/>
                  <a:ea typeface="黑体" pitchFamily="2" charset="-122"/>
                  <a:cs typeface="+mn-cs"/>
                </a:rPr>
              </a:br>
              <a:r>
                <a:rPr lang="zh-CN" sz="1400" b="0" i="0" dirty="0" smtClean="0">
                  <a:solidFill>
                    <a:srgbClr val="0096D6"/>
                  </a:solidFill>
                  <a:latin typeface="Arial"/>
                  <a:ea typeface="黑体" pitchFamily="2" charset="-122"/>
                  <a:cs typeface="+mn-cs"/>
                </a:rPr>
                <a:t>(</a:t>
              </a:r>
              <a:r>
                <a:rPr lang="zh-CN" sz="1400" b="0" i="0" dirty="0">
                  <a:solidFill>
                    <a:srgbClr val="0096D6"/>
                  </a:solidFill>
                  <a:latin typeface="Arial"/>
                  <a:ea typeface="黑体" pitchFamily="2" charset="-122"/>
                  <a:cs typeface="+mn-cs"/>
                </a:rPr>
                <a:t>Meraki - MSD) </a:t>
              </a:r>
              <a:endParaRPr lang="en-US" sz="1400" dirty="0">
                <a:solidFill>
                  <a:schemeClr val="accent1"/>
                </a:solidFill>
                <a:ea typeface="黑体" pitchFamily="2" charset="-122"/>
              </a:endParaRPr>
            </a:p>
          </p:txBody>
        </p:sp>
        <p:sp>
          <p:nvSpPr>
            <p:cNvPr id="52" name="TextBox 51"/>
            <p:cNvSpPr txBox="1"/>
            <p:nvPr/>
          </p:nvSpPr>
          <p:spPr>
            <a:xfrm>
              <a:off x="743173" y="2298572"/>
              <a:ext cx="1505809" cy="583686"/>
            </a:xfrm>
            <a:prstGeom prst="rect">
              <a:avLst/>
            </a:prstGeom>
            <a:noFill/>
          </p:spPr>
          <p:txBody>
            <a:bodyPr wrap="square" rtlCol="0">
              <a:spAutoFit/>
            </a:bodyPr>
            <a:lstStyle/>
            <a:p>
              <a:pPr algn="ctr" defTabSz="914400">
                <a:lnSpc>
                  <a:spcPct val="120000"/>
                </a:lnSpc>
                <a:buNone/>
              </a:pPr>
              <a:r>
                <a:rPr lang="zh-CN" sz="1400" b="0" i="0" dirty="0">
                  <a:solidFill>
                    <a:srgbClr val="0096D6"/>
                  </a:solidFill>
                  <a:latin typeface="Arial"/>
                  <a:ea typeface="黑体" pitchFamily="2" charset="-122"/>
                  <a:cs typeface="+mn-cs"/>
                </a:rPr>
                <a:t>协作 </a:t>
              </a:r>
            </a:p>
            <a:p>
              <a:pPr algn="ctr" defTabSz="914400">
                <a:lnSpc>
                  <a:spcPct val="120000"/>
                </a:lnSpc>
                <a:buNone/>
              </a:pPr>
              <a:r>
                <a:rPr lang="zh-CN" sz="1400" b="0" i="0" dirty="0">
                  <a:solidFill>
                    <a:srgbClr val="0096D6"/>
                  </a:solidFill>
                  <a:latin typeface="Arial"/>
                  <a:ea typeface="黑体" pitchFamily="2" charset="-122"/>
                  <a:cs typeface="+mn-cs"/>
                </a:rPr>
                <a:t>即服务</a:t>
              </a:r>
              <a:endParaRPr lang="en-US" sz="1400" dirty="0">
                <a:solidFill>
                  <a:schemeClr val="accent1"/>
                </a:solidFill>
                <a:ea typeface="黑体" pitchFamily="2" charset="-122"/>
              </a:endParaRPr>
            </a:p>
          </p:txBody>
        </p:sp>
        <p:pic>
          <p:nvPicPr>
            <p:cNvPr id="53" name="Picture 52" descr="Device_cloud_white_3041_default_256.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13918" y="2022460"/>
              <a:ext cx="1037306" cy="1037306"/>
            </a:xfrm>
            <a:prstGeom prst="rect">
              <a:avLst/>
            </a:prstGeom>
          </p:spPr>
        </p:pic>
        <p:sp>
          <p:nvSpPr>
            <p:cNvPr id="54" name="TextBox 53"/>
            <p:cNvSpPr txBox="1"/>
            <p:nvPr/>
          </p:nvSpPr>
          <p:spPr>
            <a:xfrm>
              <a:off x="5654822" y="2524648"/>
              <a:ext cx="1363503" cy="307777"/>
            </a:xfrm>
            <a:prstGeom prst="rect">
              <a:avLst/>
            </a:prstGeom>
            <a:noFill/>
          </p:spPr>
          <p:txBody>
            <a:bodyPr wrap="square" rtlCol="0">
              <a:spAutoFit/>
            </a:bodyPr>
            <a:lstStyle/>
            <a:p>
              <a:pPr algn="ctr" defTabSz="914400">
                <a:buNone/>
              </a:pPr>
              <a:r>
                <a:rPr lang="zh-CN" sz="1400" b="0" i="0">
                  <a:solidFill>
                    <a:srgbClr val="0096D6"/>
                  </a:solidFill>
                  <a:latin typeface="Arial"/>
                  <a:ea typeface="黑体" pitchFamily="2" charset="-122"/>
                  <a:cs typeface="+mn-cs"/>
                </a:rPr>
                <a:t>IaaS</a:t>
              </a:r>
              <a:endParaRPr lang="en-US" sz="1400" dirty="0">
                <a:solidFill>
                  <a:schemeClr val="accent1"/>
                </a:solidFill>
                <a:ea typeface="黑体" pitchFamily="2" charset="-122"/>
              </a:endParaRPr>
            </a:p>
          </p:txBody>
        </p:sp>
        <p:pic>
          <p:nvPicPr>
            <p:cNvPr id="55" name="Picture 54" descr="Device_cloud_white_3041_default_256.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34719" y="1935378"/>
              <a:ext cx="1154867" cy="1154868"/>
            </a:xfrm>
            <a:prstGeom prst="rect">
              <a:avLst/>
            </a:prstGeom>
          </p:spPr>
        </p:pic>
        <p:sp>
          <p:nvSpPr>
            <p:cNvPr id="56" name="TextBox 55"/>
            <p:cNvSpPr txBox="1"/>
            <p:nvPr/>
          </p:nvSpPr>
          <p:spPr>
            <a:xfrm>
              <a:off x="1920240" y="2524648"/>
              <a:ext cx="1363503" cy="307777"/>
            </a:xfrm>
            <a:prstGeom prst="rect">
              <a:avLst/>
            </a:prstGeom>
            <a:noFill/>
          </p:spPr>
          <p:txBody>
            <a:bodyPr wrap="square" rtlCol="0">
              <a:spAutoFit/>
            </a:bodyPr>
            <a:lstStyle/>
            <a:p>
              <a:pPr algn="ctr" defTabSz="914400">
                <a:buNone/>
              </a:pPr>
              <a:r>
                <a:rPr lang="zh-CN" sz="1400" b="0" i="0">
                  <a:solidFill>
                    <a:srgbClr val="0096D6"/>
                  </a:solidFill>
                  <a:latin typeface="Arial"/>
                  <a:ea typeface="黑体" pitchFamily="2" charset="-122"/>
                  <a:cs typeface="+mn-cs"/>
                </a:rPr>
                <a:t>SaaS</a:t>
              </a:r>
              <a:endParaRPr lang="en-US" sz="1400" dirty="0">
                <a:solidFill>
                  <a:schemeClr val="accent1"/>
                </a:solidFill>
                <a:ea typeface="黑体" pitchFamily="2" charset="-122"/>
              </a:endParaRPr>
            </a:p>
          </p:txBody>
        </p:sp>
        <p:sp>
          <p:nvSpPr>
            <p:cNvPr id="57" name="Rectangle 56"/>
            <p:cNvSpPr/>
            <p:nvPr/>
          </p:nvSpPr>
          <p:spPr>
            <a:xfrm>
              <a:off x="1246509" y="3564637"/>
              <a:ext cx="6503545" cy="1618502"/>
            </a:xfrm>
            <a:prstGeom prst="rect">
              <a:avLst/>
            </a:prstGeom>
            <a:gradFill flip="none" rotWithShape="1">
              <a:gsLst>
                <a:gs pos="100000">
                  <a:schemeClr val="tx1"/>
                </a:gs>
                <a:gs pos="0">
                  <a:srgbClr val="005D85"/>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58" name="Rectangle 57"/>
            <p:cNvSpPr/>
            <p:nvPr/>
          </p:nvSpPr>
          <p:spPr>
            <a:xfrm>
              <a:off x="3480777" y="3650276"/>
              <a:ext cx="1878148" cy="1137504"/>
            </a:xfrm>
            <a:prstGeom prst="rect">
              <a:avLst/>
            </a:prstGeom>
            <a:no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82124" tIns="41061" rIns="82124" bIns="41061" numCol="1" spcCol="0" rtlCol="0" fromWordArt="0" anchor="t" anchorCtr="0" forceAA="0" compatLnSpc="1">
              <a:prstTxWarp prst="textNoShape">
                <a:avLst/>
              </a:prstTxWarp>
              <a:noAutofit/>
            </a:bodyPr>
            <a:lstStyle/>
            <a:p>
              <a:pPr defTabSz="814365">
                <a:lnSpc>
                  <a:spcPts val="1400"/>
                </a:lnSpc>
                <a:spcBef>
                  <a:spcPts val="700"/>
                </a:spcBef>
                <a:spcAft>
                  <a:spcPts val="100"/>
                </a:spcAft>
                <a:buNone/>
              </a:pPr>
              <a:r>
                <a:rPr lang="en-US" sz="1400" b="1" i="0" dirty="0" err="1">
                  <a:solidFill>
                    <a:srgbClr val="FFFFFF"/>
                  </a:solidFill>
                  <a:latin typeface="Arial"/>
                  <a:ea typeface="黑体" pitchFamily="2" charset="-122"/>
                  <a:cs typeface="+mn-cs"/>
                </a:rPr>
                <a:t>数据中心</a:t>
              </a:r>
              <a:endParaRPr lang="en-US" sz="1400" dirty="0" smtClean="0">
                <a:solidFill>
                  <a:srgbClr val="FFFFFF"/>
                </a:solidFill>
                <a:ea typeface="黑体" pitchFamily="2" charset="-122"/>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统一计算</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统一交换矩阵</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统一管理</a:t>
              </a:r>
            </a:p>
          </p:txBody>
        </p:sp>
        <p:sp>
          <p:nvSpPr>
            <p:cNvPr id="59" name="Rectangle 58"/>
            <p:cNvSpPr/>
            <p:nvPr/>
          </p:nvSpPr>
          <p:spPr>
            <a:xfrm>
              <a:off x="5168901" y="3650276"/>
              <a:ext cx="2645630" cy="1367804"/>
            </a:xfrm>
            <a:prstGeom prst="rect">
              <a:avLst/>
            </a:prstGeom>
            <a:no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82124" tIns="41061" rIns="82124" bIns="41061" numCol="1" spcCol="0" rtlCol="0" fromWordArt="0" anchor="t" anchorCtr="0" forceAA="0" compatLnSpc="1">
              <a:prstTxWarp prst="textNoShape">
                <a:avLst/>
              </a:prstTxWarp>
              <a:noAutofit/>
            </a:bodyPr>
            <a:lstStyle/>
            <a:p>
              <a:pPr algn="l" defTabSz="814365">
                <a:lnSpc>
                  <a:spcPts val="1400"/>
                </a:lnSpc>
                <a:spcBef>
                  <a:spcPts val="700"/>
                </a:spcBef>
                <a:spcAft>
                  <a:spcPts val="100"/>
                </a:spcAft>
                <a:buNone/>
              </a:pPr>
              <a:r>
                <a:rPr lang="en-US" sz="1400" b="1" i="0" dirty="0" err="1">
                  <a:solidFill>
                    <a:srgbClr val="FFFFFF"/>
                  </a:solidFill>
                  <a:latin typeface="Arial"/>
                  <a:ea typeface="黑体" pitchFamily="2" charset="-122"/>
                  <a:cs typeface="+mn-cs"/>
                </a:rPr>
                <a:t>网络与安全</a:t>
              </a:r>
              <a:endParaRPr lang="en-US" sz="1400" dirty="0" smtClean="0">
                <a:solidFill>
                  <a:srgbClr val="FFFFFF"/>
                </a:solidFill>
                <a:ea typeface="黑体" pitchFamily="2" charset="-122"/>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统一接入</a:t>
              </a:r>
              <a:r>
                <a:rPr lang="zh-CN" sz="1200" b="0" i="0" dirty="0">
                  <a:solidFill>
                    <a:srgbClr val="FFFFFF"/>
                  </a:solidFill>
                  <a:latin typeface="Arial"/>
                  <a:ea typeface="黑体" pitchFamily="2" charset="-122"/>
                  <a:cs typeface="+mn-cs"/>
                </a:rPr>
                <a:t>（无线和交换） </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统一服务 </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分支机构一体化产品</a:t>
              </a:r>
              <a:endParaRPr lang="en-US" sz="1400" dirty="0">
                <a:solidFill>
                  <a:srgbClr val="FFFFFF"/>
                </a:solidFill>
                <a:ea typeface="黑体" pitchFamily="2" charset="-122"/>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安全</a:t>
              </a:r>
            </a:p>
          </p:txBody>
        </p:sp>
        <p:sp>
          <p:nvSpPr>
            <p:cNvPr id="60" name="Rectangle 59"/>
            <p:cNvSpPr/>
            <p:nvPr/>
          </p:nvSpPr>
          <p:spPr>
            <a:xfrm>
              <a:off x="1268730" y="3650276"/>
              <a:ext cx="2212047" cy="1520163"/>
            </a:xfrm>
            <a:prstGeom prst="rect">
              <a:avLst/>
            </a:prstGeom>
            <a:no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82124" tIns="41061" rIns="82124" bIns="41061" numCol="1" spcCol="0" rtlCol="0" fromWordArt="0" anchor="t" anchorCtr="0" forceAA="0" compatLnSpc="1">
              <a:prstTxWarp prst="textNoShape">
                <a:avLst/>
              </a:prstTxWarp>
              <a:noAutofit/>
            </a:bodyPr>
            <a:lstStyle/>
            <a:p>
              <a:pPr defTabSz="814365">
                <a:lnSpc>
                  <a:spcPts val="1400"/>
                </a:lnSpc>
                <a:spcBef>
                  <a:spcPts val="700"/>
                </a:spcBef>
                <a:spcAft>
                  <a:spcPts val="100"/>
                </a:spcAft>
                <a:buNone/>
              </a:pPr>
              <a:r>
                <a:rPr lang="en-US" sz="1400" b="1" i="0" dirty="0">
                  <a:solidFill>
                    <a:srgbClr val="FFFFFF"/>
                  </a:solidFill>
                  <a:latin typeface="Arial"/>
                  <a:ea typeface="黑体" pitchFamily="2" charset="-122"/>
                  <a:cs typeface="+mn-cs"/>
                </a:rPr>
                <a:t>UC/</a:t>
              </a:r>
              <a:r>
                <a:rPr lang="en-US" sz="1400" b="1" i="0" dirty="0" err="1">
                  <a:solidFill>
                    <a:srgbClr val="FFFFFF"/>
                  </a:solidFill>
                  <a:latin typeface="Arial"/>
                  <a:ea typeface="黑体" pitchFamily="2" charset="-122"/>
                  <a:cs typeface="+mn-cs"/>
                </a:rPr>
                <a:t>协作</a:t>
              </a:r>
              <a:endParaRPr lang="en-US" sz="1400" b="1" i="0" dirty="0">
                <a:solidFill>
                  <a:srgbClr val="FFFFFF"/>
                </a:solidFill>
                <a:latin typeface="Arial"/>
                <a:ea typeface="黑体" pitchFamily="2" charset="-122"/>
                <a:cs typeface="+mn-cs"/>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统一通信</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协作服务</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客户协作</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网真</a:t>
              </a:r>
            </a:p>
          </p:txBody>
        </p:sp>
      </p:grpSp>
      <p:cxnSp>
        <p:nvCxnSpPr>
          <p:cNvPr id="65" name="Straight Connector 64"/>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66" name="Rectangle 65"/>
          <p:cNvSpPr>
            <a:spLocks noChangeAspect="1"/>
          </p:cNvSpPr>
          <p:nvPr/>
        </p:nvSpPr>
        <p:spPr>
          <a:xfrm>
            <a:off x="1522453" y="2845175"/>
            <a:ext cx="5951656" cy="714553"/>
          </a:xfrm>
          <a:prstGeom prst="rect">
            <a:avLst/>
          </a:prstGeom>
          <a:gradFill flip="none" rotWithShape="1">
            <a:gsLst>
              <a:gs pos="23000">
                <a:srgbClr val="278878"/>
              </a:gs>
              <a:gs pos="100000">
                <a:srgbClr val="36BCA6"/>
              </a:gs>
            </a:gsLst>
            <a:lin ang="16200000" scaled="0"/>
            <a:tileRect/>
          </a:gra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45029" tIns="73152" rIns="145029" bIns="72516" anchor="ctr"/>
          <a:lstStyle/>
          <a:p>
            <a:pPr algn="ctr" defTabSz="1624614">
              <a:lnSpc>
                <a:spcPct val="120000"/>
              </a:lnSpc>
              <a:spcBef>
                <a:spcPts val="0"/>
              </a:spcBef>
              <a:spcAft>
                <a:spcPts val="0"/>
              </a:spcAft>
              <a:buNone/>
            </a:pPr>
            <a:r>
              <a:rPr lang="en-US" sz="1400" b="1" i="0" dirty="0" err="1">
                <a:solidFill>
                  <a:srgbClr val="FFFFFF"/>
                </a:solidFill>
                <a:latin typeface="Arial"/>
                <a:ea typeface="黑体" pitchFamily="2" charset="-122"/>
                <a:cs typeface="Arial Black"/>
              </a:rPr>
              <a:t>智能解决方案</a:t>
            </a:r>
            <a:endParaRPr lang="en-US" sz="1400" b="1" i="0" dirty="0">
              <a:solidFill>
                <a:srgbClr val="FFFFFF"/>
              </a:solidFill>
              <a:latin typeface="Arial"/>
              <a:ea typeface="黑体" pitchFamily="2" charset="-122"/>
              <a:cs typeface="Arial Black"/>
            </a:endParaRPr>
          </a:p>
          <a:p>
            <a:pPr algn="ctr" defTabSz="1624614">
              <a:lnSpc>
                <a:spcPct val="120000"/>
              </a:lnSpc>
              <a:spcBef>
                <a:spcPts val="0"/>
              </a:spcBef>
              <a:spcAft>
                <a:spcPts val="0"/>
              </a:spcAft>
              <a:buNone/>
            </a:pPr>
            <a:r>
              <a:rPr lang="zh-CN" sz="1400" b="0" i="0" dirty="0">
                <a:solidFill>
                  <a:srgbClr val="FFFFFF"/>
                </a:solidFill>
                <a:latin typeface="Arial"/>
                <a:ea typeface="黑体" pitchFamily="2" charset="-122"/>
                <a:cs typeface="Arial Black"/>
              </a:rPr>
              <a:t>自带设备 – </a:t>
            </a:r>
            <a:r>
              <a:rPr lang="zh-CN" sz="1400" b="1" i="0" dirty="0">
                <a:solidFill>
                  <a:srgbClr val="F2B800"/>
                </a:solidFill>
                <a:latin typeface="Arial"/>
                <a:ea typeface="黑体" pitchFamily="2" charset="-122"/>
                <a:cs typeface="Arial Black"/>
              </a:rPr>
              <a:t>虚拟基础 </a:t>
            </a:r>
            <a:r>
              <a:rPr lang="en-US" altLang="zh-CN" sz="1400" dirty="0" smtClean="0">
                <a:solidFill>
                  <a:srgbClr val="FFFFFF"/>
                </a:solidFill>
                <a:ea typeface="黑体" pitchFamily="2" charset="-122"/>
                <a:cs typeface="Arial Black"/>
              </a:rPr>
              <a:t>– </a:t>
            </a:r>
            <a:r>
              <a:rPr lang="zh-CN" sz="1400" b="0" i="0" dirty="0">
                <a:solidFill>
                  <a:srgbClr val="FFFFFF"/>
                </a:solidFill>
                <a:latin typeface="Arial"/>
                <a:ea typeface="黑体" pitchFamily="2" charset="-122"/>
                <a:cs typeface="Arial Black"/>
              </a:rPr>
              <a:t>虚拟桌面 – 行业网络</a:t>
            </a:r>
            <a:endParaRPr lang="en-US" sz="1400" dirty="0">
              <a:solidFill>
                <a:schemeClr val="bg2"/>
              </a:solidFill>
              <a:ea typeface="黑体" pitchFamily="2" charset="-122"/>
              <a:cs typeface="Arial Black"/>
            </a:endParaRPr>
          </a:p>
        </p:txBody>
      </p:sp>
    </p:spTree>
    <p:extLst>
      <p:ext uri="{BB962C8B-B14F-4D97-AF65-F5344CB8AC3E}">
        <p14:creationId xmlns:p14="http://schemas.microsoft.com/office/powerpoint/2010/main" val="31300271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2.5E-6 -2.22222E-6 L 2.5E-6 0.12593 " pathEditMode="relative" ptsTypes="AA">
                                      <p:cBhvr>
                                        <p:cTn id="10" dur="2000" fill="hold"/>
                                        <p:tgtEl>
                                          <p:spTgt spid="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grpSp>
        <p:nvGrpSpPr>
          <p:cNvPr id="3" name="Group 81"/>
          <p:cNvGrpSpPr/>
          <p:nvPr/>
        </p:nvGrpSpPr>
        <p:grpSpPr>
          <a:xfrm>
            <a:off x="341866" y="1752600"/>
            <a:ext cx="7940896" cy="4649202"/>
            <a:chOff x="341865" y="1752597"/>
            <a:chExt cx="7940897" cy="4649202"/>
          </a:xfrm>
        </p:grpSpPr>
        <p:grpSp>
          <p:nvGrpSpPr>
            <p:cNvPr id="4" name="Group 48"/>
            <p:cNvGrpSpPr/>
            <p:nvPr/>
          </p:nvGrpSpPr>
          <p:grpSpPr>
            <a:xfrm>
              <a:off x="341865" y="1752597"/>
              <a:ext cx="7940897" cy="4649202"/>
              <a:chOff x="437401" y="1957317"/>
              <a:chExt cx="7940897" cy="4649202"/>
            </a:xfrm>
          </p:grpSpPr>
          <p:grpSp>
            <p:nvGrpSpPr>
              <p:cNvPr id="5" name="Group 42"/>
              <p:cNvGrpSpPr/>
              <p:nvPr/>
            </p:nvGrpSpPr>
            <p:grpSpPr>
              <a:xfrm>
                <a:off x="2346081" y="1957317"/>
                <a:ext cx="5887500" cy="3579597"/>
                <a:chOff x="2663581" y="1957317"/>
                <a:chExt cx="5887500" cy="3579597"/>
              </a:xfrm>
            </p:grpSpPr>
            <p:sp>
              <p:nvSpPr>
                <p:cNvPr id="69" name="Oval 13"/>
                <p:cNvSpPr>
                  <a:spLocks noChangeArrowheads="1"/>
                </p:cNvSpPr>
                <p:nvPr/>
              </p:nvSpPr>
              <p:spPr bwMode="auto">
                <a:xfrm>
                  <a:off x="2663581" y="1957317"/>
                  <a:ext cx="5887500" cy="3579597"/>
                </a:xfrm>
                <a:prstGeom prst="ellipse">
                  <a:avLst/>
                </a:prstGeom>
                <a:gradFill flip="none" rotWithShape="1">
                  <a:gsLst>
                    <a:gs pos="0">
                      <a:srgbClr val="006D9B"/>
                    </a:gs>
                    <a:gs pos="100000">
                      <a:schemeClr val="tx1"/>
                    </a:gs>
                  </a:gsLst>
                  <a:lin ang="0" scaled="1"/>
                  <a:tileRect/>
                </a:gradFill>
                <a:ln w="12700">
                  <a:solidFill>
                    <a:schemeClr val="bg1"/>
                  </a:solidFill>
                  <a:round/>
                  <a:headEnd/>
                  <a:tailEnd/>
                </a:ln>
                <a:effectLst>
                  <a:outerShdw blurRad="50800" dist="38100" dir="18900000" algn="bl" rotWithShape="0">
                    <a:prstClr val="black">
                      <a:alpha val="40000"/>
                    </a:prstClr>
                  </a:outerShdw>
                </a:effectLst>
              </p:spPr>
              <p:txBody>
                <a:bodyPr vert="horz" wrap="none" lIns="73025" tIns="36512" rIns="73025" bIns="36512" numCol="1" anchor="ctr" anchorCtr="0" compatLnSpc="1">
                  <a:prstTxWarp prst="textNoShape">
                    <a:avLst/>
                  </a:prstTxWarp>
                </a:bodyPr>
                <a:lstStyle/>
                <a:p>
                  <a:pPr algn="ctr" fontAlgn="base">
                    <a:spcBef>
                      <a:spcPct val="0"/>
                    </a:spcBef>
                    <a:spcAft>
                      <a:spcPct val="0"/>
                    </a:spcAft>
                  </a:pPr>
                  <a:endParaRPr lang="en-US">
                    <a:solidFill>
                      <a:srgbClr val="0096D6"/>
                    </a:solidFill>
                    <a:ea typeface="黑体" pitchFamily="2" charset="-122"/>
                  </a:endParaRPr>
                </a:p>
              </p:txBody>
            </p:sp>
            <p:sp>
              <p:nvSpPr>
                <p:cNvPr id="79" name="TextBox 78"/>
                <p:cNvSpPr txBox="1"/>
                <p:nvPr/>
              </p:nvSpPr>
              <p:spPr>
                <a:xfrm>
                  <a:off x="4625954" y="2097254"/>
                  <a:ext cx="1218603" cy="584775"/>
                </a:xfrm>
                <a:prstGeom prst="rect">
                  <a:avLst/>
                </a:prstGeom>
                <a:noFill/>
                <a:effectLst>
                  <a:outerShdw blurRad="50800" dist="25400" dir="2700000">
                    <a:srgbClr val="000000">
                      <a:alpha val="22000"/>
                    </a:srgbClr>
                  </a:outerShdw>
                </a:effectLst>
              </p:spPr>
              <p:txBody>
                <a:bodyPr wrap="none" rtlCol="0">
                  <a:spAutoFit/>
                </a:bodyPr>
                <a:lstStyle/>
                <a:p>
                  <a:pPr algn="ctr" defTabSz="914400">
                    <a:buNone/>
                  </a:pPr>
                  <a:r>
                    <a:rPr lang="en-US" sz="1600" b="1" i="0" dirty="0" err="1" smtClean="0">
                      <a:solidFill>
                        <a:srgbClr val="FFFFFF"/>
                      </a:solidFill>
                      <a:latin typeface="Arial"/>
                      <a:ea typeface="黑体" pitchFamily="2" charset="-122"/>
                      <a:cs typeface="+mn-cs"/>
                    </a:rPr>
                    <a:t>基础设施即</a:t>
                  </a:r>
                  <a:r>
                    <a:rPr lang="en-US" sz="1600" b="1" i="0" dirty="0" smtClean="0">
                      <a:solidFill>
                        <a:srgbClr val="FFFFFF"/>
                      </a:solidFill>
                      <a:latin typeface="Arial"/>
                      <a:ea typeface="黑体" pitchFamily="2" charset="-122"/>
                      <a:cs typeface="+mn-cs"/>
                    </a:rPr>
                    <a:t/>
                  </a:r>
                  <a:br>
                    <a:rPr lang="en-US" sz="1600" b="1" i="0" dirty="0" smtClean="0">
                      <a:solidFill>
                        <a:srgbClr val="FFFFFF"/>
                      </a:solidFill>
                      <a:latin typeface="Arial"/>
                      <a:ea typeface="黑体" pitchFamily="2" charset="-122"/>
                      <a:cs typeface="+mn-cs"/>
                    </a:rPr>
                  </a:br>
                  <a:r>
                    <a:rPr lang="en-US" sz="1600" b="1" i="0" dirty="0" err="1" smtClean="0">
                      <a:solidFill>
                        <a:srgbClr val="FFFFFF"/>
                      </a:solidFill>
                      <a:latin typeface="Arial"/>
                      <a:ea typeface="黑体" pitchFamily="2" charset="-122"/>
                      <a:cs typeface="+mn-cs"/>
                    </a:rPr>
                    <a:t>服务</a:t>
                  </a:r>
                  <a:r>
                    <a:rPr lang="en-US" sz="1600" b="1" i="0" dirty="0" smtClean="0">
                      <a:solidFill>
                        <a:srgbClr val="FFFFFF"/>
                      </a:solidFill>
                      <a:latin typeface="Arial"/>
                      <a:ea typeface="黑体" pitchFamily="2" charset="-122"/>
                      <a:cs typeface="+mn-cs"/>
                    </a:rPr>
                    <a:t> </a:t>
                  </a:r>
                  <a:r>
                    <a:rPr lang="en-US" sz="1600" b="1" i="0" dirty="0">
                      <a:solidFill>
                        <a:srgbClr val="FFFFFF"/>
                      </a:solidFill>
                      <a:latin typeface="Arial"/>
                      <a:ea typeface="黑体" pitchFamily="2" charset="-122"/>
                      <a:cs typeface="+mn-cs"/>
                    </a:rPr>
                    <a:t>(</a:t>
                  </a:r>
                  <a:r>
                    <a:rPr lang="en-US" sz="1600" b="1" i="0" dirty="0" err="1">
                      <a:solidFill>
                        <a:srgbClr val="FFFFFF"/>
                      </a:solidFill>
                      <a:latin typeface="Arial"/>
                      <a:ea typeface="黑体" pitchFamily="2" charset="-122"/>
                      <a:cs typeface="+mn-cs"/>
                    </a:rPr>
                    <a:t>IaaS</a:t>
                  </a:r>
                  <a:r>
                    <a:rPr lang="en-US" sz="1600" b="1" i="0" dirty="0">
                      <a:solidFill>
                        <a:srgbClr val="FFFFFF"/>
                      </a:solidFill>
                      <a:latin typeface="Arial"/>
                      <a:ea typeface="黑体" pitchFamily="2" charset="-122"/>
                      <a:cs typeface="+mn-cs"/>
                    </a:rPr>
                    <a:t>)</a:t>
                  </a:r>
                  <a:endParaRPr lang="en-US" b="1" dirty="0" smtClean="0">
                    <a:solidFill>
                      <a:srgbClr val="FFFFFF"/>
                    </a:solidFill>
                    <a:ea typeface="黑体" pitchFamily="2" charset="-122"/>
                  </a:endParaRPr>
                </a:p>
              </p:txBody>
            </p:sp>
          </p:grpSp>
          <p:sp>
            <p:nvSpPr>
              <p:cNvPr id="90" name="TextBox 89"/>
              <p:cNvSpPr txBox="1"/>
              <p:nvPr/>
            </p:nvSpPr>
            <p:spPr>
              <a:xfrm>
                <a:off x="6002297" y="6237187"/>
                <a:ext cx="2376001" cy="369332"/>
              </a:xfrm>
              <a:prstGeom prst="rect">
                <a:avLst/>
              </a:prstGeom>
            </p:spPr>
            <p:txBody>
              <a:bodyPr wrap="square" rtlCol="0" anchor="b">
                <a:spAutoFit/>
              </a:bodyPr>
              <a:lstStyle/>
              <a:p>
                <a:pPr algn="ctr" defTabSz="914400">
                  <a:buNone/>
                </a:pPr>
                <a:r>
                  <a:rPr lang="en-US" sz="1800" b="1" i="0" dirty="0" err="1">
                    <a:solidFill>
                      <a:srgbClr val="0096D6"/>
                    </a:solidFill>
                    <a:latin typeface="Arial"/>
                    <a:ea typeface="黑体" pitchFamily="2" charset="-122"/>
                    <a:cs typeface="+mn-cs"/>
                  </a:rPr>
                  <a:t>技术和业务解决方案</a:t>
                </a:r>
                <a:endParaRPr lang="en-US" sz="1800" b="1" i="0" dirty="0">
                  <a:solidFill>
                    <a:srgbClr val="0096D6"/>
                  </a:solidFill>
                  <a:latin typeface="Arial"/>
                  <a:ea typeface="黑体" pitchFamily="2" charset="-122"/>
                  <a:cs typeface="+mn-cs"/>
                </a:endParaRPr>
              </a:p>
            </p:txBody>
          </p:sp>
          <p:sp>
            <p:nvSpPr>
              <p:cNvPr id="60" name="TextBox 59"/>
              <p:cNvSpPr txBox="1"/>
              <p:nvPr/>
            </p:nvSpPr>
            <p:spPr>
              <a:xfrm rot="16200000">
                <a:off x="-35003" y="2692885"/>
                <a:ext cx="1314140" cy="369332"/>
              </a:xfrm>
              <a:prstGeom prst="rect">
                <a:avLst/>
              </a:prstGeom>
            </p:spPr>
            <p:txBody>
              <a:bodyPr wrap="square" rtlCol="0" anchor="b">
                <a:spAutoFit/>
              </a:bodyPr>
              <a:lstStyle>
                <a:defPPr>
                  <a:defRPr lang="en-US"/>
                </a:defPPr>
                <a:lvl1pPr algn="ctr">
                  <a:defRPr sz="1600" b="1">
                    <a:solidFill>
                      <a:srgbClr val="00A0E7"/>
                    </a:solidFill>
                  </a:defRPr>
                </a:lvl1pPr>
              </a:lstStyle>
              <a:p>
                <a:pPr algn="l" defTabSz="914400">
                  <a:buNone/>
                </a:pPr>
                <a:r>
                  <a:rPr lang="zh-CN" sz="1800" b="0" i="0">
                    <a:solidFill>
                      <a:srgbClr val="0096D6"/>
                    </a:solidFill>
                    <a:latin typeface="Arial"/>
                    <a:ea typeface="黑体" pitchFamily="2" charset="-122"/>
                    <a:cs typeface="+mn-cs"/>
                  </a:rPr>
                  <a:t>解决方案</a:t>
                </a:r>
              </a:p>
            </p:txBody>
          </p:sp>
        </p:grpSp>
        <p:sp>
          <p:nvSpPr>
            <p:cNvPr id="38" name="TextBox 37"/>
            <p:cNvSpPr txBox="1"/>
            <p:nvPr/>
          </p:nvSpPr>
          <p:spPr>
            <a:xfrm>
              <a:off x="6494093" y="3373118"/>
              <a:ext cx="1011815" cy="338554"/>
            </a:xfrm>
            <a:prstGeom prst="rect">
              <a:avLst/>
            </a:prstGeom>
            <a:noFill/>
            <a:effectLst/>
          </p:spPr>
          <p:txBody>
            <a:bodyPr wrap="none" rtlCol="0">
              <a:spAutoFit/>
            </a:bodyPr>
            <a:lstStyle/>
            <a:p>
              <a:pPr algn="ctr" defTabSz="914400">
                <a:buNone/>
              </a:pPr>
              <a:r>
                <a:rPr lang="en-US" sz="1600" b="1" i="0" dirty="0" err="1">
                  <a:solidFill>
                    <a:srgbClr val="F0D900"/>
                  </a:solidFill>
                  <a:latin typeface="Arial"/>
                  <a:ea typeface="黑体" pitchFamily="2" charset="-122"/>
                  <a:cs typeface="+mn-cs"/>
                </a:rPr>
                <a:t>虚拟桌面</a:t>
              </a:r>
              <a:endParaRPr lang="en-US" sz="1600" b="1" i="0" dirty="0">
                <a:solidFill>
                  <a:srgbClr val="F0D900"/>
                </a:solidFill>
                <a:latin typeface="Arial"/>
                <a:ea typeface="黑体" pitchFamily="2" charset="-122"/>
                <a:cs typeface="+mn-cs"/>
              </a:endParaRPr>
            </a:p>
          </p:txBody>
        </p:sp>
        <p:sp>
          <p:nvSpPr>
            <p:cNvPr id="40" name="TextBox 39"/>
            <p:cNvSpPr txBox="1"/>
            <p:nvPr/>
          </p:nvSpPr>
          <p:spPr>
            <a:xfrm>
              <a:off x="5436224" y="2011455"/>
              <a:ext cx="1011816" cy="338554"/>
            </a:xfrm>
            <a:prstGeom prst="rect">
              <a:avLst/>
            </a:prstGeom>
            <a:noFill/>
            <a:effectLst/>
          </p:spPr>
          <p:txBody>
            <a:bodyPr wrap="none" rtlCol="0">
              <a:spAutoFit/>
            </a:bodyPr>
            <a:lstStyle/>
            <a:p>
              <a:pPr algn="ctr" defTabSz="914400">
                <a:buNone/>
              </a:pPr>
              <a:r>
                <a:rPr lang="en-US" sz="1600" b="1" i="0" dirty="0" err="1">
                  <a:solidFill>
                    <a:srgbClr val="F0D900"/>
                  </a:solidFill>
                  <a:latin typeface="Arial"/>
                  <a:ea typeface="黑体" pitchFamily="2" charset="-122"/>
                  <a:cs typeface="+mn-cs"/>
                </a:rPr>
                <a:t>自带设备</a:t>
              </a:r>
              <a:endParaRPr lang="en-US" sz="1600" b="1" i="0" dirty="0">
                <a:solidFill>
                  <a:srgbClr val="F0D900"/>
                </a:solidFill>
                <a:latin typeface="Arial"/>
                <a:ea typeface="黑体" pitchFamily="2" charset="-122"/>
                <a:cs typeface="+mn-cs"/>
              </a:endParaRPr>
            </a:p>
          </p:txBody>
        </p:sp>
        <p:sp>
          <p:nvSpPr>
            <p:cNvPr id="49" name="TextBox 48"/>
            <p:cNvSpPr txBox="1"/>
            <p:nvPr/>
          </p:nvSpPr>
          <p:spPr>
            <a:xfrm>
              <a:off x="5619550" y="2491860"/>
              <a:ext cx="862737" cy="584775"/>
            </a:xfrm>
            <a:prstGeom prst="rect">
              <a:avLst/>
            </a:prstGeom>
            <a:noFill/>
            <a:effectLst>
              <a:outerShdw blurRad="50800" dist="25400" dir="2700000">
                <a:srgbClr val="000000">
                  <a:alpha val="22000"/>
                </a:srgbClr>
              </a:outerShdw>
            </a:effectLst>
          </p:spPr>
          <p:txBody>
            <a:bodyPr wrap="none" rtlCol="0">
              <a:spAutoFit/>
            </a:bodyPr>
            <a:lstStyle/>
            <a:p>
              <a:pPr algn="ctr" defTabSz="914400">
                <a:buNone/>
              </a:pPr>
              <a:r>
                <a:rPr lang="en-US" sz="1600" b="1" i="0" dirty="0" err="1">
                  <a:solidFill>
                    <a:srgbClr val="FFFFFF"/>
                  </a:solidFill>
                  <a:latin typeface="Arial"/>
                  <a:ea typeface="黑体" pitchFamily="2" charset="-122"/>
                  <a:cs typeface="+mn-cs"/>
                </a:rPr>
                <a:t>遥控器</a:t>
              </a:r>
              <a:r>
                <a:rPr lang="en-US" sz="1600" b="1" i="0" dirty="0">
                  <a:solidFill>
                    <a:srgbClr val="FFFFFF"/>
                  </a:solidFill>
                  <a:latin typeface="Arial"/>
                  <a:ea typeface="黑体" pitchFamily="2" charset="-122"/>
                  <a:cs typeface="+mn-cs"/>
                </a:rPr>
                <a:t> </a:t>
              </a:r>
            </a:p>
            <a:p>
              <a:pPr algn="ctr" defTabSz="914400">
                <a:buNone/>
              </a:pPr>
              <a:r>
                <a:rPr lang="en-US" sz="1600" b="1" i="0" dirty="0" err="1">
                  <a:solidFill>
                    <a:srgbClr val="FFFFFF"/>
                  </a:solidFill>
                  <a:latin typeface="Arial"/>
                  <a:ea typeface="黑体" pitchFamily="2" charset="-122"/>
                  <a:cs typeface="+mn-cs"/>
                </a:rPr>
                <a:t>专家</a:t>
              </a:r>
              <a:endParaRPr lang="en-US" sz="1600" b="1" i="0" dirty="0">
                <a:solidFill>
                  <a:srgbClr val="FFFFFF"/>
                </a:solidFill>
                <a:latin typeface="Arial"/>
                <a:ea typeface="黑体" pitchFamily="2" charset="-122"/>
                <a:cs typeface="+mn-cs"/>
              </a:endParaRPr>
            </a:p>
          </p:txBody>
        </p:sp>
        <p:sp>
          <p:nvSpPr>
            <p:cNvPr id="56" name="TextBox 55"/>
            <p:cNvSpPr txBox="1"/>
            <p:nvPr/>
          </p:nvSpPr>
          <p:spPr>
            <a:xfrm>
              <a:off x="3554125" y="2066981"/>
              <a:ext cx="655949" cy="584775"/>
            </a:xfrm>
            <a:prstGeom prst="rect">
              <a:avLst/>
            </a:prstGeom>
            <a:noFill/>
            <a:effectLst/>
          </p:spPr>
          <p:txBody>
            <a:bodyPr wrap="none" rtlCol="0">
              <a:spAutoFit/>
            </a:bodyPr>
            <a:lstStyle/>
            <a:p>
              <a:pPr algn="ctr" defTabSz="914400">
                <a:buNone/>
              </a:pPr>
              <a:r>
                <a:rPr lang="en-US" sz="1600" b="1" i="0">
                  <a:solidFill>
                    <a:srgbClr val="F0D900"/>
                  </a:solidFill>
                  <a:latin typeface="Arial"/>
                  <a:ea typeface="黑体" pitchFamily="2" charset="-122"/>
                  <a:cs typeface="+mn-cs"/>
                </a:rPr>
                <a:t>互联 </a:t>
              </a:r>
            </a:p>
            <a:p>
              <a:pPr algn="ctr" defTabSz="914400">
                <a:buNone/>
              </a:pPr>
              <a:r>
                <a:rPr lang="en-US" sz="1600" b="1" i="0">
                  <a:solidFill>
                    <a:srgbClr val="F0D900"/>
                  </a:solidFill>
                  <a:latin typeface="Arial"/>
                  <a:ea typeface="黑体" pitchFamily="2" charset="-122"/>
                  <a:cs typeface="+mn-cs"/>
                </a:rPr>
                <a:t>行业</a:t>
              </a:r>
            </a:p>
          </p:txBody>
        </p:sp>
        <p:sp>
          <p:nvSpPr>
            <p:cNvPr id="59" name="TextBox 58"/>
            <p:cNvSpPr txBox="1"/>
            <p:nvPr/>
          </p:nvSpPr>
          <p:spPr>
            <a:xfrm>
              <a:off x="6256567" y="2228376"/>
              <a:ext cx="981359" cy="338554"/>
            </a:xfrm>
            <a:prstGeom prst="rect">
              <a:avLst/>
            </a:prstGeom>
            <a:noFill/>
            <a:effectLst/>
          </p:spPr>
          <p:txBody>
            <a:bodyPr wrap="none" rtlCol="0">
              <a:spAutoFit/>
            </a:bodyPr>
            <a:lstStyle/>
            <a:p>
              <a:pPr algn="ctr" defTabSz="914400">
                <a:buNone/>
              </a:pPr>
              <a:r>
                <a:rPr lang="en-US" sz="1600" b="1" i="0">
                  <a:solidFill>
                    <a:srgbClr val="F0D900"/>
                  </a:solidFill>
                  <a:latin typeface="Arial"/>
                  <a:ea typeface="黑体" pitchFamily="2" charset="-122"/>
                  <a:cs typeface="+mn-cs"/>
                </a:rPr>
                <a:t>FlexPod</a:t>
              </a:r>
              <a:endParaRPr lang="en-US" sz="1600" b="1" dirty="0" smtClean="0">
                <a:solidFill>
                  <a:srgbClr val="F0D900"/>
                </a:solidFill>
                <a:ea typeface="黑体" pitchFamily="2" charset="-122"/>
              </a:endParaRPr>
            </a:p>
          </p:txBody>
        </p:sp>
        <p:sp>
          <p:nvSpPr>
            <p:cNvPr id="61" name="TextBox 60"/>
            <p:cNvSpPr txBox="1"/>
            <p:nvPr/>
          </p:nvSpPr>
          <p:spPr>
            <a:xfrm>
              <a:off x="4777973" y="2544035"/>
              <a:ext cx="856325" cy="338554"/>
            </a:xfrm>
            <a:prstGeom prst="rect">
              <a:avLst/>
            </a:prstGeom>
            <a:noFill/>
            <a:effectLst>
              <a:outerShdw blurRad="50800" dist="25400" dir="2700000">
                <a:srgbClr val="000000">
                  <a:alpha val="22000"/>
                </a:srgbClr>
              </a:outerShdw>
            </a:effectLst>
          </p:spPr>
          <p:txBody>
            <a:bodyPr wrap="none" rtlCol="0">
              <a:spAutoFit/>
            </a:bodyPr>
            <a:lstStyle/>
            <a:p>
              <a:pPr algn="ctr" defTabSz="914400">
                <a:buNone/>
              </a:pPr>
              <a:r>
                <a:rPr lang="en-US" sz="1600" b="1" i="0">
                  <a:solidFill>
                    <a:srgbClr val="FFFFFF"/>
                  </a:solidFill>
                  <a:latin typeface="Arial"/>
                  <a:ea typeface="黑体" pitchFamily="2" charset="-122"/>
                  <a:cs typeface="+mn-cs"/>
                </a:rPr>
                <a:t>Vblock</a:t>
              </a:r>
              <a:endParaRPr lang="en-US" sz="1600" b="1" dirty="0" smtClean="0">
                <a:solidFill>
                  <a:srgbClr val="FFFFFF"/>
                </a:solidFill>
                <a:ea typeface="黑体" pitchFamily="2" charset="-122"/>
              </a:endParaRPr>
            </a:p>
          </p:txBody>
        </p:sp>
        <p:sp>
          <p:nvSpPr>
            <p:cNvPr id="62" name="TextBox 61"/>
            <p:cNvSpPr txBox="1"/>
            <p:nvPr/>
          </p:nvSpPr>
          <p:spPr>
            <a:xfrm>
              <a:off x="6150129" y="3018483"/>
              <a:ext cx="615874" cy="338554"/>
            </a:xfrm>
            <a:prstGeom prst="rect">
              <a:avLst/>
            </a:prstGeom>
            <a:noFill/>
            <a:effectLst>
              <a:outerShdw blurRad="50800" dist="25400" dir="2700000">
                <a:srgbClr val="000000">
                  <a:alpha val="22000"/>
                </a:srgbClr>
              </a:outerShdw>
            </a:effectLst>
          </p:spPr>
          <p:txBody>
            <a:bodyPr wrap="none" rtlCol="0">
              <a:spAutoFit/>
            </a:bodyPr>
            <a:lstStyle/>
            <a:p>
              <a:pPr algn="ctr" defTabSz="914400">
                <a:buNone/>
              </a:pPr>
              <a:r>
                <a:rPr lang="en-US" sz="1600" b="1" i="0">
                  <a:solidFill>
                    <a:srgbClr val="FFFFFF"/>
                  </a:solidFill>
                  <a:latin typeface="Arial"/>
                  <a:ea typeface="黑体" pitchFamily="2" charset="-122"/>
                  <a:cs typeface="+mn-cs"/>
                </a:rPr>
                <a:t>HCS</a:t>
              </a:r>
              <a:endParaRPr lang="en-US" sz="1600" b="1" dirty="0" smtClean="0">
                <a:solidFill>
                  <a:srgbClr val="FFFFFF"/>
                </a:solidFill>
                <a:ea typeface="黑体" pitchFamily="2" charset="-122"/>
              </a:endParaRPr>
            </a:p>
          </p:txBody>
        </p:sp>
      </p:grpSp>
      <p:grpSp>
        <p:nvGrpSpPr>
          <p:cNvPr id="6" name="Group 79"/>
          <p:cNvGrpSpPr/>
          <p:nvPr/>
        </p:nvGrpSpPr>
        <p:grpSpPr>
          <a:xfrm>
            <a:off x="1908281" y="2819400"/>
            <a:ext cx="4232603" cy="3580082"/>
            <a:chOff x="1908281" y="2915546"/>
            <a:chExt cx="4232603" cy="3580082"/>
          </a:xfrm>
        </p:grpSpPr>
        <p:grpSp>
          <p:nvGrpSpPr>
            <p:cNvPr id="7" name="Group 47"/>
            <p:cNvGrpSpPr/>
            <p:nvPr/>
          </p:nvGrpSpPr>
          <p:grpSpPr>
            <a:xfrm>
              <a:off x="1908281" y="2915546"/>
              <a:ext cx="4232603" cy="3580082"/>
              <a:chOff x="1898865" y="3120266"/>
              <a:chExt cx="4003930" cy="3580082"/>
            </a:xfrm>
          </p:grpSpPr>
          <p:grpSp>
            <p:nvGrpSpPr>
              <p:cNvPr id="8" name="Group 41"/>
              <p:cNvGrpSpPr/>
              <p:nvPr/>
            </p:nvGrpSpPr>
            <p:grpSpPr>
              <a:xfrm>
                <a:off x="1898865" y="3120266"/>
                <a:ext cx="3842522" cy="2503726"/>
                <a:chOff x="2216365" y="3120266"/>
                <a:chExt cx="3842522" cy="2503726"/>
              </a:xfrm>
            </p:grpSpPr>
            <p:sp>
              <p:nvSpPr>
                <p:cNvPr id="70" name="Oval 15"/>
                <p:cNvSpPr>
                  <a:spLocks noChangeArrowheads="1"/>
                </p:cNvSpPr>
                <p:nvPr/>
              </p:nvSpPr>
              <p:spPr bwMode="auto">
                <a:xfrm>
                  <a:off x="2216365" y="3120266"/>
                  <a:ext cx="3842522" cy="2503726"/>
                </a:xfrm>
                <a:prstGeom prst="ellipse">
                  <a:avLst/>
                </a:prstGeom>
                <a:gradFill flip="none" rotWithShape="1">
                  <a:gsLst>
                    <a:gs pos="0">
                      <a:schemeClr val="accent2"/>
                    </a:gs>
                    <a:gs pos="100000">
                      <a:schemeClr val="tx2">
                        <a:lumMod val="50000"/>
                      </a:schemeClr>
                    </a:gs>
                  </a:gsLst>
                  <a:lin ang="0" scaled="1"/>
                  <a:tileRect/>
                </a:gradFill>
                <a:ln w="12700">
                  <a:solidFill>
                    <a:schemeClr val="bg1"/>
                  </a:solidFill>
                  <a:round/>
                  <a:headEnd/>
                  <a:tailEnd/>
                </a:ln>
                <a:effectLst>
                  <a:outerShdw blurRad="50800" dist="38100" dir="18900000" algn="bl" rotWithShape="0">
                    <a:prstClr val="black">
                      <a:alpha val="40000"/>
                    </a:prstClr>
                  </a:outerShdw>
                </a:effectLst>
              </p:spPr>
              <p:txBody>
                <a:bodyPr vert="horz" wrap="none" lIns="73025" tIns="36512" rIns="73025" bIns="36512" numCol="1" anchor="ctr" anchorCtr="0" compatLnSpc="1">
                  <a:prstTxWarp prst="textNoShape">
                    <a:avLst/>
                  </a:prstTxWarp>
                </a:bodyPr>
                <a:lstStyle/>
                <a:p>
                  <a:pPr algn="ctr" fontAlgn="base">
                    <a:spcBef>
                      <a:spcPct val="0"/>
                    </a:spcBef>
                    <a:spcAft>
                      <a:spcPct val="0"/>
                    </a:spcAft>
                  </a:pPr>
                  <a:endParaRPr lang="en-US" dirty="0">
                    <a:solidFill>
                      <a:srgbClr val="0096D6"/>
                    </a:solidFill>
                    <a:ea typeface="黑体" pitchFamily="2" charset="-122"/>
                  </a:endParaRPr>
                </a:p>
              </p:txBody>
            </p:sp>
            <p:sp>
              <p:nvSpPr>
                <p:cNvPr id="78" name="TextBox 77"/>
                <p:cNvSpPr txBox="1"/>
                <p:nvPr/>
              </p:nvSpPr>
              <p:spPr>
                <a:xfrm>
                  <a:off x="4696100" y="4261438"/>
                  <a:ext cx="1031027" cy="284693"/>
                </a:xfrm>
                <a:prstGeom prst="rect">
                  <a:avLst/>
                </a:prstGeom>
                <a:noFill/>
                <a:effectLst>
                  <a:outerShdw blurRad="50800" dist="25400" dir="2700000">
                    <a:srgbClr val="000000">
                      <a:alpha val="22000"/>
                    </a:srgbClr>
                  </a:outerShdw>
                </a:effectLst>
              </p:spPr>
              <p:txBody>
                <a:bodyPr wrap="square" rtlCol="0">
                  <a:spAutoFit/>
                </a:bodyPr>
                <a:lstStyle/>
                <a:p>
                  <a:pPr algn="ctr" defTabSz="914400">
                    <a:lnSpc>
                      <a:spcPts val="1500"/>
                    </a:lnSpc>
                    <a:buNone/>
                  </a:pPr>
                  <a:r>
                    <a:rPr lang="en-US" sz="1600" b="1" i="0" dirty="0" err="1" smtClean="0">
                      <a:solidFill>
                        <a:srgbClr val="FFFFFF"/>
                      </a:solidFill>
                      <a:latin typeface="Arial"/>
                      <a:ea typeface="黑体" pitchFamily="2" charset="-122"/>
                      <a:cs typeface="+mn-cs"/>
                    </a:rPr>
                    <a:t>物联一切</a:t>
                  </a:r>
                  <a:endParaRPr lang="en-US" sz="1600" b="1" i="0" dirty="0">
                    <a:solidFill>
                      <a:srgbClr val="FFFFFF"/>
                    </a:solidFill>
                    <a:latin typeface="Arial"/>
                    <a:ea typeface="黑体" pitchFamily="2" charset="-122"/>
                    <a:cs typeface="+mn-cs"/>
                  </a:endParaRPr>
                </a:p>
              </p:txBody>
            </p:sp>
          </p:grpSp>
          <p:sp>
            <p:nvSpPr>
              <p:cNvPr id="89" name="TextBox 88"/>
              <p:cNvSpPr txBox="1"/>
              <p:nvPr/>
            </p:nvSpPr>
            <p:spPr>
              <a:xfrm>
                <a:off x="3533902" y="6331016"/>
                <a:ext cx="2368893" cy="369332"/>
              </a:xfrm>
              <a:prstGeom prst="rect">
                <a:avLst/>
              </a:prstGeom>
              <a:noFill/>
            </p:spPr>
            <p:txBody>
              <a:bodyPr wrap="square" rtlCol="0" anchor="b">
                <a:spAutoFit/>
              </a:bodyPr>
              <a:lstStyle/>
              <a:p>
                <a:pPr algn="ctr" defTabSz="914400">
                  <a:buNone/>
                </a:pPr>
                <a:r>
                  <a:rPr lang="en-US" sz="1800" b="1" i="0" dirty="0" err="1" smtClean="0">
                    <a:solidFill>
                      <a:srgbClr val="6DB344"/>
                    </a:solidFill>
                    <a:latin typeface="Arial"/>
                    <a:ea typeface="黑体" pitchFamily="2" charset="-122"/>
                    <a:cs typeface="+mn-cs"/>
                  </a:rPr>
                  <a:t>水平焦点领域</a:t>
                </a:r>
                <a:endParaRPr lang="en-US" sz="1800" b="1" i="0" dirty="0">
                  <a:solidFill>
                    <a:srgbClr val="6DB344"/>
                  </a:solidFill>
                  <a:latin typeface="Arial"/>
                  <a:ea typeface="黑体" pitchFamily="2" charset="-122"/>
                  <a:cs typeface="+mn-cs"/>
                </a:endParaRPr>
              </a:p>
            </p:txBody>
          </p:sp>
        </p:grpSp>
        <p:sp>
          <p:nvSpPr>
            <p:cNvPr id="46" name="TextBox 45"/>
            <p:cNvSpPr txBox="1"/>
            <p:nvPr/>
          </p:nvSpPr>
          <p:spPr>
            <a:xfrm>
              <a:off x="3955182" y="3253161"/>
              <a:ext cx="391454" cy="284693"/>
            </a:xfrm>
            <a:prstGeom prst="rect">
              <a:avLst/>
            </a:prstGeom>
            <a:noFill/>
            <a:effectLst>
              <a:outerShdw blurRad="50800" dist="25400" dir="2700000">
                <a:srgbClr val="000000">
                  <a:alpha val="22000"/>
                </a:srgbClr>
              </a:outerShdw>
            </a:effectLst>
          </p:spPr>
          <p:txBody>
            <a:bodyPr wrap="none" rtlCol="0">
              <a:spAutoFit/>
            </a:bodyPr>
            <a:lstStyle/>
            <a:p>
              <a:pPr algn="ctr" defTabSz="914400">
                <a:lnSpc>
                  <a:spcPts val="1500"/>
                </a:lnSpc>
                <a:buNone/>
              </a:pPr>
              <a:r>
                <a:rPr lang="en-US" sz="1600" b="1" i="0">
                  <a:solidFill>
                    <a:srgbClr val="FFFFFF"/>
                  </a:solidFill>
                  <a:latin typeface="Arial"/>
                  <a:ea typeface="黑体" pitchFamily="2" charset="-122"/>
                  <a:cs typeface="+mn-cs"/>
                </a:rPr>
                <a:t>云</a:t>
              </a:r>
            </a:p>
          </p:txBody>
        </p:sp>
        <p:sp>
          <p:nvSpPr>
            <p:cNvPr id="50" name="TextBox 49"/>
            <p:cNvSpPr txBox="1"/>
            <p:nvPr/>
          </p:nvSpPr>
          <p:spPr>
            <a:xfrm>
              <a:off x="4125468" y="3601983"/>
              <a:ext cx="1689886" cy="284693"/>
            </a:xfrm>
            <a:prstGeom prst="rect">
              <a:avLst/>
            </a:prstGeom>
            <a:noFill/>
            <a:effectLst>
              <a:outerShdw blurRad="50800" dist="25400" dir="2700000">
                <a:srgbClr val="000000">
                  <a:alpha val="22000"/>
                </a:srgbClr>
              </a:outerShdw>
            </a:effectLst>
          </p:spPr>
          <p:txBody>
            <a:bodyPr wrap="none" rtlCol="0">
              <a:spAutoFit/>
            </a:bodyPr>
            <a:lstStyle/>
            <a:p>
              <a:pPr algn="ctr" defTabSz="914400">
                <a:lnSpc>
                  <a:spcPts val="1500"/>
                </a:lnSpc>
                <a:buNone/>
              </a:pPr>
              <a:r>
                <a:rPr lang="en-US" sz="1600" b="1" i="0" dirty="0" err="1">
                  <a:solidFill>
                    <a:srgbClr val="FFFFFF"/>
                  </a:solidFill>
                  <a:latin typeface="Arial"/>
                  <a:ea typeface="黑体" pitchFamily="2" charset="-122"/>
                  <a:cs typeface="+mn-cs"/>
                </a:rPr>
                <a:t>移动性</a:t>
              </a:r>
              <a:r>
                <a:rPr lang="en-US" sz="1600" b="1" i="0" dirty="0">
                  <a:solidFill>
                    <a:srgbClr val="FFFFFF"/>
                  </a:solidFill>
                  <a:latin typeface="Arial"/>
                  <a:ea typeface="黑体" pitchFamily="2" charset="-122"/>
                  <a:cs typeface="+mn-cs"/>
                </a:rPr>
                <a:t>/</a:t>
              </a:r>
              <a:r>
                <a:rPr lang="en-US" sz="1600" b="1" i="0" dirty="0" err="1">
                  <a:solidFill>
                    <a:srgbClr val="FFFFFF"/>
                  </a:solidFill>
                  <a:latin typeface="Arial"/>
                  <a:ea typeface="黑体" pitchFamily="2" charset="-122"/>
                  <a:cs typeface="+mn-cs"/>
                </a:rPr>
                <a:t>自带设备</a:t>
              </a:r>
              <a:endParaRPr lang="en-US" sz="1600" b="1" i="0" dirty="0">
                <a:solidFill>
                  <a:srgbClr val="FFFFFF"/>
                </a:solidFill>
                <a:latin typeface="Arial"/>
                <a:ea typeface="黑体" pitchFamily="2" charset="-122"/>
                <a:cs typeface="+mn-cs"/>
              </a:endParaRPr>
            </a:p>
          </p:txBody>
        </p:sp>
        <p:sp>
          <p:nvSpPr>
            <p:cNvPr id="51" name="TextBox 50"/>
            <p:cNvSpPr txBox="1"/>
            <p:nvPr/>
          </p:nvSpPr>
          <p:spPr>
            <a:xfrm>
              <a:off x="3088036" y="3114632"/>
              <a:ext cx="598241" cy="284693"/>
            </a:xfrm>
            <a:prstGeom prst="rect">
              <a:avLst/>
            </a:prstGeom>
            <a:noFill/>
            <a:effectLst>
              <a:outerShdw blurRad="50800" dist="25400" dir="2700000">
                <a:srgbClr val="000000">
                  <a:alpha val="22000"/>
                </a:srgbClr>
              </a:outerShdw>
            </a:effectLst>
          </p:spPr>
          <p:txBody>
            <a:bodyPr wrap="none" rtlCol="0">
              <a:spAutoFit/>
            </a:bodyPr>
            <a:lstStyle/>
            <a:p>
              <a:pPr algn="ctr" defTabSz="914400">
                <a:lnSpc>
                  <a:spcPts val="1500"/>
                </a:lnSpc>
                <a:buNone/>
              </a:pPr>
              <a:r>
                <a:rPr lang="en-US" sz="1600" b="1" i="0">
                  <a:solidFill>
                    <a:srgbClr val="FFFFFF"/>
                  </a:solidFill>
                  <a:latin typeface="Arial"/>
                  <a:ea typeface="黑体" pitchFamily="2" charset="-122"/>
                  <a:cs typeface="+mn-cs"/>
                </a:rPr>
                <a:t>视频</a:t>
              </a:r>
            </a:p>
          </p:txBody>
        </p:sp>
      </p:grpSp>
      <p:sp>
        <p:nvSpPr>
          <p:cNvPr id="35" name="Oval 34"/>
          <p:cNvSpPr/>
          <p:nvPr/>
        </p:nvSpPr>
        <p:spPr>
          <a:xfrm>
            <a:off x="196564" y="5228424"/>
            <a:ext cx="8851900" cy="562776"/>
          </a:xfrm>
          <a:prstGeom prst="ellipse">
            <a:avLst/>
          </a:prstGeom>
          <a:gradFill flip="none" rotWithShape="1">
            <a:gsLst>
              <a:gs pos="0">
                <a:srgbClr val="000000">
                  <a:alpha val="30000"/>
                </a:srgbClr>
              </a:gs>
              <a:gs pos="100000">
                <a:schemeClr val="bg1">
                  <a:alpha val="0"/>
                </a:schemeClr>
              </a:gs>
            </a:gsLst>
            <a:path path="shape">
              <a:fillToRect l="50000" t="50000" r="50000" b="50000"/>
            </a:path>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a typeface="黑体" pitchFamily="2" charset="-122"/>
            </a:endParaRPr>
          </a:p>
        </p:txBody>
      </p:sp>
      <p:sp>
        <p:nvSpPr>
          <p:cNvPr id="2" name="Title 1"/>
          <p:cNvSpPr>
            <a:spLocks noGrp="1"/>
          </p:cNvSpPr>
          <p:nvPr>
            <p:ph type="title" idx="4294967295"/>
          </p:nvPr>
        </p:nvSpPr>
        <p:spPr>
          <a:xfrm>
            <a:off x="0" y="234950"/>
            <a:ext cx="8580438" cy="838200"/>
          </a:xfrm>
          <a:prstGeom prst="rect">
            <a:avLst/>
          </a:prstGeom>
        </p:spPr>
        <p:txBody>
          <a:bodyPr/>
          <a:lstStyle/>
          <a:p>
            <a:pPr algn="l" defTabSz="914400">
              <a:lnSpc>
                <a:spcPct val="80000"/>
              </a:lnSpc>
              <a:spcBef>
                <a:spcPct val="0"/>
              </a:spcBef>
              <a:buNone/>
            </a:pPr>
            <a:r>
              <a:rPr lang="zh-CN" sz="3200" b="0" i="0" spc="0">
                <a:solidFill>
                  <a:srgbClr val="FFFFFF"/>
                </a:solidFill>
                <a:latin typeface="Arial"/>
                <a:ea typeface="黑体" pitchFamily="2" charset="-122"/>
                <a:cs typeface="+mj-cs"/>
              </a:rPr>
              <a:t>目标：使业务相关性贯穿解决方案</a:t>
            </a:r>
            <a:endParaRPr lang="en-US" sz="1800" dirty="0">
              <a:solidFill>
                <a:schemeClr val="bg1"/>
              </a:solidFill>
              <a:ea typeface="黑体" pitchFamily="2" charset="-122"/>
            </a:endParaRPr>
          </a:p>
        </p:txBody>
      </p:sp>
      <p:grpSp>
        <p:nvGrpSpPr>
          <p:cNvPr id="9" name="Group 75"/>
          <p:cNvGrpSpPr/>
          <p:nvPr/>
        </p:nvGrpSpPr>
        <p:grpSpPr>
          <a:xfrm>
            <a:off x="348444" y="3502209"/>
            <a:ext cx="4109226" cy="2864550"/>
            <a:chOff x="348443" y="3502206"/>
            <a:chExt cx="4109226" cy="2864550"/>
          </a:xfrm>
        </p:grpSpPr>
        <p:grpSp>
          <p:nvGrpSpPr>
            <p:cNvPr id="10" name="Group 46"/>
            <p:cNvGrpSpPr/>
            <p:nvPr/>
          </p:nvGrpSpPr>
          <p:grpSpPr>
            <a:xfrm>
              <a:off x="348443" y="3505197"/>
              <a:ext cx="4109226" cy="2861559"/>
              <a:chOff x="443979" y="3709917"/>
              <a:chExt cx="4109226" cy="2861559"/>
            </a:xfrm>
          </p:grpSpPr>
          <p:sp>
            <p:nvSpPr>
              <p:cNvPr id="87" name="TextBox 86"/>
              <p:cNvSpPr txBox="1"/>
              <p:nvPr/>
            </p:nvSpPr>
            <p:spPr>
              <a:xfrm>
                <a:off x="933841" y="6232922"/>
                <a:ext cx="3312737" cy="338554"/>
              </a:xfrm>
              <a:prstGeom prst="rect">
                <a:avLst/>
              </a:prstGeom>
              <a:noFill/>
            </p:spPr>
            <p:txBody>
              <a:bodyPr wrap="square" rtlCol="0" anchor="b">
                <a:spAutoFit/>
              </a:bodyPr>
              <a:lstStyle/>
              <a:p>
                <a:pPr algn="ctr" defTabSz="914400">
                  <a:buNone/>
                </a:pPr>
                <a:r>
                  <a:rPr lang="en-US" sz="1600" b="1" i="0" dirty="0" err="1" smtClean="0">
                    <a:solidFill>
                      <a:srgbClr val="652D89"/>
                    </a:solidFill>
                    <a:latin typeface="Arial"/>
                    <a:ea typeface="黑体" pitchFamily="2" charset="-122"/>
                    <a:cs typeface="+mn-cs"/>
                  </a:rPr>
                  <a:t>产品线中同类最佳</a:t>
                </a:r>
                <a:endParaRPr lang="en-US" sz="1600" b="1" i="0" dirty="0">
                  <a:solidFill>
                    <a:srgbClr val="652D89"/>
                  </a:solidFill>
                  <a:latin typeface="Arial"/>
                  <a:ea typeface="黑体" pitchFamily="2" charset="-122"/>
                  <a:cs typeface="+mn-cs"/>
                </a:endParaRPr>
              </a:p>
            </p:txBody>
          </p:sp>
          <p:sp>
            <p:nvSpPr>
              <p:cNvPr id="54" name="TextBox 53"/>
              <p:cNvSpPr txBox="1"/>
              <p:nvPr/>
            </p:nvSpPr>
            <p:spPr>
              <a:xfrm rot="16200000">
                <a:off x="89740" y="4346889"/>
                <a:ext cx="1293254" cy="584775"/>
              </a:xfrm>
              <a:prstGeom prst="rect">
                <a:avLst/>
              </a:prstGeom>
              <a:noFill/>
            </p:spPr>
            <p:txBody>
              <a:bodyPr wrap="square" rtlCol="0" anchor="b">
                <a:spAutoFit/>
              </a:bodyPr>
              <a:lstStyle/>
              <a:p>
                <a:pPr algn="ctr" defTabSz="914400">
                  <a:buNone/>
                </a:pPr>
                <a:r>
                  <a:rPr lang="en-US" sz="1600" b="1" i="0" dirty="0" err="1">
                    <a:solidFill>
                      <a:srgbClr val="652D89"/>
                    </a:solidFill>
                    <a:latin typeface="Arial"/>
                    <a:ea typeface="黑体" pitchFamily="2" charset="-122"/>
                    <a:cs typeface="+mn-cs"/>
                  </a:rPr>
                  <a:t>产品</a:t>
                </a:r>
                <a:r>
                  <a:rPr lang="en-US" sz="1600" b="1" i="0" dirty="0">
                    <a:solidFill>
                      <a:srgbClr val="652D89"/>
                    </a:solidFill>
                    <a:latin typeface="Arial"/>
                    <a:ea typeface="黑体" pitchFamily="2" charset="-122"/>
                    <a:cs typeface="+mn-cs"/>
                  </a:rPr>
                  <a:t> </a:t>
                </a:r>
                <a:br>
                  <a:rPr lang="en-US" sz="1600" b="1" i="0" dirty="0">
                    <a:solidFill>
                      <a:srgbClr val="652D89"/>
                    </a:solidFill>
                    <a:latin typeface="Arial"/>
                    <a:ea typeface="黑体" pitchFamily="2" charset="-122"/>
                    <a:cs typeface="+mn-cs"/>
                  </a:rPr>
                </a:br>
                <a:endParaRPr lang="en-US" sz="1600" b="1" dirty="0" smtClean="0">
                  <a:solidFill>
                    <a:srgbClr val="652D89"/>
                  </a:solidFill>
                  <a:ea typeface="黑体" pitchFamily="2" charset="-122"/>
                </a:endParaRPr>
              </a:p>
            </p:txBody>
          </p:sp>
          <p:grpSp>
            <p:nvGrpSpPr>
              <p:cNvPr id="11" name="Group 40"/>
              <p:cNvGrpSpPr/>
              <p:nvPr/>
            </p:nvGrpSpPr>
            <p:grpSpPr>
              <a:xfrm>
                <a:off x="1410773" y="3709917"/>
                <a:ext cx="3142432" cy="1852513"/>
                <a:chOff x="1728273" y="3709917"/>
                <a:chExt cx="3142432" cy="1852513"/>
              </a:xfrm>
            </p:grpSpPr>
            <p:sp>
              <p:nvSpPr>
                <p:cNvPr id="71" name="Oval 24"/>
                <p:cNvSpPr>
                  <a:spLocks noChangeArrowheads="1"/>
                </p:cNvSpPr>
                <p:nvPr/>
              </p:nvSpPr>
              <p:spPr bwMode="auto">
                <a:xfrm>
                  <a:off x="1728273" y="3709917"/>
                  <a:ext cx="3142432" cy="1852513"/>
                </a:xfrm>
                <a:prstGeom prst="ellipse">
                  <a:avLst/>
                </a:prstGeom>
                <a:gradFill flip="none" rotWithShape="1">
                  <a:gsLst>
                    <a:gs pos="0">
                      <a:schemeClr val="accent6"/>
                    </a:gs>
                    <a:gs pos="100000">
                      <a:schemeClr val="accent6">
                        <a:lumMod val="60000"/>
                        <a:lumOff val="40000"/>
                      </a:schemeClr>
                    </a:gs>
                  </a:gsLst>
                  <a:lin ang="16200000" scaled="0"/>
                  <a:tileRect/>
                </a:gradFill>
                <a:ln w="12700">
                  <a:solidFill>
                    <a:schemeClr val="bg1"/>
                  </a:solidFill>
                  <a:round/>
                  <a:headEnd/>
                  <a:tailEnd/>
                </a:ln>
                <a:effectLst>
                  <a:outerShdw blurRad="50800" dist="38100" dir="2700000" algn="tl" rotWithShape="0">
                    <a:srgbClr val="000000">
                      <a:alpha val="43000"/>
                    </a:srgbClr>
                  </a:outerShdw>
                </a:effectLst>
              </p:spPr>
              <p:txBody>
                <a:bodyPr vert="horz" wrap="none" lIns="73025" tIns="36512" rIns="73025" bIns="36512" numCol="1" anchor="ctr" anchorCtr="0" compatLnSpc="1">
                  <a:prstTxWarp prst="textNoShape">
                    <a:avLst/>
                  </a:prstTxWarp>
                </a:bodyPr>
                <a:lstStyle/>
                <a:p>
                  <a:pPr algn="ctr" fontAlgn="base">
                    <a:spcBef>
                      <a:spcPct val="0"/>
                    </a:spcBef>
                    <a:spcAft>
                      <a:spcPct val="0"/>
                    </a:spcAft>
                  </a:pPr>
                  <a:endParaRPr lang="en-US" sz="1600" b="1">
                    <a:solidFill>
                      <a:srgbClr val="0096D6"/>
                    </a:solidFill>
                    <a:ea typeface="黑体" pitchFamily="2" charset="-122"/>
                  </a:endParaRPr>
                </a:p>
              </p:txBody>
            </p:sp>
            <p:sp>
              <p:nvSpPr>
                <p:cNvPr id="77" name="TextBox 76"/>
                <p:cNvSpPr txBox="1"/>
                <p:nvPr/>
              </p:nvSpPr>
              <p:spPr>
                <a:xfrm>
                  <a:off x="2753654" y="4968059"/>
                  <a:ext cx="1011815" cy="338554"/>
                </a:xfrm>
                <a:prstGeom prst="rect">
                  <a:avLst/>
                </a:prstGeom>
                <a:noFill/>
                <a:effectLst>
                  <a:outerShdw blurRad="50800" dist="25400" dir="2700000">
                    <a:srgbClr val="000000">
                      <a:alpha val="22000"/>
                    </a:srgbClr>
                  </a:outerShdw>
                </a:effectLst>
              </p:spPr>
              <p:txBody>
                <a:bodyPr wrap="none" rtlCol="0">
                  <a:spAutoFit/>
                </a:bodyPr>
                <a:lstStyle/>
                <a:p>
                  <a:pPr algn="ctr" defTabSz="914400">
                    <a:buNone/>
                  </a:pPr>
                  <a:r>
                    <a:rPr lang="en-US" sz="1600" b="1" i="0" dirty="0" err="1">
                      <a:solidFill>
                        <a:srgbClr val="FFFFFF"/>
                      </a:solidFill>
                      <a:latin typeface="Arial"/>
                      <a:ea typeface="黑体" pitchFamily="2" charset="-122"/>
                      <a:cs typeface="+mn-cs"/>
                    </a:rPr>
                    <a:t>企业网络</a:t>
                  </a:r>
                  <a:endParaRPr lang="en-US" sz="1600" b="1" i="0" dirty="0">
                    <a:solidFill>
                      <a:srgbClr val="FFFFFF"/>
                    </a:solidFill>
                    <a:latin typeface="Arial"/>
                    <a:ea typeface="黑体" pitchFamily="2" charset="-122"/>
                    <a:cs typeface="+mn-cs"/>
                  </a:endParaRPr>
                </a:p>
              </p:txBody>
            </p:sp>
          </p:grpSp>
        </p:grpSp>
        <p:sp>
          <p:nvSpPr>
            <p:cNvPr id="43" name="TextBox 42"/>
            <p:cNvSpPr txBox="1"/>
            <p:nvPr/>
          </p:nvSpPr>
          <p:spPr>
            <a:xfrm>
              <a:off x="3258586" y="3943676"/>
              <a:ext cx="598241" cy="338554"/>
            </a:xfrm>
            <a:prstGeom prst="rect">
              <a:avLst/>
            </a:prstGeom>
            <a:noFill/>
            <a:effectLst>
              <a:outerShdw blurRad="50800" dist="25400" dir="2700000">
                <a:srgbClr val="000000">
                  <a:alpha val="22000"/>
                </a:srgbClr>
              </a:outerShdw>
            </a:effectLst>
          </p:spPr>
          <p:txBody>
            <a:bodyPr wrap="none" rtlCol="0">
              <a:spAutoFit/>
            </a:bodyPr>
            <a:lstStyle/>
            <a:p>
              <a:pPr algn="ctr" defTabSz="914400">
                <a:buNone/>
              </a:pPr>
              <a:r>
                <a:rPr lang="en-US" sz="1600" b="1" i="0" dirty="0" err="1">
                  <a:solidFill>
                    <a:srgbClr val="FFFFFF"/>
                  </a:solidFill>
                  <a:latin typeface="Arial"/>
                  <a:ea typeface="黑体" pitchFamily="2" charset="-122"/>
                  <a:cs typeface="+mn-cs"/>
                </a:rPr>
                <a:t>安全</a:t>
              </a:r>
              <a:endParaRPr lang="en-US" sz="1600" b="1" i="0" dirty="0">
                <a:solidFill>
                  <a:srgbClr val="FFFFFF"/>
                </a:solidFill>
                <a:latin typeface="Arial"/>
                <a:ea typeface="黑体" pitchFamily="2" charset="-122"/>
                <a:cs typeface="+mn-cs"/>
              </a:endParaRPr>
            </a:p>
          </p:txBody>
        </p:sp>
        <p:sp>
          <p:nvSpPr>
            <p:cNvPr id="44" name="TextBox 43"/>
            <p:cNvSpPr txBox="1"/>
            <p:nvPr/>
          </p:nvSpPr>
          <p:spPr>
            <a:xfrm>
              <a:off x="2376700" y="3502206"/>
              <a:ext cx="1011815" cy="338554"/>
            </a:xfrm>
            <a:prstGeom prst="rect">
              <a:avLst/>
            </a:prstGeom>
            <a:noFill/>
            <a:effectLst>
              <a:outerShdw blurRad="50800" dist="25400" dir="2700000">
                <a:srgbClr val="000000">
                  <a:alpha val="22000"/>
                </a:srgbClr>
              </a:outerShdw>
            </a:effectLst>
          </p:spPr>
          <p:txBody>
            <a:bodyPr wrap="none" rtlCol="0">
              <a:spAutoFit/>
            </a:bodyPr>
            <a:lstStyle/>
            <a:p>
              <a:pPr algn="ctr" defTabSz="914400">
                <a:buNone/>
              </a:pPr>
              <a:r>
                <a:rPr lang="en-US" sz="1600" b="1" i="0" dirty="0" err="1">
                  <a:solidFill>
                    <a:srgbClr val="FFFFFF"/>
                  </a:solidFill>
                  <a:latin typeface="Arial"/>
                  <a:ea typeface="黑体" pitchFamily="2" charset="-122"/>
                  <a:cs typeface="+mn-cs"/>
                </a:rPr>
                <a:t>数据中心</a:t>
              </a:r>
              <a:endParaRPr lang="en-US" sz="1600" b="1" i="0" dirty="0">
                <a:solidFill>
                  <a:srgbClr val="FFFFFF"/>
                </a:solidFill>
                <a:latin typeface="Arial"/>
                <a:ea typeface="黑体" pitchFamily="2" charset="-122"/>
                <a:cs typeface="+mn-cs"/>
              </a:endParaRPr>
            </a:p>
          </p:txBody>
        </p:sp>
        <p:sp>
          <p:nvSpPr>
            <p:cNvPr id="52" name="TextBox 51"/>
            <p:cNvSpPr txBox="1"/>
            <p:nvPr/>
          </p:nvSpPr>
          <p:spPr>
            <a:xfrm>
              <a:off x="1472051" y="4126877"/>
              <a:ext cx="598241" cy="338554"/>
            </a:xfrm>
            <a:prstGeom prst="rect">
              <a:avLst/>
            </a:prstGeom>
            <a:noFill/>
            <a:effectLst>
              <a:outerShdw blurRad="50800" dist="25400" dir="2700000">
                <a:srgbClr val="000000">
                  <a:alpha val="22000"/>
                </a:srgbClr>
              </a:outerShdw>
            </a:effectLst>
          </p:spPr>
          <p:txBody>
            <a:bodyPr wrap="none" rtlCol="0">
              <a:spAutoFit/>
            </a:bodyPr>
            <a:lstStyle/>
            <a:p>
              <a:pPr algn="ctr" defTabSz="914400">
                <a:buNone/>
              </a:pPr>
              <a:r>
                <a:rPr lang="en-US" sz="1600" b="1" i="0">
                  <a:solidFill>
                    <a:srgbClr val="FFFFFF"/>
                  </a:solidFill>
                  <a:latin typeface="Arial"/>
                  <a:ea typeface="黑体" pitchFamily="2" charset="-122"/>
                  <a:cs typeface="+mn-cs"/>
                </a:rPr>
                <a:t>协作</a:t>
              </a:r>
            </a:p>
          </p:txBody>
        </p:sp>
      </p:grpSp>
      <p:pic>
        <p:nvPicPr>
          <p:cNvPr id="68" name="Picture 74" descr="Guid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11811" y="4099288"/>
            <a:ext cx="1090597" cy="1093646"/>
          </a:xfrm>
          <a:prstGeom prst="rect">
            <a:avLst/>
          </a:prstGeom>
          <a:noFill/>
          <a:ln w="9525">
            <a:noFill/>
            <a:miter lim="800000"/>
            <a:headEnd/>
            <a:tailEnd/>
          </a:ln>
        </p:spPr>
      </p:pic>
      <p:grpSp>
        <p:nvGrpSpPr>
          <p:cNvPr id="12" name="Group 45"/>
          <p:cNvGrpSpPr/>
          <p:nvPr/>
        </p:nvGrpSpPr>
        <p:grpSpPr>
          <a:xfrm>
            <a:off x="838305" y="1676400"/>
            <a:ext cx="7625959" cy="3996398"/>
            <a:chOff x="1593336" y="1717631"/>
            <a:chExt cx="7283963" cy="3958885"/>
          </a:xfrm>
        </p:grpSpPr>
        <p:grpSp>
          <p:nvGrpSpPr>
            <p:cNvPr id="13" name="Group 43"/>
            <p:cNvGrpSpPr/>
            <p:nvPr/>
          </p:nvGrpSpPr>
          <p:grpSpPr>
            <a:xfrm>
              <a:off x="1593336" y="1717631"/>
              <a:ext cx="7283963" cy="3958885"/>
              <a:chOff x="1593336" y="1717631"/>
              <a:chExt cx="7283963" cy="3958885"/>
            </a:xfrm>
            <a:gradFill flip="none" rotWithShape="1">
              <a:gsLst>
                <a:gs pos="0">
                  <a:schemeClr val="bg1">
                    <a:lumMod val="95000"/>
                  </a:schemeClr>
                </a:gs>
                <a:gs pos="30000">
                  <a:srgbClr val="3D3D3D"/>
                </a:gs>
                <a:gs pos="100000">
                  <a:srgbClr val="3D3D3D"/>
                </a:gs>
                <a:gs pos="59000">
                  <a:schemeClr val="bg1">
                    <a:lumMod val="95000"/>
                  </a:schemeClr>
                </a:gs>
              </a:gsLst>
              <a:lin ang="8100000" scaled="0"/>
              <a:tileRect/>
            </a:gradFill>
          </p:grpSpPr>
          <p:sp>
            <p:nvSpPr>
              <p:cNvPr id="37" name="Up Arrow 36"/>
              <p:cNvSpPr/>
              <p:nvPr/>
            </p:nvSpPr>
            <p:spPr bwMode="auto">
              <a:xfrm>
                <a:off x="1593336" y="1717631"/>
                <a:ext cx="516801" cy="3844969"/>
              </a:xfrm>
              <a:prstGeom prst="upArrow">
                <a:avLst>
                  <a:gd name="adj1" fmla="val 60141"/>
                  <a:gd name="adj2" fmla="val 74145"/>
                </a:avLst>
              </a:prstGeom>
              <a:gradFill flip="none" rotWithShape="1">
                <a:gsLst>
                  <a:gs pos="100000">
                    <a:srgbClr val="3D3D3D"/>
                  </a:gs>
                  <a:gs pos="32000">
                    <a:schemeClr val="bg1">
                      <a:lumMod val="95000"/>
                    </a:schemeClr>
                  </a:gs>
                  <a:gs pos="0">
                    <a:srgbClr val="3D3D3D"/>
                  </a:gs>
                  <a:gs pos="37000">
                    <a:schemeClr val="bg1">
                      <a:lumMod val="95000"/>
                    </a:schemeClr>
                  </a:gs>
                </a:gsLst>
                <a:lin ang="6240000" scaled="0"/>
                <a:tileRect/>
              </a:gradFill>
              <a:ln w="0">
                <a:noFill/>
                <a:prstDash val="solid"/>
                <a:round/>
                <a:headEnd/>
                <a:tailEnd/>
              </a:ln>
              <a:effectLst/>
            </p:spPr>
            <p:txBody>
              <a:bodyPr vert="horz" wrap="square" lIns="91440" tIns="45720" rIns="91440" bIns="45720" numCol="1" anchor="t" anchorCtr="0" compatLnSpc="1">
                <a:prstTxWarp prst="textNoShape">
                  <a:avLst/>
                </a:prstTxWarp>
              </a:bodyPr>
              <a:lstStyle/>
              <a:p>
                <a:pPr defTabSz="814388" eaLnBrk="0" hangingPunct="0">
                  <a:lnSpc>
                    <a:spcPct val="90000"/>
                  </a:lnSpc>
                </a:pPr>
                <a:endParaRPr lang="en-US" dirty="0">
                  <a:solidFill>
                    <a:srgbClr val="000000"/>
                  </a:solidFill>
                  <a:ea typeface="黑体" pitchFamily="2" charset="-122"/>
                </a:endParaRPr>
              </a:p>
            </p:txBody>
          </p:sp>
          <p:sp>
            <p:nvSpPr>
              <p:cNvPr id="39" name="Up Arrow 38"/>
              <p:cNvSpPr/>
              <p:nvPr/>
            </p:nvSpPr>
            <p:spPr bwMode="auto">
              <a:xfrm rot="5400000">
                <a:off x="5031148" y="1830365"/>
                <a:ext cx="516801" cy="7175501"/>
              </a:xfrm>
              <a:prstGeom prst="upArrow">
                <a:avLst>
                  <a:gd name="adj1" fmla="val 60141"/>
                  <a:gd name="adj2" fmla="val 74145"/>
                </a:avLst>
              </a:prstGeom>
              <a:grpFill/>
              <a:ln w="0">
                <a:noFill/>
                <a:prstDash val="solid"/>
                <a:round/>
                <a:headEnd/>
                <a:tailEnd/>
              </a:ln>
              <a:effectLst/>
            </p:spPr>
            <p:txBody>
              <a:bodyPr vert="horz" wrap="square" lIns="91440" tIns="45720" rIns="91440" bIns="45720" numCol="1" anchor="t" anchorCtr="0" compatLnSpc="1">
                <a:prstTxWarp prst="textNoShape">
                  <a:avLst/>
                </a:prstTxWarp>
              </a:bodyPr>
              <a:lstStyle/>
              <a:p>
                <a:pPr defTabSz="814388" eaLnBrk="0" hangingPunct="0">
                  <a:lnSpc>
                    <a:spcPct val="90000"/>
                  </a:lnSpc>
                </a:pPr>
                <a:endParaRPr lang="en-US" sz="1600" dirty="0">
                  <a:solidFill>
                    <a:srgbClr val="000000"/>
                  </a:solidFill>
                  <a:ea typeface="黑体" pitchFamily="2" charset="-122"/>
                </a:endParaRPr>
              </a:p>
            </p:txBody>
          </p:sp>
        </p:grpSp>
        <p:sp>
          <p:nvSpPr>
            <p:cNvPr id="75" name="TextBox 74"/>
            <p:cNvSpPr txBox="1"/>
            <p:nvPr/>
          </p:nvSpPr>
          <p:spPr>
            <a:xfrm>
              <a:off x="5822887" y="5231984"/>
              <a:ext cx="1791710" cy="365865"/>
            </a:xfrm>
            <a:prstGeom prst="rect">
              <a:avLst/>
            </a:prstGeom>
            <a:noFill/>
            <a:effectLst/>
          </p:spPr>
          <p:txBody>
            <a:bodyPr wrap="none" rtlCol="0">
              <a:spAutoFit/>
            </a:bodyPr>
            <a:lstStyle/>
            <a:p>
              <a:pPr algn="r" defTabSz="914400">
                <a:buNone/>
              </a:pPr>
              <a:r>
                <a:rPr lang="en-US" sz="1800" b="1" i="0">
                  <a:solidFill>
                    <a:srgbClr val="000000"/>
                  </a:solidFill>
                  <a:latin typeface="Arial"/>
                  <a:ea typeface="黑体" pitchFamily="2" charset="-122"/>
                  <a:cs typeface="+mn-cs"/>
                </a:rPr>
                <a:t>价值/业务相关性</a:t>
              </a:r>
              <a:endParaRPr lang="en-US" b="1" dirty="0">
                <a:solidFill>
                  <a:srgbClr val="000000"/>
                </a:solidFill>
                <a:ea typeface="黑体" pitchFamily="2" charset="-122"/>
              </a:endParaRPr>
            </a:p>
          </p:txBody>
        </p:sp>
        <p:sp>
          <p:nvSpPr>
            <p:cNvPr id="45" name="Rectangle 44"/>
            <p:cNvSpPr/>
            <p:nvPr/>
          </p:nvSpPr>
          <p:spPr>
            <a:xfrm rot="16200000">
              <a:off x="1046576" y="3535071"/>
              <a:ext cx="1564454" cy="352769"/>
            </a:xfrm>
            <a:prstGeom prst="rect">
              <a:avLst/>
            </a:prstGeom>
            <a:effectLst/>
          </p:spPr>
          <p:txBody>
            <a:bodyPr wrap="none">
              <a:spAutoFit/>
            </a:bodyPr>
            <a:lstStyle/>
            <a:p>
              <a:pPr algn="r" defTabSz="914400">
                <a:buNone/>
              </a:pPr>
              <a:r>
                <a:rPr lang="en-US" sz="1800" b="1" i="0">
                  <a:solidFill>
                    <a:srgbClr val="000000"/>
                  </a:solidFill>
                  <a:latin typeface="Arial"/>
                  <a:ea typeface="黑体" pitchFamily="2" charset="-122"/>
                  <a:cs typeface="+mn-cs"/>
                </a:rPr>
                <a:t>规模和复杂性</a:t>
              </a:r>
            </a:p>
          </p:txBody>
        </p:sp>
      </p:grpSp>
      <p:sp>
        <p:nvSpPr>
          <p:cNvPr id="47" name="TextBox 46"/>
          <p:cNvSpPr txBox="1"/>
          <p:nvPr/>
        </p:nvSpPr>
        <p:spPr>
          <a:xfrm>
            <a:off x="2792332" y="4419712"/>
            <a:ext cx="1131528" cy="338554"/>
          </a:xfrm>
          <a:prstGeom prst="rect">
            <a:avLst/>
          </a:prstGeom>
          <a:noFill/>
          <a:effectLst>
            <a:outerShdw blurRad="50800" dist="25400" dir="2700000">
              <a:srgbClr val="000000">
                <a:alpha val="22000"/>
              </a:srgbClr>
            </a:outerShdw>
          </a:effectLst>
        </p:spPr>
        <p:txBody>
          <a:bodyPr wrap="none" rtlCol="0">
            <a:spAutoFit/>
          </a:bodyPr>
          <a:lstStyle/>
          <a:p>
            <a:pPr algn="ctr" defTabSz="914400">
              <a:buNone/>
            </a:pPr>
            <a:r>
              <a:rPr lang="en-US" sz="1600" b="1" i="0" dirty="0">
                <a:solidFill>
                  <a:srgbClr val="FFFFFF"/>
                </a:solidFill>
                <a:latin typeface="Arial"/>
                <a:ea typeface="黑体" pitchFamily="2" charset="-122"/>
                <a:cs typeface="+mn-cs"/>
              </a:rPr>
              <a:t>SP </a:t>
            </a:r>
            <a:r>
              <a:rPr lang="en-US" sz="1600" b="1" i="0" dirty="0" err="1">
                <a:solidFill>
                  <a:srgbClr val="FFFFFF"/>
                </a:solidFill>
                <a:latin typeface="Arial"/>
                <a:ea typeface="黑体" pitchFamily="2" charset="-122"/>
                <a:cs typeface="+mn-cs"/>
              </a:rPr>
              <a:t>移动性</a:t>
            </a:r>
            <a:endParaRPr lang="en-US" sz="1600" b="1" i="0" dirty="0">
              <a:solidFill>
                <a:srgbClr val="FFFFFF"/>
              </a:solidFill>
              <a:latin typeface="Arial"/>
              <a:ea typeface="黑体" pitchFamily="2" charset="-122"/>
              <a:cs typeface="+mn-cs"/>
            </a:endParaRPr>
          </a:p>
        </p:txBody>
      </p:sp>
      <p:sp>
        <p:nvSpPr>
          <p:cNvPr id="48" name="TextBox 47"/>
          <p:cNvSpPr txBox="1"/>
          <p:nvPr/>
        </p:nvSpPr>
        <p:spPr>
          <a:xfrm>
            <a:off x="1581312" y="4447769"/>
            <a:ext cx="924740" cy="338554"/>
          </a:xfrm>
          <a:prstGeom prst="rect">
            <a:avLst/>
          </a:prstGeom>
          <a:noFill/>
          <a:effectLst>
            <a:outerShdw blurRad="50800" dist="25400" dir="2700000">
              <a:srgbClr val="000000">
                <a:alpha val="22000"/>
              </a:srgbClr>
            </a:outerShdw>
          </a:effectLst>
        </p:spPr>
        <p:txBody>
          <a:bodyPr wrap="none" rtlCol="0">
            <a:spAutoFit/>
          </a:bodyPr>
          <a:lstStyle/>
          <a:p>
            <a:pPr algn="ctr" defTabSz="914400">
              <a:buNone/>
            </a:pPr>
            <a:r>
              <a:rPr lang="en-US" sz="1600" b="1" i="0">
                <a:solidFill>
                  <a:srgbClr val="FFFFFF"/>
                </a:solidFill>
                <a:latin typeface="Arial"/>
                <a:ea typeface="黑体" pitchFamily="2" charset="-122"/>
                <a:cs typeface="+mn-cs"/>
              </a:rPr>
              <a:t>SP 视频</a:t>
            </a:r>
          </a:p>
        </p:txBody>
      </p:sp>
      <p:sp>
        <p:nvSpPr>
          <p:cNvPr id="53" name="TextBox 52"/>
          <p:cNvSpPr txBox="1"/>
          <p:nvPr/>
        </p:nvSpPr>
        <p:spPr>
          <a:xfrm>
            <a:off x="1553614" y="3804092"/>
            <a:ext cx="924740" cy="338554"/>
          </a:xfrm>
          <a:prstGeom prst="rect">
            <a:avLst/>
          </a:prstGeom>
          <a:noFill/>
          <a:effectLst>
            <a:outerShdw blurRad="50800" dist="25400" dir="2700000">
              <a:srgbClr val="000000">
                <a:alpha val="22000"/>
              </a:srgbClr>
            </a:outerShdw>
          </a:effectLst>
        </p:spPr>
        <p:txBody>
          <a:bodyPr wrap="none" rtlCol="0">
            <a:spAutoFit/>
          </a:bodyPr>
          <a:lstStyle/>
          <a:p>
            <a:pPr algn="ctr" defTabSz="914400">
              <a:buNone/>
            </a:pPr>
            <a:r>
              <a:rPr lang="en-US" sz="1600" b="1" i="0">
                <a:solidFill>
                  <a:srgbClr val="FFFFFF"/>
                </a:solidFill>
                <a:latin typeface="Arial"/>
                <a:ea typeface="黑体" pitchFamily="2" charset="-122"/>
                <a:cs typeface="+mn-cs"/>
              </a:rPr>
              <a:t>SP 网络</a:t>
            </a:r>
          </a:p>
        </p:txBody>
      </p:sp>
      <p:sp>
        <p:nvSpPr>
          <p:cNvPr id="57" name="TextBox 56"/>
          <p:cNvSpPr txBox="1"/>
          <p:nvPr/>
        </p:nvSpPr>
        <p:spPr>
          <a:xfrm>
            <a:off x="6202345" y="3828531"/>
            <a:ext cx="1806995" cy="338554"/>
          </a:xfrm>
          <a:prstGeom prst="rect">
            <a:avLst/>
          </a:prstGeom>
          <a:noFill/>
          <a:effectLst>
            <a:outerShdw blurRad="50800" dist="25400" dir="2700000">
              <a:srgbClr val="000000">
                <a:alpha val="22000"/>
              </a:srgbClr>
            </a:outerShdw>
          </a:effectLst>
        </p:spPr>
        <p:txBody>
          <a:bodyPr wrap="square" rtlCol="0">
            <a:spAutoFit/>
          </a:bodyPr>
          <a:lstStyle/>
          <a:p>
            <a:pPr algn="ctr" defTabSz="914400">
              <a:buNone/>
            </a:pPr>
            <a:r>
              <a:rPr lang="en-US" sz="1600" b="1" i="0">
                <a:solidFill>
                  <a:srgbClr val="FFFFFF"/>
                </a:solidFill>
                <a:latin typeface="Arial"/>
                <a:ea typeface="黑体" pitchFamily="2" charset="-122"/>
                <a:cs typeface="+mn-cs"/>
              </a:rPr>
              <a:t>移动分组核心</a:t>
            </a:r>
          </a:p>
        </p:txBody>
      </p:sp>
      <p:sp>
        <p:nvSpPr>
          <p:cNvPr id="58" name="TextBox 57"/>
          <p:cNvSpPr txBox="1"/>
          <p:nvPr/>
        </p:nvSpPr>
        <p:spPr>
          <a:xfrm>
            <a:off x="4497803" y="4588501"/>
            <a:ext cx="598241" cy="284693"/>
          </a:xfrm>
          <a:prstGeom prst="rect">
            <a:avLst/>
          </a:prstGeom>
          <a:noFill/>
          <a:effectLst>
            <a:outerShdw blurRad="50800" dist="25400" dir="2700000">
              <a:srgbClr val="000000">
                <a:alpha val="22000"/>
              </a:srgbClr>
            </a:outerShdw>
          </a:effectLst>
        </p:spPr>
        <p:txBody>
          <a:bodyPr wrap="none" rtlCol="0">
            <a:spAutoFit/>
          </a:bodyPr>
          <a:lstStyle/>
          <a:p>
            <a:pPr algn="ctr" defTabSz="914400">
              <a:lnSpc>
                <a:spcPts val="1500"/>
              </a:lnSpc>
              <a:buNone/>
            </a:pPr>
            <a:r>
              <a:rPr lang="en-US" sz="1600" b="1" i="0">
                <a:solidFill>
                  <a:srgbClr val="FFFFFF"/>
                </a:solidFill>
                <a:latin typeface="Arial"/>
                <a:ea typeface="黑体" pitchFamily="2" charset="-122"/>
                <a:cs typeface="+mn-cs"/>
              </a:rPr>
              <a:t>安全</a:t>
            </a:r>
          </a:p>
        </p:txBody>
      </p:sp>
      <p:sp>
        <p:nvSpPr>
          <p:cNvPr id="55" name="TextBox 54"/>
          <p:cNvSpPr txBox="1"/>
          <p:nvPr/>
        </p:nvSpPr>
        <p:spPr>
          <a:xfrm>
            <a:off x="6760815" y="2700308"/>
            <a:ext cx="862737" cy="584775"/>
          </a:xfrm>
          <a:prstGeom prst="rect">
            <a:avLst/>
          </a:prstGeom>
          <a:noFill/>
          <a:effectLst/>
        </p:spPr>
        <p:txBody>
          <a:bodyPr wrap="none" rtlCol="0">
            <a:spAutoFit/>
          </a:bodyPr>
          <a:lstStyle/>
          <a:p>
            <a:pPr algn="ctr" defTabSz="914400">
              <a:buNone/>
            </a:pPr>
            <a:r>
              <a:rPr lang="en-US" sz="1600" b="1" i="0" dirty="0" err="1">
                <a:solidFill>
                  <a:srgbClr val="F0D900"/>
                </a:solidFill>
                <a:latin typeface="Arial"/>
                <a:ea typeface="黑体" pitchFamily="2" charset="-122"/>
                <a:cs typeface="+mn-cs"/>
              </a:rPr>
              <a:t>虚拟化</a:t>
            </a:r>
            <a:r>
              <a:rPr lang="en-US" sz="1600" b="1" i="0" dirty="0">
                <a:solidFill>
                  <a:srgbClr val="F0D900"/>
                </a:solidFill>
                <a:latin typeface="Arial"/>
                <a:ea typeface="黑体" pitchFamily="2" charset="-122"/>
                <a:cs typeface="+mn-cs"/>
              </a:rPr>
              <a:t> </a:t>
            </a:r>
          </a:p>
          <a:p>
            <a:pPr algn="ctr" defTabSz="914400">
              <a:buNone/>
            </a:pPr>
            <a:r>
              <a:rPr lang="en-US" sz="1600" b="1" i="0" dirty="0" err="1">
                <a:solidFill>
                  <a:srgbClr val="F0D900"/>
                </a:solidFill>
                <a:latin typeface="Arial"/>
                <a:ea typeface="黑体" pitchFamily="2" charset="-122"/>
                <a:cs typeface="+mn-cs"/>
              </a:rPr>
              <a:t>基础</a:t>
            </a:r>
            <a:endParaRPr lang="en-US" sz="1600" b="1" i="0" dirty="0">
              <a:solidFill>
                <a:srgbClr val="F0D900"/>
              </a:solidFill>
              <a:latin typeface="Arial"/>
              <a:ea typeface="黑体" pitchFamily="2" charset="-122"/>
              <a:cs typeface="+mn-cs"/>
            </a:endParaRPr>
          </a:p>
        </p:txBody>
      </p:sp>
      <p:grpSp>
        <p:nvGrpSpPr>
          <p:cNvPr id="17" name="Group 16"/>
          <p:cNvGrpSpPr/>
          <p:nvPr/>
        </p:nvGrpSpPr>
        <p:grpSpPr>
          <a:xfrm>
            <a:off x="7237926" y="1130755"/>
            <a:ext cx="1810539" cy="1804563"/>
            <a:chOff x="7237926" y="1215423"/>
            <a:chExt cx="1810539" cy="1804563"/>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37926" y="1215423"/>
              <a:ext cx="1810539" cy="1804563"/>
            </a:xfrm>
            <a:prstGeom prst="rect">
              <a:avLst/>
            </a:prstGeom>
          </p:spPr>
        </p:pic>
        <p:sp>
          <p:nvSpPr>
            <p:cNvPr id="16" name="Rectangle 15"/>
            <p:cNvSpPr/>
            <p:nvPr/>
          </p:nvSpPr>
          <p:spPr>
            <a:xfrm>
              <a:off x="7578913" y="1642266"/>
              <a:ext cx="1129121" cy="923330"/>
            </a:xfrm>
            <a:prstGeom prst="rect">
              <a:avLst/>
            </a:prstGeom>
          </p:spPr>
          <p:txBody>
            <a:bodyPr wrap="square">
              <a:spAutoFit/>
            </a:bodyPr>
            <a:lstStyle/>
            <a:p>
              <a:pPr algn="ctr" defTabSz="914400">
                <a:buNone/>
              </a:pPr>
              <a:r>
                <a:rPr lang="en-US" sz="1800" b="1" i="0" dirty="0" err="1">
                  <a:solidFill>
                    <a:srgbClr val="2C2B2B"/>
                  </a:solidFill>
                  <a:latin typeface="Arial"/>
                  <a:ea typeface="黑体" pitchFamily="2" charset="-122"/>
                  <a:cs typeface="+mn-cs"/>
                </a:rPr>
                <a:t>正确调整以适合中端市场</a:t>
              </a:r>
              <a:endParaRPr lang="en-US" sz="1800" b="1" i="0" dirty="0">
                <a:solidFill>
                  <a:srgbClr val="2C2B2B"/>
                </a:solidFill>
                <a:latin typeface="Arial"/>
                <a:ea typeface="黑体" pitchFamily="2" charset="-122"/>
                <a:cs typeface="+mn-cs"/>
              </a:endParaRPr>
            </a:p>
          </p:txBody>
        </p:sp>
      </p:grpSp>
      <p:cxnSp>
        <p:nvCxnSpPr>
          <p:cNvPr id="64" name="Straight Connector 63"/>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721236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2" name="Title 1"/>
          <p:cNvSpPr>
            <a:spLocks noGrp="1"/>
          </p:cNvSpPr>
          <p:nvPr>
            <p:ph type="title"/>
          </p:nvPr>
        </p:nvSpPr>
        <p:spPr/>
        <p:txBody>
          <a:bodyPr/>
          <a:lstStyle/>
          <a:p>
            <a:pPr algn="l" defTabSz="914400">
              <a:spcBef>
                <a:spcPct val="0"/>
              </a:spcBef>
              <a:buNone/>
            </a:pPr>
            <a:r>
              <a:rPr lang="zh-CN" sz="3200" b="0" i="0" spc="0">
                <a:solidFill>
                  <a:srgbClr val="FFFFFF"/>
                </a:solidFill>
                <a:latin typeface="Arial"/>
                <a:ea typeface="黑体" pitchFamily="2" charset="-122"/>
                <a:cs typeface="+mj-cs"/>
              </a:rPr>
              <a:t>适合中端市场的智能解决方案</a:t>
            </a:r>
            <a:endParaRPr lang="en-US" dirty="0">
              <a:ea typeface="黑体" pitchFamily="2" charset="-122"/>
            </a:endParaRPr>
          </a:p>
        </p:txBody>
      </p:sp>
      <p:sp>
        <p:nvSpPr>
          <p:cNvPr id="4" name="Freeform 3"/>
          <p:cNvSpPr/>
          <p:nvPr/>
        </p:nvSpPr>
        <p:spPr>
          <a:xfrm>
            <a:off x="846662" y="1260087"/>
            <a:ext cx="7641167" cy="993592"/>
          </a:xfrm>
          <a:custGeom>
            <a:avLst/>
            <a:gdLst>
              <a:gd name="connsiteX0" fmla="*/ 0 w 6314381"/>
              <a:gd name="connsiteY0" fmla="*/ 224513 h 2138216"/>
              <a:gd name="connsiteX1" fmla="*/ 224513 w 6314381"/>
              <a:gd name="connsiteY1" fmla="*/ 0 h 2138216"/>
              <a:gd name="connsiteX2" fmla="*/ 6089868 w 6314381"/>
              <a:gd name="connsiteY2" fmla="*/ 0 h 2138216"/>
              <a:gd name="connsiteX3" fmla="*/ 6314381 w 6314381"/>
              <a:gd name="connsiteY3" fmla="*/ 224513 h 2138216"/>
              <a:gd name="connsiteX4" fmla="*/ 6314381 w 6314381"/>
              <a:gd name="connsiteY4" fmla="*/ 1913703 h 2138216"/>
              <a:gd name="connsiteX5" fmla="*/ 6089868 w 6314381"/>
              <a:gd name="connsiteY5" fmla="*/ 2138216 h 2138216"/>
              <a:gd name="connsiteX6" fmla="*/ 224513 w 6314381"/>
              <a:gd name="connsiteY6" fmla="*/ 2138216 h 2138216"/>
              <a:gd name="connsiteX7" fmla="*/ 0 w 6314381"/>
              <a:gd name="connsiteY7" fmla="*/ 1913703 h 2138216"/>
              <a:gd name="connsiteX8" fmla="*/ 0 w 6314381"/>
              <a:gd name="connsiteY8" fmla="*/ 224513 h 213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14381" h="2138216">
                <a:moveTo>
                  <a:pt x="0" y="224513"/>
                </a:moveTo>
                <a:cubicBezTo>
                  <a:pt x="0" y="100518"/>
                  <a:pt x="100518" y="0"/>
                  <a:pt x="224513" y="0"/>
                </a:cubicBezTo>
                <a:lnTo>
                  <a:pt x="6089868" y="0"/>
                </a:lnTo>
                <a:cubicBezTo>
                  <a:pt x="6213863" y="0"/>
                  <a:pt x="6314381" y="100518"/>
                  <a:pt x="6314381" y="224513"/>
                </a:cubicBezTo>
                <a:lnTo>
                  <a:pt x="6314381" y="1913703"/>
                </a:lnTo>
                <a:cubicBezTo>
                  <a:pt x="6314381" y="2037698"/>
                  <a:pt x="6213863" y="2138216"/>
                  <a:pt x="6089868" y="2138216"/>
                </a:cubicBezTo>
                <a:lnTo>
                  <a:pt x="224513" y="2138216"/>
                </a:lnTo>
                <a:cubicBezTo>
                  <a:pt x="100518" y="2138216"/>
                  <a:pt x="0" y="2037698"/>
                  <a:pt x="0" y="1913703"/>
                </a:cubicBezTo>
                <a:lnTo>
                  <a:pt x="0" y="224513"/>
                </a:lnTo>
                <a:close/>
              </a:path>
            </a:pathLst>
          </a:custGeom>
          <a:solidFill>
            <a:schemeClr val="tx1">
              <a:lumMod val="5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164818" tIns="164818" rIns="164818" bIns="1272662" numCol="1" spcCol="1270" anchor="ctr" anchorCtr="0">
            <a:noAutofit/>
          </a:bodyPr>
          <a:lstStyle/>
          <a:p>
            <a:pPr algn="ctr" defTabSz="1155710">
              <a:lnSpc>
                <a:spcPct val="110000"/>
              </a:lnSpc>
              <a:spcBef>
                <a:spcPct val="0"/>
              </a:spcBef>
              <a:spcAft>
                <a:spcPct val="35000"/>
              </a:spcAft>
              <a:buNone/>
            </a:pPr>
            <a:endParaRPr lang="en-US" sz="2400" b="1" kern="1200" dirty="0" smtClean="0">
              <a:ea typeface="黑体" pitchFamily="2" charset="-122"/>
            </a:endParaRPr>
          </a:p>
          <a:p>
            <a:pPr algn="ctr" defTabSz="1155710">
              <a:lnSpc>
                <a:spcPct val="110000"/>
              </a:lnSpc>
              <a:spcBef>
                <a:spcPct val="0"/>
              </a:spcBef>
              <a:spcAft>
                <a:spcPct val="35000"/>
              </a:spcAft>
              <a:buNone/>
            </a:pPr>
            <a:endParaRPr lang="en-US" sz="600" b="1" dirty="0" smtClean="0">
              <a:ea typeface="黑体" pitchFamily="2" charset="-122"/>
            </a:endParaRPr>
          </a:p>
          <a:p>
            <a:pPr algn="ctr" defTabSz="1155710">
              <a:lnSpc>
                <a:spcPct val="110000"/>
              </a:lnSpc>
              <a:spcBef>
                <a:spcPct val="0"/>
              </a:spcBef>
              <a:spcAft>
                <a:spcPct val="35000"/>
              </a:spcAft>
              <a:buNone/>
            </a:pPr>
            <a:r>
              <a:rPr lang="en-US" sz="2400" b="1" i="0" kern="1200" dirty="0" err="1" smtClean="0">
                <a:solidFill>
                  <a:schemeClr val="lt1"/>
                </a:solidFill>
                <a:latin typeface="Arial"/>
                <a:ea typeface="黑体" pitchFamily="2" charset="-122"/>
                <a:cs typeface="+mn-cs"/>
              </a:rPr>
              <a:t>适合中端市场的智能解决方案</a:t>
            </a:r>
            <a:r>
              <a:rPr lang="en-US" sz="2400" b="1" i="0" kern="1200" dirty="0" err="1">
                <a:solidFill>
                  <a:schemeClr val="lt1"/>
                </a:solidFill>
                <a:latin typeface="Arial"/>
                <a:ea typeface="黑体" pitchFamily="2" charset="-122"/>
                <a:cs typeface="+mn-cs"/>
              </a:rPr>
              <a:t>，</a:t>
            </a:r>
            <a:r>
              <a:rPr lang="en-US" sz="2400" b="1" i="0" dirty="0" err="1" smtClean="0">
                <a:solidFill>
                  <a:schemeClr val="lt1"/>
                </a:solidFill>
                <a:latin typeface="Arial"/>
                <a:ea typeface="黑体" pitchFamily="2" charset="-122"/>
                <a:cs typeface="+mn-cs"/>
              </a:rPr>
              <a:t>与投资保护</a:t>
            </a:r>
            <a:r>
              <a:rPr lang="en-US" sz="2400" b="1" i="0" dirty="0" smtClean="0">
                <a:solidFill>
                  <a:schemeClr val="lt1"/>
                </a:solidFill>
                <a:latin typeface="Arial"/>
                <a:ea typeface="黑体" pitchFamily="2" charset="-122"/>
                <a:cs typeface="+mn-cs"/>
              </a:rPr>
              <a:t/>
            </a:r>
            <a:br>
              <a:rPr lang="en-US" sz="2400" b="1" i="0" dirty="0" smtClean="0">
                <a:solidFill>
                  <a:schemeClr val="lt1"/>
                </a:solidFill>
                <a:latin typeface="Arial"/>
                <a:ea typeface="黑体" pitchFamily="2" charset="-122"/>
                <a:cs typeface="+mn-cs"/>
              </a:rPr>
            </a:br>
            <a:r>
              <a:rPr lang="en-US" sz="2400" b="1" i="0" dirty="0" err="1" smtClean="0">
                <a:solidFill>
                  <a:schemeClr val="lt1"/>
                </a:solidFill>
                <a:latin typeface="Arial"/>
                <a:ea typeface="黑体" pitchFamily="2" charset="-122"/>
                <a:cs typeface="+mn-cs"/>
              </a:rPr>
              <a:t>相适应的规模和价值</a:t>
            </a:r>
            <a:endParaRPr lang="en-US" sz="2400" b="1" kern="1200" dirty="0">
              <a:ea typeface="黑体" pitchFamily="2" charset="-122"/>
            </a:endParaRPr>
          </a:p>
        </p:txBody>
      </p:sp>
      <p:grpSp>
        <p:nvGrpSpPr>
          <p:cNvPr id="56" name="Group 55"/>
          <p:cNvGrpSpPr/>
          <p:nvPr/>
        </p:nvGrpSpPr>
        <p:grpSpPr>
          <a:xfrm>
            <a:off x="1492947" y="4121032"/>
            <a:ext cx="6523456" cy="2415235"/>
            <a:chOff x="1492947" y="3768620"/>
            <a:chExt cx="6523456" cy="2349410"/>
          </a:xfrm>
        </p:grpSpPr>
        <p:sp>
          <p:nvSpPr>
            <p:cNvPr id="30" name="Rectangle 29"/>
            <p:cNvSpPr/>
            <p:nvPr/>
          </p:nvSpPr>
          <p:spPr>
            <a:xfrm>
              <a:off x="5444274" y="3940133"/>
              <a:ext cx="1255014" cy="1750526"/>
            </a:xfrm>
            <a:prstGeom prst="rect">
              <a:avLst/>
            </a:prstGeom>
            <a:gradFill flip="none" rotWithShape="1">
              <a:gsLst>
                <a:gs pos="35000">
                  <a:schemeClr val="accent2">
                    <a:shade val="51000"/>
                    <a:satMod val="130000"/>
                    <a:alpha val="40000"/>
                  </a:schemeClr>
                </a:gs>
                <a:gs pos="100000">
                  <a:schemeClr val="accent2">
                    <a:shade val="94000"/>
                    <a:satMod val="135000"/>
                    <a:alpha val="0"/>
                  </a:schemeClr>
                </a:gs>
              </a:gsLst>
              <a:lin ang="5400000" scaled="1"/>
              <a:tileRect/>
            </a:gradFill>
            <a:ln>
              <a:noFill/>
            </a:ln>
          </p:spPr>
          <p:style>
            <a:lnRef idx="1">
              <a:schemeClr val="accent2"/>
            </a:lnRef>
            <a:fillRef idx="3">
              <a:schemeClr val="accent2"/>
            </a:fillRef>
            <a:effectRef idx="2">
              <a:schemeClr val="accent2"/>
            </a:effectRef>
            <a:fontRef idx="minor">
              <a:schemeClr val="lt1"/>
            </a:fontRef>
          </p:style>
          <p:txBody>
            <a:bodyPr lIns="121853" tIns="60927" rIns="121853" bIns="60927" rtlCol="0" anchor="ctr"/>
            <a:lstStyle/>
            <a:p>
              <a:pPr defTabSz="1088059"/>
              <a:endParaRPr lang="en-US" sz="1400" b="1" dirty="0" smtClean="0">
                <a:solidFill>
                  <a:srgbClr val="FFFFFF"/>
                </a:solidFill>
                <a:ea typeface="黑体" pitchFamily="2" charset="-122"/>
              </a:endParaRPr>
            </a:p>
          </p:txBody>
        </p:sp>
        <p:sp>
          <p:nvSpPr>
            <p:cNvPr id="31" name="Rectangle 30"/>
            <p:cNvSpPr/>
            <p:nvPr/>
          </p:nvSpPr>
          <p:spPr>
            <a:xfrm>
              <a:off x="6761389" y="3940133"/>
              <a:ext cx="1255014" cy="1750526"/>
            </a:xfrm>
            <a:prstGeom prst="rect">
              <a:avLst/>
            </a:prstGeom>
            <a:gradFill flip="none" rotWithShape="1">
              <a:gsLst>
                <a:gs pos="35000">
                  <a:schemeClr val="accent6">
                    <a:shade val="51000"/>
                    <a:satMod val="130000"/>
                    <a:alpha val="40000"/>
                  </a:schemeClr>
                </a:gs>
                <a:gs pos="100000">
                  <a:schemeClr val="accent6">
                    <a:shade val="94000"/>
                    <a:satMod val="135000"/>
                    <a:alpha val="0"/>
                  </a:schemeClr>
                </a:gs>
              </a:gsLst>
              <a:lin ang="5400000" scaled="1"/>
              <a:tileRect/>
            </a:gradFill>
            <a:ln>
              <a:noFill/>
            </a:ln>
          </p:spPr>
          <p:style>
            <a:lnRef idx="1">
              <a:schemeClr val="accent6"/>
            </a:lnRef>
            <a:fillRef idx="3">
              <a:schemeClr val="accent6"/>
            </a:fillRef>
            <a:effectRef idx="2">
              <a:schemeClr val="accent6"/>
            </a:effectRef>
            <a:fontRef idx="minor">
              <a:schemeClr val="lt1"/>
            </a:fontRef>
          </p:style>
          <p:txBody>
            <a:bodyPr lIns="121853" tIns="60927" rIns="121853" bIns="60927" rtlCol="0" anchor="ctr"/>
            <a:lstStyle/>
            <a:p>
              <a:pPr defTabSz="1088059"/>
              <a:endParaRPr lang="en-US" sz="1400" b="1" dirty="0" smtClean="0">
                <a:solidFill>
                  <a:srgbClr val="FFFFFF"/>
                </a:solidFill>
                <a:ea typeface="黑体" pitchFamily="2" charset="-122"/>
              </a:endParaRPr>
            </a:p>
          </p:txBody>
        </p:sp>
        <p:sp>
          <p:nvSpPr>
            <p:cNvPr id="32" name="Rectangle 31"/>
            <p:cNvSpPr/>
            <p:nvPr/>
          </p:nvSpPr>
          <p:spPr>
            <a:xfrm>
              <a:off x="4125455" y="3940133"/>
              <a:ext cx="1255014" cy="1750526"/>
            </a:xfrm>
            <a:prstGeom prst="rect">
              <a:avLst/>
            </a:prstGeom>
            <a:gradFill flip="none" rotWithShape="1">
              <a:gsLst>
                <a:gs pos="35000">
                  <a:srgbClr val="F58025">
                    <a:alpha val="34000"/>
                  </a:srgbClr>
                </a:gs>
                <a:gs pos="100000">
                  <a:srgbClr val="F6B61A">
                    <a:alpha val="0"/>
                  </a:srgbClr>
                </a:gs>
              </a:gsLst>
              <a:lin ang="5400000" scaled="1"/>
              <a:tileRect/>
            </a:gradFill>
            <a:ln>
              <a:noFill/>
            </a:ln>
          </p:spPr>
          <p:style>
            <a:lnRef idx="1">
              <a:schemeClr val="accent2"/>
            </a:lnRef>
            <a:fillRef idx="3">
              <a:schemeClr val="accent2"/>
            </a:fillRef>
            <a:effectRef idx="2">
              <a:schemeClr val="accent2"/>
            </a:effectRef>
            <a:fontRef idx="minor">
              <a:schemeClr val="lt1"/>
            </a:fontRef>
          </p:style>
          <p:txBody>
            <a:bodyPr lIns="121853" tIns="60927" rIns="121853" bIns="60927" rtlCol="0" anchor="ctr"/>
            <a:lstStyle/>
            <a:p>
              <a:pPr defTabSz="1088059"/>
              <a:endParaRPr lang="en-US" sz="1400" b="1" dirty="0" smtClean="0">
                <a:solidFill>
                  <a:srgbClr val="FFFFFF"/>
                </a:solidFill>
                <a:ea typeface="黑体" pitchFamily="2" charset="-122"/>
              </a:endParaRPr>
            </a:p>
          </p:txBody>
        </p:sp>
        <p:sp>
          <p:nvSpPr>
            <p:cNvPr id="33" name="Rectangle 32"/>
            <p:cNvSpPr/>
            <p:nvPr/>
          </p:nvSpPr>
          <p:spPr>
            <a:xfrm>
              <a:off x="1492952" y="3940133"/>
              <a:ext cx="1255014" cy="1750526"/>
            </a:xfrm>
            <a:prstGeom prst="rect">
              <a:avLst/>
            </a:prstGeom>
            <a:gradFill flip="none" rotWithShape="1">
              <a:gsLst>
                <a:gs pos="35000">
                  <a:schemeClr val="accent1">
                    <a:shade val="51000"/>
                    <a:satMod val="130000"/>
                    <a:alpha val="40000"/>
                  </a:schemeClr>
                </a:gs>
                <a:gs pos="100000">
                  <a:schemeClr val="accent1">
                    <a:shade val="94000"/>
                    <a:satMod val="135000"/>
                    <a:alpha val="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lIns="121853" tIns="60927" rIns="121853" bIns="60927" rtlCol="0" anchor="ctr"/>
            <a:lstStyle/>
            <a:p>
              <a:pPr defTabSz="1088059"/>
              <a:endParaRPr lang="en-US" sz="1400" b="1" dirty="0" smtClean="0">
                <a:solidFill>
                  <a:srgbClr val="FFFFFF"/>
                </a:solidFill>
                <a:ea typeface="黑体" pitchFamily="2" charset="-122"/>
              </a:endParaRPr>
            </a:p>
          </p:txBody>
        </p:sp>
        <p:sp>
          <p:nvSpPr>
            <p:cNvPr id="34" name="Rectangle 33"/>
            <p:cNvSpPr/>
            <p:nvPr/>
          </p:nvSpPr>
          <p:spPr>
            <a:xfrm>
              <a:off x="2811584" y="3940133"/>
              <a:ext cx="1255014" cy="1750526"/>
            </a:xfrm>
            <a:prstGeom prst="rect">
              <a:avLst/>
            </a:prstGeom>
            <a:gradFill flip="none" rotWithShape="1">
              <a:gsLst>
                <a:gs pos="35000">
                  <a:schemeClr val="accent5">
                    <a:shade val="51000"/>
                    <a:satMod val="130000"/>
                    <a:alpha val="40000"/>
                  </a:schemeClr>
                </a:gs>
                <a:gs pos="100000">
                  <a:schemeClr val="accent5">
                    <a:shade val="94000"/>
                    <a:satMod val="135000"/>
                    <a:alpha val="0"/>
                  </a:schemeClr>
                </a:gs>
              </a:gsLst>
              <a:lin ang="5400000" scaled="1"/>
              <a:tileRect/>
            </a:gradFill>
            <a:ln>
              <a:noFill/>
            </a:ln>
          </p:spPr>
          <p:style>
            <a:lnRef idx="1">
              <a:schemeClr val="accent5"/>
            </a:lnRef>
            <a:fillRef idx="3">
              <a:schemeClr val="accent5"/>
            </a:fillRef>
            <a:effectRef idx="2">
              <a:schemeClr val="accent5"/>
            </a:effectRef>
            <a:fontRef idx="minor">
              <a:schemeClr val="lt1"/>
            </a:fontRef>
          </p:style>
          <p:txBody>
            <a:bodyPr lIns="121853" tIns="60927" rIns="121853" bIns="60927" rtlCol="0" anchor="ctr"/>
            <a:lstStyle/>
            <a:p>
              <a:pPr defTabSz="1088059"/>
              <a:endParaRPr lang="en-US" sz="1400" b="1" dirty="0" smtClean="0">
                <a:solidFill>
                  <a:srgbClr val="FFFFFF"/>
                </a:solidFill>
                <a:ea typeface="黑体" pitchFamily="2" charset="-122"/>
              </a:endParaRPr>
            </a:p>
          </p:txBody>
        </p:sp>
        <p:sp>
          <p:nvSpPr>
            <p:cNvPr id="35" name="Rectangle 34"/>
            <p:cNvSpPr/>
            <p:nvPr/>
          </p:nvSpPr>
          <p:spPr>
            <a:xfrm>
              <a:off x="1492947" y="5696211"/>
              <a:ext cx="1253522" cy="421819"/>
            </a:xfrm>
            <a:prstGeom prst="rect">
              <a:avLst/>
            </a:prstGeom>
            <a:gradFill rotWithShape="1">
              <a:gsLst>
                <a:gs pos="0">
                  <a:schemeClr val="accent1">
                    <a:lumMod val="75000"/>
                  </a:schemeClr>
                </a:gs>
                <a:gs pos="1000">
                  <a:schemeClr val="accent1">
                    <a:lumMod val="60000"/>
                    <a:lumOff val="40000"/>
                  </a:schemeClr>
                </a:gs>
                <a:gs pos="39000">
                  <a:schemeClr val="accent1">
                    <a:lumMod val="75000"/>
                  </a:schemeClr>
                </a:gs>
                <a:gs pos="98000">
                  <a:srgbClr val="001E2A"/>
                </a:gs>
                <a:gs pos="100000">
                  <a:schemeClr val="accent1">
                    <a:lumMod val="50000"/>
                  </a:schemeClr>
                </a:gs>
              </a:gsLst>
              <a:lin ang="5400000" scaled="0"/>
            </a:gradFill>
            <a:ln w="12700" algn="ctr">
              <a:solidFill>
                <a:schemeClr val="accent1">
                  <a:lumMod val="60000"/>
                  <a:lumOff val="40000"/>
                </a:schemeClr>
              </a:solidFill>
              <a:round/>
              <a:headEnd/>
              <a:tailEnd/>
            </a:ln>
            <a:effectLst>
              <a:outerShdw blurRad="88900" dist="63500" dir="2700000" algn="tl" rotWithShape="0">
                <a:prstClr val="black">
                  <a:alpha val="40000"/>
                </a:prstClr>
              </a:outerShdw>
              <a:reflection blurRad="6350" stA="50000" endA="300" endPos="38500" dist="50800" dir="5400000" sy="-100000" algn="bl" rotWithShape="0"/>
            </a:effectLst>
            <a:scene3d>
              <a:camera prst="orthographicFront"/>
              <a:lightRig rig="brightRoom" dir="t"/>
            </a:scene3d>
            <a:sp3d prstMaterial="metal">
              <a:bevelT w="38100" h="38100" prst="softRound"/>
              <a:bevelB w="38100" h="38100" prst="softRound"/>
            </a:sp3d>
          </p:spPr>
          <p:txBody>
            <a:bodyPr wrap="square" lIns="0" tIns="0" rIns="0" bIns="0" anchor="ctr" anchorCtr="1"/>
            <a:lstStyle/>
            <a:p>
              <a:pPr algn="ctr" defTabSz="1088045">
                <a:buNone/>
              </a:pPr>
              <a:r>
                <a:rPr lang="en-US" sz="1200" b="1" i="0" dirty="0" err="1" smtClean="0">
                  <a:solidFill>
                    <a:srgbClr val="FFFFFF"/>
                  </a:solidFill>
                  <a:latin typeface="Arial"/>
                  <a:ea typeface="黑体" pitchFamily="2" charset="-122"/>
                  <a:cs typeface="+mn-cs"/>
                </a:rPr>
                <a:t>基础设施成本</a:t>
              </a:r>
              <a:endParaRPr lang="en-US" sz="1200" b="1" i="0" dirty="0">
                <a:solidFill>
                  <a:srgbClr val="FFFFFF"/>
                </a:solidFill>
                <a:latin typeface="Arial"/>
                <a:ea typeface="黑体" pitchFamily="2" charset="-122"/>
                <a:cs typeface="+mn-cs"/>
              </a:endParaRPr>
            </a:p>
          </p:txBody>
        </p:sp>
        <p:sp>
          <p:nvSpPr>
            <p:cNvPr id="36" name="Rectangle 35"/>
            <p:cNvSpPr/>
            <p:nvPr/>
          </p:nvSpPr>
          <p:spPr>
            <a:xfrm>
              <a:off x="6761385" y="5696211"/>
              <a:ext cx="1253522" cy="421819"/>
            </a:xfrm>
            <a:prstGeom prst="rect">
              <a:avLst/>
            </a:prstGeom>
            <a:gradFill rotWithShape="1">
              <a:gsLst>
                <a:gs pos="0">
                  <a:schemeClr val="accent6"/>
                </a:gs>
                <a:gs pos="1000">
                  <a:schemeClr val="accent6">
                    <a:lumMod val="60000"/>
                    <a:lumOff val="40000"/>
                  </a:schemeClr>
                </a:gs>
                <a:gs pos="39000">
                  <a:schemeClr val="accent6"/>
                </a:gs>
                <a:gs pos="98000">
                  <a:srgbClr val="230F2F"/>
                </a:gs>
                <a:gs pos="100000">
                  <a:schemeClr val="accent6">
                    <a:lumMod val="50000"/>
                  </a:schemeClr>
                </a:gs>
              </a:gsLst>
              <a:lin ang="5400000" scaled="0"/>
            </a:gradFill>
            <a:ln w="12700" algn="ctr">
              <a:solidFill>
                <a:schemeClr val="accent6">
                  <a:lumMod val="40000"/>
                  <a:lumOff val="60000"/>
                </a:schemeClr>
              </a:solidFill>
              <a:round/>
              <a:headEnd/>
              <a:tailEnd/>
            </a:ln>
            <a:effectLst>
              <a:outerShdw blurRad="50800" dist="38100" dir="2700000" algn="tl" rotWithShape="0">
                <a:prstClr val="black">
                  <a:alpha val="40000"/>
                </a:prstClr>
              </a:outerShdw>
              <a:reflection blurRad="6350" stA="50000" endA="300" endPos="38500" dist="50800" dir="5400000" sy="-100000" algn="bl" rotWithShape="0"/>
            </a:effectLst>
            <a:scene3d>
              <a:camera prst="orthographicFront"/>
              <a:lightRig rig="brightRoom" dir="t"/>
            </a:scene3d>
            <a:sp3d prstMaterial="metal">
              <a:bevelT w="38100" h="38100" prst="softRound"/>
              <a:bevelB w="38100" h="38100" prst="softRound"/>
            </a:sp3d>
          </p:spPr>
          <p:txBody>
            <a:bodyPr wrap="square" lIns="0" tIns="0" rIns="0" bIns="0" anchor="ctr" anchorCtr="1"/>
            <a:lstStyle/>
            <a:p>
              <a:pPr algn="ctr" defTabSz="1088045">
                <a:buNone/>
              </a:pPr>
              <a:r>
                <a:rPr lang="en-US" sz="1200" b="1" i="0">
                  <a:solidFill>
                    <a:srgbClr val="FFFFFF"/>
                  </a:solidFill>
                  <a:latin typeface="Arial"/>
                  <a:ea typeface="黑体" pitchFamily="2" charset="-122"/>
                  <a:cs typeface="+mn-cs"/>
                </a:rPr>
                <a:t>安全</a:t>
              </a:r>
            </a:p>
          </p:txBody>
        </p:sp>
        <p:sp>
          <p:nvSpPr>
            <p:cNvPr id="37" name="Rectangle 36"/>
            <p:cNvSpPr/>
            <p:nvPr/>
          </p:nvSpPr>
          <p:spPr>
            <a:xfrm>
              <a:off x="2810057" y="5696211"/>
              <a:ext cx="1253522" cy="421819"/>
            </a:xfrm>
            <a:prstGeom prst="rect">
              <a:avLst/>
            </a:prstGeom>
            <a:gradFill rotWithShape="1">
              <a:gsLst>
                <a:gs pos="0">
                  <a:schemeClr val="accent5">
                    <a:lumMod val="75000"/>
                  </a:schemeClr>
                </a:gs>
                <a:gs pos="1000">
                  <a:schemeClr val="accent5"/>
                </a:gs>
                <a:gs pos="39000">
                  <a:schemeClr val="accent5">
                    <a:lumMod val="75000"/>
                  </a:schemeClr>
                </a:gs>
                <a:gs pos="98000">
                  <a:srgbClr val="373F0D"/>
                </a:gs>
                <a:gs pos="100000">
                  <a:schemeClr val="accent5">
                    <a:lumMod val="50000"/>
                  </a:schemeClr>
                </a:gs>
              </a:gsLst>
              <a:lin ang="5400000" scaled="0"/>
            </a:gradFill>
            <a:ln w="12700" algn="ctr">
              <a:solidFill>
                <a:schemeClr val="accent5">
                  <a:lumMod val="60000"/>
                  <a:lumOff val="40000"/>
                </a:schemeClr>
              </a:solidFill>
              <a:round/>
              <a:headEnd/>
              <a:tailEnd/>
            </a:ln>
            <a:effectLst>
              <a:outerShdw blurRad="88900" dist="63500" dir="2700000" algn="tl" rotWithShape="0">
                <a:prstClr val="black">
                  <a:alpha val="40000"/>
                </a:prstClr>
              </a:outerShdw>
              <a:reflection blurRad="6350" stA="50000" endA="300" endPos="38500" dist="50800" dir="5400000" sy="-100000" algn="bl" rotWithShape="0"/>
            </a:effectLst>
            <a:scene3d>
              <a:camera prst="orthographicFront"/>
              <a:lightRig rig="brightRoom" dir="t"/>
            </a:scene3d>
            <a:sp3d prstMaterial="metal">
              <a:bevelT w="38100" h="38100" prst="softRound"/>
              <a:bevelB w="38100" h="38100" prst="softRound"/>
            </a:sp3d>
          </p:spPr>
          <p:txBody>
            <a:bodyPr wrap="square" lIns="0" tIns="0" rIns="0" bIns="0" anchor="ctr" anchorCtr="1"/>
            <a:lstStyle/>
            <a:p>
              <a:pPr algn="ctr" defTabSz="1088045">
                <a:lnSpc>
                  <a:spcPct val="95000"/>
                </a:lnSpc>
                <a:buNone/>
              </a:pPr>
              <a:r>
                <a:rPr lang="en-US" sz="1200" b="1" i="0" dirty="0" err="1" smtClean="0">
                  <a:solidFill>
                    <a:srgbClr val="FFFFFF"/>
                  </a:solidFill>
                  <a:latin typeface="Arial"/>
                  <a:ea typeface="黑体" pitchFamily="2" charset="-122"/>
                  <a:cs typeface="+mn-cs"/>
                </a:rPr>
                <a:t>应用性能</a:t>
              </a:r>
              <a:endParaRPr lang="en-US" sz="1200" b="1" i="0" dirty="0">
                <a:solidFill>
                  <a:srgbClr val="FFFFFF"/>
                </a:solidFill>
                <a:latin typeface="Arial"/>
                <a:ea typeface="黑体" pitchFamily="2" charset="-122"/>
                <a:cs typeface="+mn-cs"/>
              </a:endParaRPr>
            </a:p>
          </p:txBody>
        </p:sp>
        <p:sp>
          <p:nvSpPr>
            <p:cNvPr id="38" name="Rectangle 37"/>
            <p:cNvSpPr/>
            <p:nvPr/>
          </p:nvSpPr>
          <p:spPr>
            <a:xfrm>
              <a:off x="4127166" y="5696211"/>
              <a:ext cx="1253522" cy="421819"/>
            </a:xfrm>
            <a:prstGeom prst="rect">
              <a:avLst/>
            </a:prstGeom>
            <a:gradFill rotWithShape="1">
              <a:gsLst>
                <a:gs pos="0">
                  <a:srgbClr val="F58025"/>
                </a:gs>
                <a:gs pos="1000">
                  <a:srgbClr val="F79043"/>
                </a:gs>
                <a:gs pos="39000">
                  <a:srgbClr val="F58025"/>
                </a:gs>
                <a:gs pos="98000">
                  <a:srgbClr val="301602"/>
                </a:gs>
                <a:gs pos="100000">
                  <a:srgbClr val="672F05"/>
                </a:gs>
              </a:gsLst>
              <a:lin ang="5400000" scaled="0"/>
            </a:gradFill>
            <a:ln w="12700" algn="ctr">
              <a:solidFill>
                <a:srgbClr val="F9AF77"/>
              </a:solidFill>
              <a:round/>
              <a:headEnd/>
              <a:tailEnd/>
            </a:ln>
            <a:effectLst>
              <a:outerShdw blurRad="88900" dist="63500" dir="2700000" algn="tl" rotWithShape="0">
                <a:prstClr val="black">
                  <a:alpha val="40000"/>
                </a:prstClr>
              </a:outerShdw>
              <a:reflection blurRad="6350" stA="50000" endA="300" endPos="38500" dist="50800" dir="5400000" sy="-100000" algn="bl" rotWithShape="0"/>
            </a:effectLst>
            <a:scene3d>
              <a:camera prst="orthographicFront"/>
              <a:lightRig rig="brightRoom" dir="t"/>
            </a:scene3d>
            <a:sp3d prstMaterial="metal">
              <a:bevelT w="38100" h="38100" prst="softRound"/>
              <a:bevelB w="38100" h="38100" prst="softRound"/>
            </a:sp3d>
          </p:spPr>
          <p:txBody>
            <a:bodyPr wrap="square" lIns="0" tIns="0" rIns="0" bIns="0" anchor="ctr" anchorCtr="1"/>
            <a:lstStyle/>
            <a:p>
              <a:pPr algn="ctr" defTabSz="1088045">
                <a:buNone/>
              </a:pPr>
              <a:r>
                <a:rPr lang="zh-CN" altLang="en-US" sz="1200" b="1" dirty="0" smtClean="0">
                  <a:solidFill>
                    <a:srgbClr val="FFFFFF"/>
                  </a:solidFill>
                  <a:latin typeface="Arial"/>
                  <a:ea typeface="黑体" pitchFamily="2" charset="-122"/>
                </a:rPr>
                <a:t>部署次数</a:t>
              </a:r>
              <a:endParaRPr lang="en-US" sz="1200" b="1" dirty="0">
                <a:solidFill>
                  <a:srgbClr val="FFFFFF"/>
                </a:solidFill>
                <a:latin typeface="Arial"/>
                <a:ea typeface="黑体" pitchFamily="2" charset="-122"/>
              </a:endParaRPr>
            </a:p>
          </p:txBody>
        </p:sp>
        <p:sp>
          <p:nvSpPr>
            <p:cNvPr id="39" name="Rectangle 38"/>
            <p:cNvSpPr/>
            <p:nvPr/>
          </p:nvSpPr>
          <p:spPr>
            <a:xfrm>
              <a:off x="5444276" y="5696211"/>
              <a:ext cx="1253522" cy="421819"/>
            </a:xfrm>
            <a:prstGeom prst="rect">
              <a:avLst/>
            </a:prstGeom>
            <a:gradFill rotWithShape="1">
              <a:gsLst>
                <a:gs pos="0">
                  <a:srgbClr val="39721C"/>
                </a:gs>
                <a:gs pos="1000">
                  <a:srgbClr val="50A127"/>
                </a:gs>
                <a:gs pos="39000">
                  <a:srgbClr val="39721C"/>
                </a:gs>
                <a:gs pos="98000">
                  <a:srgbClr val="112208"/>
                </a:gs>
                <a:gs pos="100000">
                  <a:srgbClr val="1E3D0F"/>
                </a:gs>
              </a:gsLst>
              <a:lin ang="5400000" scaled="0"/>
            </a:gradFill>
            <a:ln w="12700" algn="ctr">
              <a:solidFill>
                <a:srgbClr val="93DC6E"/>
              </a:solidFill>
              <a:round/>
              <a:headEnd/>
              <a:tailEnd/>
            </a:ln>
            <a:effectLst>
              <a:outerShdw blurRad="50800" dist="38100" dir="2700000" algn="tl" rotWithShape="0">
                <a:prstClr val="black">
                  <a:alpha val="40000"/>
                </a:prstClr>
              </a:outerShdw>
              <a:reflection blurRad="6350" stA="50000" endA="300" endPos="38500" dist="50800" dir="5400000" sy="-100000" algn="bl" rotWithShape="0"/>
            </a:effectLst>
            <a:scene3d>
              <a:camera prst="orthographicFront"/>
              <a:lightRig rig="brightRoom" dir="t"/>
            </a:scene3d>
            <a:sp3d prstMaterial="metal">
              <a:bevelT w="38100" h="38100" prst="softRound"/>
              <a:bevelB w="38100" h="38100" prst="softRound"/>
            </a:sp3d>
          </p:spPr>
          <p:txBody>
            <a:bodyPr wrap="square" lIns="0" tIns="0" rIns="0" bIns="0" anchor="ctr" anchorCtr="1"/>
            <a:lstStyle/>
            <a:p>
              <a:pPr algn="ctr" defTabSz="1088045">
                <a:buNone/>
              </a:pPr>
              <a:r>
                <a:rPr lang="en-US" sz="1200" b="1" i="0" dirty="0" smtClean="0">
                  <a:solidFill>
                    <a:srgbClr val="FFFFFF"/>
                  </a:solidFill>
                  <a:latin typeface="Arial"/>
                  <a:ea typeface="黑体" pitchFamily="2" charset="-122"/>
                  <a:cs typeface="+mn-cs"/>
                </a:rPr>
                <a:t>IT </a:t>
              </a:r>
              <a:r>
                <a:rPr lang="en-US" sz="1200" b="1" i="0" dirty="0" err="1" smtClean="0">
                  <a:solidFill>
                    <a:srgbClr val="FFFFFF"/>
                  </a:solidFill>
                  <a:latin typeface="Arial"/>
                  <a:ea typeface="黑体" pitchFamily="2" charset="-122"/>
                  <a:cs typeface="+mn-cs"/>
                </a:rPr>
                <a:t>人员配备</a:t>
              </a:r>
              <a:endParaRPr lang="en-US" sz="1200" b="1" dirty="0">
                <a:solidFill>
                  <a:srgbClr val="FFFFFF"/>
                </a:solidFill>
                <a:latin typeface="Arial"/>
                <a:ea typeface="黑体" pitchFamily="2" charset="-122"/>
              </a:endParaRPr>
            </a:p>
          </p:txBody>
        </p:sp>
        <p:sp>
          <p:nvSpPr>
            <p:cNvPr id="40" name="Pentagon 39"/>
            <p:cNvSpPr/>
            <p:nvPr/>
          </p:nvSpPr>
          <p:spPr>
            <a:xfrm rot="5400000">
              <a:off x="1944250" y="3317319"/>
              <a:ext cx="352409" cy="1255014"/>
            </a:xfrm>
            <a:prstGeom prst="homePlate">
              <a:avLst/>
            </a:prstGeom>
            <a:gradFill flip="none" rotWithShape="1">
              <a:gsLst>
                <a:gs pos="73000">
                  <a:schemeClr val="tx1"/>
                </a:gs>
                <a:gs pos="100000">
                  <a:schemeClr val="accent1">
                    <a:tint val="23500"/>
                    <a:satMod val="160000"/>
                    <a:alpha val="0"/>
                  </a:schemeClr>
                </a:gs>
              </a:gsLst>
              <a:lin ang="2700000" scaled="1"/>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53" tIns="60927" rIns="121853" bIns="60927" rtlCol="0" anchor="ctr"/>
            <a:lstStyle/>
            <a:p>
              <a:pPr algn="just" defTabSz="1088059"/>
              <a:endParaRPr lang="en-US" sz="1400" b="1" dirty="0" smtClean="0">
                <a:solidFill>
                  <a:srgbClr val="FFFFFF"/>
                </a:solidFill>
                <a:ea typeface="黑体" pitchFamily="2" charset="-122"/>
              </a:endParaRPr>
            </a:p>
          </p:txBody>
        </p:sp>
        <p:sp>
          <p:nvSpPr>
            <p:cNvPr id="41" name="Pentagon 40"/>
            <p:cNvSpPr/>
            <p:nvPr/>
          </p:nvSpPr>
          <p:spPr>
            <a:xfrm rot="5400000">
              <a:off x="4578470" y="3317319"/>
              <a:ext cx="352409" cy="1255014"/>
            </a:xfrm>
            <a:prstGeom prst="homePlate">
              <a:avLst/>
            </a:prstGeom>
            <a:gradFill flip="none" rotWithShape="1">
              <a:gsLst>
                <a:gs pos="51000">
                  <a:srgbClr val="F58025"/>
                </a:gs>
                <a:gs pos="100000">
                  <a:schemeClr val="accent1">
                    <a:tint val="23500"/>
                    <a:satMod val="160000"/>
                    <a:alpha val="0"/>
                  </a:schemeClr>
                </a:gs>
              </a:gsLst>
              <a:lin ang="2700000" scaled="1"/>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53" tIns="60927" rIns="121853" bIns="60927" rtlCol="0" anchor="ctr"/>
            <a:lstStyle/>
            <a:p>
              <a:pPr algn="just" defTabSz="1088059"/>
              <a:endParaRPr lang="en-US" sz="1400" b="1" dirty="0" smtClean="0">
                <a:solidFill>
                  <a:srgbClr val="FFFFFF"/>
                </a:solidFill>
                <a:ea typeface="黑体" pitchFamily="2" charset="-122"/>
              </a:endParaRPr>
            </a:p>
          </p:txBody>
        </p:sp>
        <p:sp>
          <p:nvSpPr>
            <p:cNvPr id="42" name="Pentagon 41"/>
            <p:cNvSpPr/>
            <p:nvPr/>
          </p:nvSpPr>
          <p:spPr>
            <a:xfrm rot="16200000" flipV="1">
              <a:off x="7212688" y="3317318"/>
              <a:ext cx="352409" cy="1255014"/>
            </a:xfrm>
            <a:prstGeom prst="homePlate">
              <a:avLst/>
            </a:prstGeom>
            <a:gradFill flip="none" rotWithShape="1">
              <a:gsLst>
                <a:gs pos="52000">
                  <a:schemeClr val="accent6"/>
                </a:gs>
                <a:gs pos="100000">
                  <a:schemeClr val="accent1">
                    <a:tint val="23500"/>
                    <a:satMod val="160000"/>
                    <a:alpha val="0"/>
                  </a:schemeClr>
                </a:gs>
              </a:gsLst>
              <a:lin ang="2700000" scaled="1"/>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53" tIns="60927" rIns="121853" bIns="60927" rtlCol="0" anchor="ctr"/>
            <a:lstStyle/>
            <a:p>
              <a:pPr algn="just" defTabSz="1088059"/>
              <a:endParaRPr lang="en-US" sz="1400" b="1" dirty="0" smtClean="0">
                <a:solidFill>
                  <a:srgbClr val="FFFFFF"/>
                </a:solidFill>
                <a:ea typeface="黑体" pitchFamily="2" charset="-122"/>
              </a:endParaRPr>
            </a:p>
          </p:txBody>
        </p:sp>
        <p:sp>
          <p:nvSpPr>
            <p:cNvPr id="43" name="Pentagon 42"/>
            <p:cNvSpPr/>
            <p:nvPr/>
          </p:nvSpPr>
          <p:spPr>
            <a:xfrm rot="16200000" flipV="1">
              <a:off x="3261359" y="3317321"/>
              <a:ext cx="352409" cy="1255014"/>
            </a:xfrm>
            <a:prstGeom prst="homePlate">
              <a:avLst/>
            </a:prstGeom>
            <a:gradFill flip="none" rotWithShape="1">
              <a:gsLst>
                <a:gs pos="83000">
                  <a:schemeClr val="accent5"/>
                </a:gs>
                <a:gs pos="100000">
                  <a:schemeClr val="accent1">
                    <a:tint val="23500"/>
                    <a:satMod val="160000"/>
                    <a:alpha val="0"/>
                  </a:schemeClr>
                </a:gs>
              </a:gsLst>
              <a:lin ang="30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53" tIns="60927" rIns="121853" bIns="60927" rtlCol="0" anchor="ctr"/>
            <a:lstStyle/>
            <a:p>
              <a:pPr algn="just" defTabSz="1088059"/>
              <a:endParaRPr lang="en-US" sz="1400" b="1" dirty="0" smtClean="0">
                <a:solidFill>
                  <a:srgbClr val="FFFFFF"/>
                </a:solidFill>
                <a:ea typeface="黑体" pitchFamily="2" charset="-122"/>
              </a:endParaRPr>
            </a:p>
          </p:txBody>
        </p:sp>
        <p:sp>
          <p:nvSpPr>
            <p:cNvPr id="44" name="Pentagon 43"/>
            <p:cNvSpPr/>
            <p:nvPr/>
          </p:nvSpPr>
          <p:spPr>
            <a:xfrm rot="5400000">
              <a:off x="5895578" y="3317321"/>
              <a:ext cx="352409" cy="1255014"/>
            </a:xfrm>
            <a:prstGeom prst="homePlate">
              <a:avLst/>
            </a:prstGeom>
            <a:gradFill flip="none" rotWithShape="1">
              <a:gsLst>
                <a:gs pos="51000">
                  <a:srgbClr val="50A127"/>
                </a:gs>
                <a:gs pos="100000">
                  <a:srgbClr val="50A127">
                    <a:alpha val="0"/>
                  </a:srgbClr>
                </a:gs>
              </a:gsLst>
              <a:lin ang="2700000" scaled="1"/>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53" tIns="60927" rIns="121853" bIns="60927" rtlCol="0" anchor="ctr"/>
            <a:lstStyle/>
            <a:p>
              <a:pPr algn="just" defTabSz="1088059"/>
              <a:endParaRPr lang="en-US" sz="1400" b="1" dirty="0" smtClean="0">
                <a:solidFill>
                  <a:srgbClr val="FFFFFF"/>
                </a:solidFill>
                <a:ea typeface="黑体" pitchFamily="2" charset="-122"/>
              </a:endParaRPr>
            </a:p>
          </p:txBody>
        </p:sp>
      </p:grpSp>
      <p:pic>
        <p:nvPicPr>
          <p:cNvPr id="46" name="Picture 45" descr="Conference_1086_256.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78084" y="4795115"/>
            <a:ext cx="778982" cy="785067"/>
          </a:xfrm>
          <a:prstGeom prst="rect">
            <a:avLst/>
          </a:prstGeom>
        </p:spPr>
      </p:pic>
      <p:pic>
        <p:nvPicPr>
          <p:cNvPr id="47" name="Picture 46" descr="alarms_1004_256.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50811" y="4774805"/>
            <a:ext cx="819992" cy="825687"/>
          </a:xfrm>
          <a:prstGeom prst="rect">
            <a:avLst/>
          </a:prstGeom>
        </p:spPr>
      </p:pic>
      <p:pic>
        <p:nvPicPr>
          <p:cNvPr id="48" name="Picture 47" descr="call_history_4015_256.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09564" y="4691871"/>
            <a:ext cx="985395" cy="991554"/>
          </a:xfrm>
          <a:prstGeom prst="rect">
            <a:avLst/>
          </a:prstGeom>
        </p:spPr>
      </p:pic>
      <p:pic>
        <p:nvPicPr>
          <p:cNvPr id="49" name="Picture 48" descr="Device_group_1211_256.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65376" y="4727273"/>
            <a:ext cx="914400" cy="920750"/>
          </a:xfrm>
          <a:prstGeom prst="rect">
            <a:avLst/>
          </a:prstGeom>
        </p:spPr>
      </p:pic>
      <p:pic>
        <p:nvPicPr>
          <p:cNvPr id="1026" name="Picture 2" descr="C:\Users\bbisnett\AppData\Local\Microsoft\Windows\Temporary Internet Files\Content.IE5\6SEL8NDJ\MC900441318[1].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922401" y="4683728"/>
            <a:ext cx="1007841" cy="1007841"/>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54"/>
          <p:cNvSpPr/>
          <p:nvPr/>
        </p:nvSpPr>
        <p:spPr>
          <a:xfrm>
            <a:off x="1123950" y="2324100"/>
            <a:ext cx="7143750" cy="3810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buNone/>
            </a:pPr>
            <a:r>
              <a:rPr lang="zh-CN" sz="1800" b="0" i="0">
                <a:solidFill>
                  <a:schemeClr val="lt1"/>
                </a:solidFill>
                <a:latin typeface="Arial"/>
                <a:ea typeface="黑体" pitchFamily="2" charset="-122"/>
                <a:cs typeface="+mn-cs"/>
              </a:rPr>
              <a:t>自带设备 – 高度安全并简化的 IT </a:t>
            </a:r>
          </a:p>
        </p:txBody>
      </p:sp>
      <p:sp>
        <p:nvSpPr>
          <p:cNvPr id="57" name="Rounded Rectangle 56"/>
          <p:cNvSpPr/>
          <p:nvPr/>
        </p:nvSpPr>
        <p:spPr>
          <a:xfrm>
            <a:off x="1123950" y="2762250"/>
            <a:ext cx="7143750" cy="381000"/>
          </a:xfrm>
          <a:prstGeom prst="round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buNone/>
            </a:pPr>
            <a:r>
              <a:rPr lang="zh-CN" sz="1800" b="0" i="0">
                <a:solidFill>
                  <a:schemeClr val="lt1"/>
                </a:solidFill>
                <a:latin typeface="Arial"/>
                <a:ea typeface="黑体" pitchFamily="2" charset="-122"/>
                <a:cs typeface="+mn-cs"/>
              </a:rPr>
              <a:t>虚拟桌面 – 高度安全的应用访问</a:t>
            </a:r>
          </a:p>
        </p:txBody>
      </p:sp>
      <p:sp>
        <p:nvSpPr>
          <p:cNvPr id="58" name="Rounded Rectangle 57"/>
          <p:cNvSpPr/>
          <p:nvPr/>
        </p:nvSpPr>
        <p:spPr>
          <a:xfrm>
            <a:off x="1123950" y="3200400"/>
            <a:ext cx="7143750" cy="38100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buNone/>
            </a:pPr>
            <a:r>
              <a:rPr lang="zh-CN" sz="1800" b="0" i="0">
                <a:solidFill>
                  <a:srgbClr val="5F5C5C"/>
                </a:solidFill>
                <a:latin typeface="Arial"/>
                <a:ea typeface="黑体" pitchFamily="2" charset="-122"/>
                <a:cs typeface="+mn-cs"/>
              </a:rPr>
              <a:t>虚拟基础 – 高效部署新应用</a:t>
            </a:r>
          </a:p>
        </p:txBody>
      </p:sp>
      <p:sp>
        <p:nvSpPr>
          <p:cNvPr id="59" name="Rounded Rectangle 58"/>
          <p:cNvSpPr/>
          <p:nvPr/>
        </p:nvSpPr>
        <p:spPr>
          <a:xfrm>
            <a:off x="1123950" y="3581400"/>
            <a:ext cx="7143750" cy="381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buNone/>
            </a:pPr>
            <a:r>
              <a:rPr lang="zh-CN" sz="1800" b="0" i="0">
                <a:solidFill>
                  <a:schemeClr val="lt1"/>
                </a:solidFill>
                <a:latin typeface="Arial"/>
                <a:ea typeface="黑体" pitchFamily="2" charset="-122"/>
                <a:cs typeface="+mn-cs"/>
              </a:rPr>
              <a:t>行业网络 – 企业网络的一个通用平台</a:t>
            </a:r>
          </a:p>
        </p:txBody>
      </p:sp>
      <p:cxnSp>
        <p:nvCxnSpPr>
          <p:cNvPr id="45" name="Straight Connector 44"/>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165380"/>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5879459"/>
            <a:ext cx="9156991" cy="978540"/>
          </a:xfrm>
          <a:prstGeom prst="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pic>
        <p:nvPicPr>
          <p:cNvPr id="4" name="Picture 3" descr="AJ80175.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4968584"/>
            <a:ext cx="9144000" cy="1889415"/>
          </a:xfrm>
          <a:prstGeom prst="rect">
            <a:avLst/>
          </a:prstGeom>
        </p:spPr>
      </p:pic>
      <p:pic>
        <p:nvPicPr>
          <p:cNvPr id="3" name="Picture 2" descr="AJ82017.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87053" y="0"/>
            <a:ext cx="2823086" cy="3798050"/>
          </a:xfrm>
          <a:prstGeom prst="rect">
            <a:avLst/>
          </a:prstGeom>
        </p:spPr>
      </p:pic>
      <p:pic>
        <p:nvPicPr>
          <p:cNvPr id="25" name="Picture 24" descr="MIK00544.jp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
            <a:ext cx="4587054" cy="3798050"/>
          </a:xfrm>
          <a:prstGeom prst="rect">
            <a:avLst/>
          </a:prstGeom>
        </p:spPr>
      </p:pic>
      <p:pic>
        <p:nvPicPr>
          <p:cNvPr id="24" name="Picture 23" descr="MIK00505.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304801" y="1"/>
            <a:ext cx="1852190" cy="3798049"/>
          </a:xfrm>
          <a:prstGeom prst="rect">
            <a:avLst/>
          </a:prstGeom>
        </p:spPr>
      </p:pic>
      <p:cxnSp>
        <p:nvCxnSpPr>
          <p:cNvPr id="47" name="Straight Connector 46"/>
          <p:cNvCxnSpPr/>
          <p:nvPr/>
        </p:nvCxnSpPr>
        <p:spPr>
          <a:xfrm>
            <a:off x="12332" y="4968584"/>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7851" y="3798050"/>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35116" y="4039482"/>
            <a:ext cx="8991033" cy="707886"/>
          </a:xfrm>
          <a:prstGeom prst="rect">
            <a:avLst/>
          </a:prstGeom>
          <a:noFill/>
        </p:spPr>
        <p:txBody>
          <a:bodyPr wrap="square" rtlCol="0">
            <a:spAutoFit/>
          </a:bodyPr>
          <a:lstStyle/>
          <a:p>
            <a:pPr algn="l" defTabSz="914400">
              <a:buNone/>
            </a:pPr>
            <a:r>
              <a:rPr lang="zh-CN" sz="4000" b="0" i="0">
                <a:solidFill>
                  <a:srgbClr val="6DB344"/>
                </a:solidFill>
                <a:latin typeface="Arial"/>
                <a:ea typeface="黑体" pitchFamily="2" charset="-122"/>
                <a:cs typeface="+mn-cs"/>
              </a:rPr>
              <a:t>当前形势</a:t>
            </a:r>
            <a:endParaRPr lang="en-US" sz="4000" dirty="0">
              <a:solidFill>
                <a:srgbClr val="6DB344"/>
              </a:solidFill>
              <a:ea typeface="黑体" pitchFamily="2" charset="-122"/>
            </a:endParaRPr>
          </a:p>
        </p:txBody>
      </p:sp>
      <p:sp>
        <p:nvSpPr>
          <p:cNvPr id="10" name="Rectangle 9"/>
          <p:cNvSpPr/>
          <p:nvPr/>
        </p:nvSpPr>
        <p:spPr>
          <a:xfrm>
            <a:off x="0" y="0"/>
            <a:ext cx="9144000" cy="3798050"/>
          </a:xfrm>
          <a:prstGeom prst="rect">
            <a:avLst/>
          </a:prstGeom>
          <a:gradFill flip="none" rotWithShape="1">
            <a:gsLst>
              <a:gs pos="65000">
                <a:schemeClr val="accent3">
                  <a:lumMod val="50000"/>
                  <a:alpha val="0"/>
                </a:schemeClr>
              </a:gs>
              <a:gs pos="0">
                <a:schemeClr val="accent3">
                  <a:lumMod val="50000"/>
                  <a:alpha val="70000"/>
                </a:schemeClr>
              </a:gs>
            </a:gsLst>
            <a:lin ang="342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Tree>
    <p:extLst>
      <p:ext uri="{BB962C8B-B14F-4D97-AF65-F5344CB8AC3E}">
        <p14:creationId xmlns:p14="http://schemas.microsoft.com/office/powerpoint/2010/main" val="415056225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1000"/>
                                        <p:tgtEl>
                                          <p:spTgt spid="25"/>
                                        </p:tgtEl>
                                      </p:cBhvr>
                                    </p:animEffect>
                                  </p:childTnLst>
                                </p:cTn>
                              </p:par>
                              <p:par>
                                <p:cTn id="8" presetID="2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1000"/>
                                        <p:tgtEl>
                                          <p:spTgt spid="24"/>
                                        </p:tgtEl>
                                      </p:cBhvr>
                                    </p:animEffect>
                                  </p:childTnLst>
                                </p:cTn>
                              </p:par>
                              <p:par>
                                <p:cTn id="11" presetID="22" presetClass="entr" presetSubtype="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1000"/>
                                        <p:tgtEl>
                                          <p:spTgt spid="3"/>
                                        </p:tgtEl>
                                      </p:cBhvr>
                                    </p:animEffect>
                                  </p:childTnLst>
                                </p:cTn>
                              </p:par>
                              <p:par>
                                <p:cTn id="14" presetID="22" presetClass="entr" presetSubtype="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10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适合中型客户的云解决方案</a:t>
            </a:r>
            <a:endParaRPr lang="en-US" sz="2800" dirty="0">
              <a:solidFill>
                <a:srgbClr val="FF0000"/>
              </a:solidFill>
              <a:ea typeface="黑体" pitchFamily="2" charset="-122"/>
            </a:endParaRPr>
          </a:p>
        </p:txBody>
      </p:sp>
      <p:cxnSp>
        <p:nvCxnSpPr>
          <p:cNvPr id="27" name="Straight Connector 26"/>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588802" y="1538236"/>
            <a:ext cx="7787168" cy="1637107"/>
            <a:chOff x="588802" y="1538236"/>
            <a:chExt cx="7787168" cy="1637107"/>
          </a:xfrm>
        </p:grpSpPr>
        <p:sp>
          <p:nvSpPr>
            <p:cNvPr id="32" name="Rectangle 31"/>
            <p:cNvSpPr/>
            <p:nvPr/>
          </p:nvSpPr>
          <p:spPr>
            <a:xfrm>
              <a:off x="1885010" y="2194560"/>
              <a:ext cx="5226543" cy="650615"/>
            </a:xfrm>
            <a:prstGeom prst="rect">
              <a:avLst/>
            </a:prstGeom>
            <a:gradFill flip="none" rotWithShape="1">
              <a:gsLst>
                <a:gs pos="20000">
                  <a:schemeClr val="tx2"/>
                </a:gs>
                <a:gs pos="100000">
                  <a:schemeClr val="tx2">
                    <a:lumMod val="40000"/>
                    <a:lumOff val="60000"/>
                  </a:schemeClr>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33" name="Text Box 9" descr="14872_11_2008 _Bates_C-Scape"/>
            <p:cNvSpPr txBox="1">
              <a:spLocks noChangeAspect="1" noChangeArrowheads="1"/>
            </p:cNvSpPr>
            <p:nvPr/>
          </p:nvSpPr>
          <p:spPr bwMode="auto">
            <a:xfrm>
              <a:off x="1920240" y="2311737"/>
              <a:ext cx="5191313" cy="491353"/>
            </a:xfrm>
            <a:prstGeom prst="rect">
              <a:avLst/>
            </a:prstGeom>
            <a:noFill/>
            <a:ln w="9525">
              <a:noFill/>
              <a:miter lim="800000"/>
              <a:headEnd/>
              <a:tailEnd/>
            </a:ln>
            <a:effectLst/>
          </p:spPr>
          <p:txBody>
            <a:bodyPr wrap="square" lIns="0" tIns="0" rIns="0" bIns="0" anchor="ctr">
              <a:prstTxWarp prst="textNoShape">
                <a:avLst/>
              </a:prstTxWarp>
              <a:spAutoFit/>
            </a:bodyPr>
            <a:lstStyle/>
            <a:p>
              <a:pPr indent="-920069" algn="ctr" defTabSz="1637416">
                <a:lnSpc>
                  <a:spcPct val="120000"/>
                </a:lnSpc>
                <a:spcBef>
                  <a:spcPts val="0"/>
                </a:spcBef>
                <a:spcAft>
                  <a:spcPts val="0"/>
                </a:spcAft>
                <a:buNone/>
              </a:pPr>
              <a:r>
                <a:rPr lang="en-US" sz="1400" b="1" i="0">
                  <a:solidFill>
                    <a:srgbClr val="4B4D4E"/>
                  </a:solidFill>
                  <a:latin typeface="Arial"/>
                  <a:ea typeface="黑体" pitchFamily="2" charset="-122"/>
                  <a:cs typeface="ＭＳ Ｐゴシック"/>
                </a:rPr>
                <a:t>思科支持的云和</a:t>
              </a:r>
            </a:p>
            <a:p>
              <a:pPr indent="-920069" algn="ctr" defTabSz="1637416">
                <a:lnSpc>
                  <a:spcPct val="120000"/>
                </a:lnSpc>
                <a:spcBef>
                  <a:spcPts val="0"/>
                </a:spcBef>
                <a:spcAft>
                  <a:spcPts val="0"/>
                </a:spcAft>
                <a:buNone/>
              </a:pPr>
              <a:r>
                <a:rPr lang="en-US" sz="1400" b="1" i="0">
                  <a:solidFill>
                    <a:srgbClr val="4B4D4E"/>
                  </a:solidFill>
                  <a:latin typeface="Arial"/>
                  <a:ea typeface="黑体" pitchFamily="2" charset="-122"/>
                  <a:cs typeface="ＭＳ Ｐゴシック"/>
                </a:rPr>
                <a:t>微软合作伙伴提供的云</a:t>
              </a:r>
            </a:p>
          </p:txBody>
        </p:sp>
        <p:pic>
          <p:nvPicPr>
            <p:cNvPr id="34" name="Picture 33" descr="Device_cloud_white_3041_default_256.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77999" y="1538236"/>
              <a:ext cx="1797971" cy="1637107"/>
            </a:xfrm>
            <a:prstGeom prst="rect">
              <a:avLst/>
            </a:prstGeom>
          </p:spPr>
        </p:pic>
        <p:pic>
          <p:nvPicPr>
            <p:cNvPr id="41" name="Picture 40" descr="Device_cloud_white_3041_default_256.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8802" y="1664211"/>
              <a:ext cx="1843026" cy="1491242"/>
            </a:xfrm>
            <a:prstGeom prst="rect">
              <a:avLst/>
            </a:prstGeom>
          </p:spPr>
        </p:pic>
        <p:sp>
          <p:nvSpPr>
            <p:cNvPr id="42" name="TextBox 41"/>
            <p:cNvSpPr txBox="1"/>
            <p:nvPr/>
          </p:nvSpPr>
          <p:spPr>
            <a:xfrm>
              <a:off x="6810793" y="2040596"/>
              <a:ext cx="1434578" cy="867930"/>
            </a:xfrm>
            <a:prstGeom prst="rect">
              <a:avLst/>
            </a:prstGeom>
            <a:noFill/>
          </p:spPr>
          <p:txBody>
            <a:bodyPr wrap="square" rtlCol="0">
              <a:spAutoFit/>
            </a:bodyPr>
            <a:lstStyle/>
            <a:p>
              <a:pPr algn="ctr" defTabSz="914400">
                <a:lnSpc>
                  <a:spcPct val="120000"/>
                </a:lnSpc>
                <a:buNone/>
              </a:pPr>
              <a:r>
                <a:rPr lang="zh-CN" sz="1400" b="0" i="0" dirty="0">
                  <a:solidFill>
                    <a:srgbClr val="0096D6"/>
                  </a:solidFill>
                  <a:latin typeface="Arial"/>
                  <a:ea typeface="黑体" pitchFamily="2" charset="-122"/>
                  <a:cs typeface="+mn-cs"/>
                </a:rPr>
                <a:t>网络即 </a:t>
              </a:r>
            </a:p>
            <a:p>
              <a:pPr algn="ctr" defTabSz="914400">
                <a:lnSpc>
                  <a:spcPct val="120000"/>
                </a:lnSpc>
                <a:buNone/>
              </a:pPr>
              <a:r>
                <a:rPr lang="zh-CN" sz="1400" b="0" i="0" dirty="0" smtClean="0">
                  <a:solidFill>
                    <a:srgbClr val="0096D6"/>
                  </a:solidFill>
                  <a:latin typeface="Arial"/>
                  <a:ea typeface="黑体" pitchFamily="2" charset="-122"/>
                  <a:cs typeface="+mn-cs"/>
                </a:rPr>
                <a:t>服务 </a:t>
              </a:r>
              <a:r>
                <a:rPr lang="en-US" altLang="zh-CN" sz="1400" b="0" i="0" dirty="0" smtClean="0">
                  <a:solidFill>
                    <a:srgbClr val="0096D6"/>
                  </a:solidFill>
                  <a:latin typeface="Arial"/>
                  <a:ea typeface="黑体" pitchFamily="2" charset="-122"/>
                  <a:cs typeface="+mn-cs"/>
                </a:rPr>
                <a:t/>
              </a:r>
              <a:br>
                <a:rPr lang="en-US" altLang="zh-CN" sz="1400" b="0" i="0" dirty="0" smtClean="0">
                  <a:solidFill>
                    <a:srgbClr val="0096D6"/>
                  </a:solidFill>
                  <a:latin typeface="Arial"/>
                  <a:ea typeface="黑体" pitchFamily="2" charset="-122"/>
                  <a:cs typeface="+mn-cs"/>
                </a:rPr>
              </a:br>
              <a:r>
                <a:rPr lang="zh-CN" sz="1400" b="0" i="0" dirty="0" smtClean="0">
                  <a:solidFill>
                    <a:srgbClr val="0096D6"/>
                  </a:solidFill>
                  <a:latin typeface="Arial"/>
                  <a:ea typeface="黑体" pitchFamily="2" charset="-122"/>
                  <a:cs typeface="+mn-cs"/>
                </a:rPr>
                <a:t>(</a:t>
              </a:r>
              <a:r>
                <a:rPr lang="zh-CN" sz="1400" b="0" i="0" dirty="0">
                  <a:solidFill>
                    <a:srgbClr val="0096D6"/>
                  </a:solidFill>
                  <a:latin typeface="Arial"/>
                  <a:ea typeface="黑体" pitchFamily="2" charset="-122"/>
                  <a:cs typeface="+mn-cs"/>
                </a:rPr>
                <a:t>Meraki - MSD) </a:t>
              </a:r>
              <a:endParaRPr lang="en-US" sz="1400" dirty="0">
                <a:solidFill>
                  <a:schemeClr val="accent1"/>
                </a:solidFill>
                <a:ea typeface="黑体" pitchFamily="2" charset="-122"/>
              </a:endParaRPr>
            </a:p>
          </p:txBody>
        </p:sp>
        <p:sp>
          <p:nvSpPr>
            <p:cNvPr id="50" name="TextBox 49"/>
            <p:cNvSpPr txBox="1"/>
            <p:nvPr/>
          </p:nvSpPr>
          <p:spPr>
            <a:xfrm>
              <a:off x="743173" y="2298572"/>
              <a:ext cx="1505809" cy="583686"/>
            </a:xfrm>
            <a:prstGeom prst="rect">
              <a:avLst/>
            </a:prstGeom>
            <a:noFill/>
          </p:spPr>
          <p:txBody>
            <a:bodyPr wrap="square" rtlCol="0">
              <a:spAutoFit/>
            </a:bodyPr>
            <a:lstStyle/>
            <a:p>
              <a:pPr algn="ctr" defTabSz="914400">
                <a:lnSpc>
                  <a:spcPct val="120000"/>
                </a:lnSpc>
                <a:buNone/>
              </a:pPr>
              <a:r>
                <a:rPr lang="zh-CN" sz="1400" b="0" i="0">
                  <a:solidFill>
                    <a:srgbClr val="0096D6"/>
                  </a:solidFill>
                  <a:latin typeface="Arial"/>
                  <a:ea typeface="黑体" pitchFamily="2" charset="-122"/>
                  <a:cs typeface="+mn-cs"/>
                </a:rPr>
                <a:t>协作 </a:t>
              </a:r>
            </a:p>
            <a:p>
              <a:pPr algn="ctr" defTabSz="914400">
                <a:lnSpc>
                  <a:spcPct val="120000"/>
                </a:lnSpc>
                <a:buNone/>
              </a:pPr>
              <a:r>
                <a:rPr lang="zh-CN" sz="1400" b="0" i="0" dirty="0">
                  <a:solidFill>
                    <a:srgbClr val="0096D6"/>
                  </a:solidFill>
                  <a:latin typeface="Arial"/>
                  <a:ea typeface="黑体" pitchFamily="2" charset="-122"/>
                  <a:cs typeface="+mn-cs"/>
                </a:rPr>
                <a:t>即服务</a:t>
              </a:r>
              <a:endParaRPr lang="en-US" sz="1400" dirty="0">
                <a:solidFill>
                  <a:schemeClr val="accent1"/>
                </a:solidFill>
                <a:ea typeface="黑体" pitchFamily="2" charset="-122"/>
              </a:endParaRPr>
            </a:p>
          </p:txBody>
        </p:sp>
        <p:pic>
          <p:nvPicPr>
            <p:cNvPr id="51" name="Picture 50" descr="Device_cloud_white_3041_default_256.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13918" y="2022460"/>
              <a:ext cx="1037306" cy="1037306"/>
            </a:xfrm>
            <a:prstGeom prst="rect">
              <a:avLst/>
            </a:prstGeom>
          </p:spPr>
        </p:pic>
        <p:sp>
          <p:nvSpPr>
            <p:cNvPr id="52" name="TextBox 51"/>
            <p:cNvSpPr txBox="1"/>
            <p:nvPr/>
          </p:nvSpPr>
          <p:spPr>
            <a:xfrm>
              <a:off x="5654822" y="2524648"/>
              <a:ext cx="1363503" cy="307777"/>
            </a:xfrm>
            <a:prstGeom prst="rect">
              <a:avLst/>
            </a:prstGeom>
            <a:noFill/>
          </p:spPr>
          <p:txBody>
            <a:bodyPr wrap="square" rtlCol="0">
              <a:spAutoFit/>
            </a:bodyPr>
            <a:lstStyle/>
            <a:p>
              <a:pPr algn="ctr" defTabSz="914400">
                <a:buNone/>
              </a:pPr>
              <a:r>
                <a:rPr lang="zh-CN" sz="1400" b="0" i="0">
                  <a:solidFill>
                    <a:srgbClr val="0096D6"/>
                  </a:solidFill>
                  <a:latin typeface="Arial"/>
                  <a:ea typeface="黑体" pitchFamily="2" charset="-122"/>
                  <a:cs typeface="+mn-cs"/>
                </a:rPr>
                <a:t>IaaS</a:t>
              </a:r>
              <a:endParaRPr lang="en-US" sz="1400" dirty="0">
                <a:solidFill>
                  <a:schemeClr val="accent1"/>
                </a:solidFill>
                <a:ea typeface="黑体" pitchFamily="2" charset="-122"/>
              </a:endParaRPr>
            </a:p>
          </p:txBody>
        </p:sp>
        <p:pic>
          <p:nvPicPr>
            <p:cNvPr id="53" name="Picture 52" descr="Device_cloud_white_3041_default_256.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34719" y="1935378"/>
              <a:ext cx="1154867" cy="1154868"/>
            </a:xfrm>
            <a:prstGeom prst="rect">
              <a:avLst/>
            </a:prstGeom>
          </p:spPr>
        </p:pic>
        <p:sp>
          <p:nvSpPr>
            <p:cNvPr id="54" name="TextBox 53"/>
            <p:cNvSpPr txBox="1"/>
            <p:nvPr/>
          </p:nvSpPr>
          <p:spPr>
            <a:xfrm>
              <a:off x="1920240" y="2524648"/>
              <a:ext cx="1363503" cy="307777"/>
            </a:xfrm>
            <a:prstGeom prst="rect">
              <a:avLst/>
            </a:prstGeom>
            <a:noFill/>
          </p:spPr>
          <p:txBody>
            <a:bodyPr wrap="square" rtlCol="0">
              <a:spAutoFit/>
            </a:bodyPr>
            <a:lstStyle/>
            <a:p>
              <a:pPr algn="ctr" defTabSz="914400">
                <a:buNone/>
              </a:pPr>
              <a:r>
                <a:rPr lang="zh-CN" sz="1400" b="0" i="0">
                  <a:solidFill>
                    <a:srgbClr val="0096D6"/>
                  </a:solidFill>
                  <a:latin typeface="Arial"/>
                  <a:ea typeface="黑体" pitchFamily="2" charset="-122"/>
                  <a:cs typeface="+mn-cs"/>
                </a:rPr>
                <a:t>SaaS</a:t>
              </a:r>
              <a:endParaRPr lang="en-US" sz="1400" dirty="0">
                <a:solidFill>
                  <a:schemeClr val="accent1"/>
                </a:solidFill>
                <a:ea typeface="黑体" pitchFamily="2" charset="-122"/>
              </a:endParaRPr>
            </a:p>
          </p:txBody>
        </p:sp>
      </p:grpSp>
      <p:grpSp>
        <p:nvGrpSpPr>
          <p:cNvPr id="55" name="Group 54"/>
          <p:cNvGrpSpPr/>
          <p:nvPr/>
        </p:nvGrpSpPr>
        <p:grpSpPr>
          <a:xfrm>
            <a:off x="596900" y="2845175"/>
            <a:ext cx="7708900" cy="3267411"/>
            <a:chOff x="596900" y="2845175"/>
            <a:chExt cx="7708900" cy="3267411"/>
          </a:xfrm>
        </p:grpSpPr>
        <p:grpSp>
          <p:nvGrpSpPr>
            <p:cNvPr id="56" name="Group 55"/>
            <p:cNvGrpSpPr/>
            <p:nvPr/>
          </p:nvGrpSpPr>
          <p:grpSpPr>
            <a:xfrm>
              <a:off x="596900" y="4736980"/>
              <a:ext cx="7708900" cy="1375606"/>
              <a:chOff x="596900" y="4736980"/>
              <a:chExt cx="7708900" cy="1375606"/>
            </a:xfrm>
          </p:grpSpPr>
          <p:pic>
            <p:nvPicPr>
              <p:cNvPr id="65" name="Picture 64" descr="1.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96900" y="4736980"/>
                <a:ext cx="7708900" cy="613520"/>
              </a:xfrm>
              <a:prstGeom prst="rect">
                <a:avLst/>
              </a:prstGeom>
            </p:spPr>
          </p:pic>
          <p:sp>
            <p:nvSpPr>
              <p:cNvPr id="66" name="Rectangle 65"/>
              <p:cNvSpPr>
                <a:spLocks noChangeAspect="1"/>
              </p:cNvSpPr>
              <p:nvPr/>
            </p:nvSpPr>
            <p:spPr>
              <a:xfrm>
                <a:off x="614742" y="5326453"/>
                <a:ext cx="7670489" cy="786133"/>
              </a:xfrm>
              <a:prstGeom prst="rect">
                <a:avLst/>
              </a:prstGeom>
              <a:gradFill flip="none" rotWithShape="1">
                <a:gsLst>
                  <a:gs pos="48000">
                    <a:srgbClr val="0F3C56"/>
                  </a:gs>
                  <a:gs pos="96000">
                    <a:srgbClr val="145276"/>
                  </a:gs>
                </a:gsLst>
                <a:lin ang="16200000" scaled="0"/>
                <a:tileRect/>
              </a:gra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45029" tIns="72516" rIns="145029" bIns="72516" anchor="ctr"/>
              <a:lstStyle/>
              <a:p>
                <a:pPr algn="ctr" defTabSz="1624614">
                  <a:lnSpc>
                    <a:spcPct val="120000"/>
                  </a:lnSpc>
                  <a:spcBef>
                    <a:spcPts val="0"/>
                  </a:spcBef>
                  <a:spcAft>
                    <a:spcPts val="0"/>
                  </a:spcAft>
                  <a:buNone/>
                </a:pPr>
                <a:r>
                  <a:rPr lang="en-US" sz="1400" b="1" i="0" dirty="0" err="1">
                    <a:solidFill>
                      <a:srgbClr val="FFFFFF"/>
                    </a:solidFill>
                    <a:latin typeface="Arial"/>
                    <a:ea typeface="黑体" pitchFamily="2" charset="-122"/>
                    <a:cs typeface="Arial Black"/>
                  </a:rPr>
                  <a:t>服务</a:t>
                </a:r>
                <a:endParaRPr lang="en-US" sz="1400" b="1" i="0" dirty="0">
                  <a:solidFill>
                    <a:srgbClr val="FFFFFF"/>
                  </a:solidFill>
                  <a:latin typeface="Arial"/>
                  <a:ea typeface="黑体" pitchFamily="2" charset="-122"/>
                  <a:cs typeface="Arial Black"/>
                </a:endParaRPr>
              </a:p>
              <a:p>
                <a:pPr algn="ctr" defTabSz="1624614">
                  <a:lnSpc>
                    <a:spcPct val="120000"/>
                  </a:lnSpc>
                  <a:spcBef>
                    <a:spcPts val="0"/>
                  </a:spcBef>
                  <a:spcAft>
                    <a:spcPts val="0"/>
                  </a:spcAft>
                  <a:buNone/>
                </a:pPr>
                <a:r>
                  <a:rPr lang="zh-CN" sz="1400" b="0" i="0" dirty="0">
                    <a:solidFill>
                      <a:srgbClr val="FFFFFF"/>
                    </a:solidFill>
                    <a:latin typeface="Arial"/>
                    <a:ea typeface="黑体" pitchFamily="2" charset="-122"/>
                    <a:cs typeface="Arial Black"/>
                  </a:rPr>
                  <a:t>由思科合作伙伴提供的</a:t>
                </a:r>
                <a:r>
                  <a:rPr lang="zh-CN" sz="1400" b="0" i="0" dirty="0" smtClean="0">
                    <a:solidFill>
                      <a:srgbClr val="FFFFFF"/>
                    </a:solidFill>
                    <a:latin typeface="Arial"/>
                    <a:ea typeface="黑体" pitchFamily="2" charset="-122"/>
                    <a:cs typeface="Arial Black"/>
                  </a:rPr>
                  <a:t>通过软件</a:t>
                </a:r>
                <a:r>
                  <a:rPr lang="zh-CN" sz="1400" b="0" i="0" dirty="0">
                    <a:solidFill>
                      <a:srgbClr val="FFFFFF"/>
                    </a:solidFill>
                    <a:latin typeface="Arial"/>
                    <a:ea typeface="黑体" pitchFamily="2" charset="-122"/>
                    <a:cs typeface="Arial Black"/>
                  </a:rPr>
                  <a:t>支持的专业服务</a:t>
                </a:r>
              </a:p>
              <a:p>
                <a:pPr algn="ctr" defTabSz="1624614">
                  <a:lnSpc>
                    <a:spcPct val="120000"/>
                  </a:lnSpc>
                  <a:spcBef>
                    <a:spcPts val="0"/>
                  </a:spcBef>
                  <a:spcAft>
                    <a:spcPts val="0"/>
                  </a:spcAft>
                  <a:buNone/>
                </a:pPr>
                <a:r>
                  <a:rPr lang="zh-CN" sz="1400" b="0" i="0" dirty="0">
                    <a:solidFill>
                      <a:srgbClr val="FFFFFF"/>
                    </a:solidFill>
                    <a:latin typeface="Arial"/>
                    <a:ea typeface="黑体" pitchFamily="2" charset="-122"/>
                    <a:cs typeface="Arial Black"/>
                  </a:rPr>
                  <a:t>由思科合作伙伴提供主动维护支持；思科 SMARTnet 服务</a:t>
                </a:r>
              </a:p>
            </p:txBody>
          </p:sp>
        </p:grpSp>
        <p:grpSp>
          <p:nvGrpSpPr>
            <p:cNvPr id="57" name="Group 56"/>
            <p:cNvGrpSpPr/>
            <p:nvPr/>
          </p:nvGrpSpPr>
          <p:grpSpPr>
            <a:xfrm>
              <a:off x="910924" y="3127565"/>
              <a:ext cx="7188007" cy="2161507"/>
              <a:chOff x="1214254" y="2699732"/>
              <a:chExt cx="9581513" cy="2161507"/>
            </a:xfrm>
          </p:grpSpPr>
          <p:sp>
            <p:nvSpPr>
              <p:cNvPr id="63" name="Text Box 9" descr="14872_11_2008 _Bates_C-Scape"/>
              <p:cNvSpPr txBox="1">
                <a:spLocks noChangeAspect="1" noChangeArrowheads="1"/>
              </p:cNvSpPr>
              <p:nvPr/>
            </p:nvSpPr>
            <p:spPr bwMode="auto">
              <a:xfrm rot="16200000">
                <a:off x="320724" y="3593262"/>
                <a:ext cx="2137834" cy="350774"/>
              </a:xfrm>
              <a:prstGeom prst="rect">
                <a:avLst/>
              </a:prstGeom>
              <a:noFill/>
              <a:ln w="9525">
                <a:noFill/>
                <a:miter lim="800000"/>
                <a:headEnd/>
                <a:tailEnd/>
              </a:ln>
              <a:effectLst/>
            </p:spPr>
            <p:txBody>
              <a:bodyPr lIns="0" tIns="0" rIns="0" bIns="0" anchor="ctr">
                <a:prstTxWarp prst="textNoShape">
                  <a:avLst/>
                </a:prstTxWarp>
                <a:spAutoFit/>
              </a:bodyPr>
              <a:lstStyle/>
              <a:p>
                <a:pPr indent="-920069" algn="ctr" defTabSz="1637416">
                  <a:lnSpc>
                    <a:spcPct val="95000"/>
                  </a:lnSpc>
                  <a:spcBef>
                    <a:spcPts val="0"/>
                  </a:spcBef>
                  <a:spcAft>
                    <a:spcPts val="0"/>
                  </a:spcAft>
                  <a:buNone/>
                </a:pPr>
                <a:r>
                  <a:rPr lang="zh-CN" sz="1800" b="0" i="0" dirty="0">
                    <a:solidFill>
                      <a:srgbClr val="6DB344"/>
                    </a:solidFill>
                    <a:latin typeface="Arial"/>
                    <a:ea typeface="黑体" pitchFamily="2" charset="-122"/>
                    <a:cs typeface="ＭＳ Ｐゴシック"/>
                  </a:rPr>
                  <a:t>合适的规模</a:t>
                </a:r>
                <a:endParaRPr lang="en-US" dirty="0">
                  <a:solidFill>
                    <a:schemeClr val="tx2"/>
                  </a:solidFill>
                  <a:latin typeface="Arial"/>
                  <a:ea typeface="黑体" pitchFamily="2" charset="-122"/>
                  <a:cs typeface="ＭＳ Ｐゴシック" charset="-128"/>
                </a:endParaRPr>
              </a:p>
            </p:txBody>
          </p:sp>
          <p:sp>
            <p:nvSpPr>
              <p:cNvPr id="64" name="Text Box 9" descr="14872_11_2008 _Bates_C-Scape"/>
              <p:cNvSpPr txBox="1">
                <a:spLocks noChangeAspect="1" noChangeArrowheads="1"/>
              </p:cNvSpPr>
              <p:nvPr/>
            </p:nvSpPr>
            <p:spPr bwMode="auto">
              <a:xfrm rot="5400000">
                <a:off x="9551463" y="3616935"/>
                <a:ext cx="2137834" cy="350774"/>
              </a:xfrm>
              <a:prstGeom prst="rect">
                <a:avLst/>
              </a:prstGeom>
              <a:noFill/>
              <a:ln w="9525">
                <a:noFill/>
                <a:miter lim="800000"/>
                <a:headEnd/>
                <a:tailEnd/>
              </a:ln>
              <a:effectLst/>
            </p:spPr>
            <p:txBody>
              <a:bodyPr lIns="0" tIns="0" rIns="0" bIns="0" anchor="ctr">
                <a:prstTxWarp prst="textNoShape">
                  <a:avLst/>
                </a:prstTxWarp>
                <a:spAutoFit/>
              </a:bodyPr>
              <a:lstStyle/>
              <a:p>
                <a:pPr indent="-920069" algn="ctr" defTabSz="1637416">
                  <a:lnSpc>
                    <a:spcPct val="95000"/>
                  </a:lnSpc>
                  <a:spcBef>
                    <a:spcPts val="0"/>
                  </a:spcBef>
                  <a:spcAft>
                    <a:spcPts val="0"/>
                  </a:spcAft>
                  <a:buNone/>
                </a:pPr>
                <a:r>
                  <a:rPr lang="zh-CN" sz="1800" b="0" i="0" dirty="0">
                    <a:solidFill>
                      <a:srgbClr val="6DB344"/>
                    </a:solidFill>
                    <a:latin typeface="Arial"/>
                    <a:ea typeface="黑体" pitchFamily="2" charset="-122"/>
                    <a:cs typeface="ＭＳ Ｐゴシック"/>
                  </a:rPr>
                  <a:t>合适的规模</a:t>
                </a:r>
                <a:endParaRPr lang="en-US" dirty="0">
                  <a:solidFill>
                    <a:schemeClr val="tx2"/>
                  </a:solidFill>
                  <a:latin typeface="Arial"/>
                  <a:ea typeface="黑体" pitchFamily="2" charset="-122"/>
                  <a:cs typeface="ＭＳ Ｐゴシック" charset="-128"/>
                </a:endParaRPr>
              </a:p>
            </p:txBody>
          </p:sp>
        </p:grpSp>
        <p:sp>
          <p:nvSpPr>
            <p:cNvPr id="58" name="Rectangle 57"/>
            <p:cNvSpPr/>
            <p:nvPr/>
          </p:nvSpPr>
          <p:spPr>
            <a:xfrm>
              <a:off x="1246509" y="3564637"/>
              <a:ext cx="6503545" cy="1618502"/>
            </a:xfrm>
            <a:prstGeom prst="rect">
              <a:avLst/>
            </a:prstGeom>
            <a:gradFill flip="none" rotWithShape="1">
              <a:gsLst>
                <a:gs pos="100000">
                  <a:schemeClr val="tx1"/>
                </a:gs>
                <a:gs pos="0">
                  <a:srgbClr val="005D85"/>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59" name="Rectangle 58"/>
            <p:cNvSpPr/>
            <p:nvPr/>
          </p:nvSpPr>
          <p:spPr>
            <a:xfrm>
              <a:off x="3480777" y="3650276"/>
              <a:ext cx="1878148" cy="1137504"/>
            </a:xfrm>
            <a:prstGeom prst="rect">
              <a:avLst/>
            </a:prstGeom>
            <a:no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82124" tIns="41061" rIns="82124" bIns="41061" numCol="1" spcCol="0" rtlCol="0" fromWordArt="0" anchor="t" anchorCtr="0" forceAA="0" compatLnSpc="1">
              <a:prstTxWarp prst="textNoShape">
                <a:avLst/>
              </a:prstTxWarp>
              <a:noAutofit/>
            </a:bodyPr>
            <a:lstStyle/>
            <a:p>
              <a:pPr defTabSz="814365">
                <a:lnSpc>
                  <a:spcPts val="1400"/>
                </a:lnSpc>
                <a:spcBef>
                  <a:spcPts val="700"/>
                </a:spcBef>
                <a:spcAft>
                  <a:spcPts val="100"/>
                </a:spcAft>
                <a:buNone/>
              </a:pPr>
              <a:r>
                <a:rPr lang="en-US" sz="1400" b="1" i="0" dirty="0" err="1">
                  <a:solidFill>
                    <a:srgbClr val="FFFFFF"/>
                  </a:solidFill>
                  <a:latin typeface="Arial"/>
                  <a:ea typeface="黑体" pitchFamily="2" charset="-122"/>
                  <a:cs typeface="+mn-cs"/>
                </a:rPr>
                <a:t>数据中心</a:t>
              </a:r>
              <a:endParaRPr lang="en-US" sz="1400" dirty="0" smtClean="0">
                <a:solidFill>
                  <a:srgbClr val="FFFFFF"/>
                </a:solidFill>
                <a:ea typeface="黑体" pitchFamily="2" charset="-122"/>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统一计算</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统一交换矩阵</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统一管理</a:t>
              </a:r>
            </a:p>
          </p:txBody>
        </p:sp>
        <p:sp>
          <p:nvSpPr>
            <p:cNvPr id="60" name="Rectangle 59"/>
            <p:cNvSpPr/>
            <p:nvPr/>
          </p:nvSpPr>
          <p:spPr>
            <a:xfrm>
              <a:off x="5168901" y="3650276"/>
              <a:ext cx="2645630" cy="1367804"/>
            </a:xfrm>
            <a:prstGeom prst="rect">
              <a:avLst/>
            </a:prstGeom>
            <a:no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82124" tIns="41061" rIns="82124" bIns="41061" numCol="1" spcCol="0" rtlCol="0" fromWordArt="0" anchor="t" anchorCtr="0" forceAA="0" compatLnSpc="1">
              <a:prstTxWarp prst="textNoShape">
                <a:avLst/>
              </a:prstTxWarp>
              <a:noAutofit/>
            </a:bodyPr>
            <a:lstStyle/>
            <a:p>
              <a:pPr algn="l" defTabSz="814365">
                <a:lnSpc>
                  <a:spcPts val="1400"/>
                </a:lnSpc>
                <a:spcBef>
                  <a:spcPts val="700"/>
                </a:spcBef>
                <a:spcAft>
                  <a:spcPts val="100"/>
                </a:spcAft>
                <a:buNone/>
              </a:pPr>
              <a:r>
                <a:rPr lang="en-US" sz="1400" b="1" i="0" dirty="0" err="1">
                  <a:solidFill>
                    <a:srgbClr val="FFFFFF"/>
                  </a:solidFill>
                  <a:latin typeface="Arial"/>
                  <a:ea typeface="黑体" pitchFamily="2" charset="-122"/>
                  <a:cs typeface="+mn-cs"/>
                </a:rPr>
                <a:t>网络与安全</a:t>
              </a:r>
              <a:endParaRPr lang="en-US" sz="1400" dirty="0" smtClean="0">
                <a:solidFill>
                  <a:srgbClr val="FFFFFF"/>
                </a:solidFill>
                <a:ea typeface="黑体" pitchFamily="2" charset="-122"/>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统一接入</a:t>
              </a:r>
              <a:r>
                <a:rPr lang="zh-CN" sz="1200" b="0" i="0" dirty="0">
                  <a:solidFill>
                    <a:srgbClr val="FFFFFF"/>
                  </a:solidFill>
                  <a:latin typeface="Arial"/>
                  <a:ea typeface="黑体" pitchFamily="2" charset="-122"/>
                  <a:cs typeface="+mn-cs"/>
                </a:rPr>
                <a:t>（无线和交换） </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统一服务 </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分支机构一体化产品</a:t>
              </a:r>
              <a:endParaRPr lang="en-US" sz="1400" dirty="0">
                <a:solidFill>
                  <a:srgbClr val="FFFFFF"/>
                </a:solidFill>
                <a:ea typeface="黑体" pitchFamily="2" charset="-122"/>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安全</a:t>
              </a:r>
            </a:p>
          </p:txBody>
        </p:sp>
        <p:sp>
          <p:nvSpPr>
            <p:cNvPr id="61" name="Rectangle 60"/>
            <p:cNvSpPr/>
            <p:nvPr/>
          </p:nvSpPr>
          <p:spPr>
            <a:xfrm>
              <a:off x="1268730" y="3650276"/>
              <a:ext cx="2212047" cy="1520163"/>
            </a:xfrm>
            <a:prstGeom prst="rect">
              <a:avLst/>
            </a:prstGeom>
            <a:no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82124" tIns="41061" rIns="82124" bIns="41061" numCol="1" spcCol="0" rtlCol="0" fromWordArt="0" anchor="t" anchorCtr="0" forceAA="0" compatLnSpc="1">
              <a:prstTxWarp prst="textNoShape">
                <a:avLst/>
              </a:prstTxWarp>
              <a:noAutofit/>
            </a:bodyPr>
            <a:lstStyle/>
            <a:p>
              <a:pPr defTabSz="814365">
                <a:lnSpc>
                  <a:spcPts val="1400"/>
                </a:lnSpc>
                <a:spcBef>
                  <a:spcPts val="700"/>
                </a:spcBef>
                <a:spcAft>
                  <a:spcPts val="100"/>
                </a:spcAft>
                <a:buNone/>
              </a:pPr>
              <a:r>
                <a:rPr lang="en-US" sz="1400" b="1" i="0" dirty="0">
                  <a:solidFill>
                    <a:srgbClr val="FFFFFF"/>
                  </a:solidFill>
                  <a:latin typeface="Arial"/>
                  <a:ea typeface="黑体" pitchFamily="2" charset="-122"/>
                  <a:cs typeface="+mn-cs"/>
                </a:rPr>
                <a:t>UC/</a:t>
              </a:r>
              <a:r>
                <a:rPr lang="en-US" sz="1400" b="1" i="0" dirty="0" err="1">
                  <a:solidFill>
                    <a:srgbClr val="FFFFFF"/>
                  </a:solidFill>
                  <a:latin typeface="Arial"/>
                  <a:ea typeface="黑体" pitchFamily="2" charset="-122"/>
                  <a:cs typeface="+mn-cs"/>
                </a:rPr>
                <a:t>协作</a:t>
              </a:r>
              <a:endParaRPr lang="en-US" sz="1400" b="1" i="0" dirty="0">
                <a:solidFill>
                  <a:srgbClr val="FFFFFF"/>
                </a:solidFill>
                <a:latin typeface="Arial"/>
                <a:ea typeface="黑体" pitchFamily="2" charset="-122"/>
                <a:cs typeface="+mn-cs"/>
              </a:endParaRP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统一通信</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协作服务</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客户协作</a:t>
              </a:r>
            </a:p>
            <a:p>
              <a:pPr marL="109545" indent="-109545" algn="l" defTabSz="814365">
                <a:lnSpc>
                  <a:spcPts val="1400"/>
                </a:lnSpc>
                <a:spcBef>
                  <a:spcPts val="700"/>
                </a:spcBef>
                <a:spcAft>
                  <a:spcPts val="300"/>
                </a:spcAft>
                <a:buClr>
                  <a:srgbClr val="FFFFFF"/>
                </a:buClr>
                <a:buFont typeface="Arial"/>
                <a:buChar char="•"/>
              </a:pPr>
              <a:r>
                <a:rPr lang="zh-CN" sz="1400" b="0" i="0" dirty="0">
                  <a:solidFill>
                    <a:srgbClr val="FFFFFF"/>
                  </a:solidFill>
                  <a:latin typeface="Arial"/>
                  <a:ea typeface="黑体" pitchFamily="2" charset="-122"/>
                  <a:cs typeface="+mn-cs"/>
                </a:rPr>
                <a:t>网真</a:t>
              </a:r>
            </a:p>
          </p:txBody>
        </p:sp>
        <p:sp>
          <p:nvSpPr>
            <p:cNvPr id="62" name="Rectangle 61"/>
            <p:cNvSpPr>
              <a:spLocks noChangeAspect="1"/>
            </p:cNvSpPr>
            <p:nvPr/>
          </p:nvSpPr>
          <p:spPr>
            <a:xfrm>
              <a:off x="1522453" y="2845175"/>
              <a:ext cx="5951656" cy="714553"/>
            </a:xfrm>
            <a:prstGeom prst="rect">
              <a:avLst/>
            </a:prstGeom>
            <a:gradFill flip="none" rotWithShape="1">
              <a:gsLst>
                <a:gs pos="23000">
                  <a:srgbClr val="278878"/>
                </a:gs>
                <a:gs pos="100000">
                  <a:srgbClr val="36BCA6"/>
                </a:gs>
              </a:gsLst>
              <a:lin ang="16200000" scaled="0"/>
              <a:tileRect/>
            </a:gra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45029" tIns="72516" rIns="145029" bIns="72516" anchor="ctr"/>
            <a:lstStyle/>
            <a:p>
              <a:pPr algn="ctr" defTabSz="1624614">
                <a:lnSpc>
                  <a:spcPct val="120000"/>
                </a:lnSpc>
                <a:spcBef>
                  <a:spcPts val="0"/>
                </a:spcBef>
                <a:spcAft>
                  <a:spcPts val="0"/>
                </a:spcAft>
                <a:buNone/>
              </a:pPr>
              <a:r>
                <a:rPr lang="en-US" sz="1400" b="1" i="0" dirty="0" err="1">
                  <a:solidFill>
                    <a:srgbClr val="FFFFFF"/>
                  </a:solidFill>
                  <a:latin typeface="Arial"/>
                  <a:ea typeface="黑体" pitchFamily="2" charset="-122"/>
                  <a:cs typeface="Arial Black"/>
                </a:rPr>
                <a:t>智能解决方案</a:t>
              </a:r>
              <a:endParaRPr lang="en-US" sz="1400" b="1" i="0" dirty="0">
                <a:solidFill>
                  <a:srgbClr val="FFFFFF"/>
                </a:solidFill>
                <a:latin typeface="Arial"/>
                <a:ea typeface="黑体" pitchFamily="2" charset="-122"/>
                <a:cs typeface="Arial Black"/>
              </a:endParaRPr>
            </a:p>
            <a:p>
              <a:pPr algn="ctr" defTabSz="1624614">
                <a:lnSpc>
                  <a:spcPct val="120000"/>
                </a:lnSpc>
                <a:spcBef>
                  <a:spcPts val="0"/>
                </a:spcBef>
                <a:spcAft>
                  <a:spcPts val="0"/>
                </a:spcAft>
                <a:buNone/>
              </a:pPr>
              <a:r>
                <a:rPr lang="zh-CN" sz="1400" b="0" i="0" dirty="0">
                  <a:solidFill>
                    <a:srgbClr val="FFFFFF"/>
                  </a:solidFill>
                  <a:latin typeface="Arial"/>
                  <a:ea typeface="黑体" pitchFamily="2" charset="-122"/>
                  <a:cs typeface="Arial Black"/>
                </a:rPr>
                <a:t>自带设备 – </a:t>
              </a:r>
              <a:r>
                <a:rPr lang="zh-CN" sz="1400" b="1" i="0" dirty="0">
                  <a:solidFill>
                    <a:srgbClr val="F2B800"/>
                  </a:solidFill>
                  <a:latin typeface="Arial"/>
                  <a:ea typeface="黑体" pitchFamily="2" charset="-122"/>
                  <a:cs typeface="Arial Black"/>
                </a:rPr>
                <a:t>虚拟基础 </a:t>
              </a:r>
              <a:r>
                <a:rPr lang="en-US" altLang="zh-CN" sz="1400" dirty="0" smtClean="0">
                  <a:solidFill>
                    <a:srgbClr val="FFFFFF"/>
                  </a:solidFill>
                  <a:ea typeface="黑体" pitchFamily="2" charset="-122"/>
                  <a:cs typeface="Arial Black"/>
                </a:rPr>
                <a:t>– </a:t>
              </a:r>
              <a:r>
                <a:rPr lang="zh-CN" sz="1400" b="0" i="0" dirty="0">
                  <a:solidFill>
                    <a:srgbClr val="FFFFFF"/>
                  </a:solidFill>
                  <a:latin typeface="Arial"/>
                  <a:ea typeface="黑体" pitchFamily="2" charset="-122"/>
                  <a:cs typeface="Arial Black"/>
                </a:rPr>
                <a:t>虚拟桌面 – 行业网络</a:t>
              </a:r>
              <a:endParaRPr lang="en-US" sz="1400" dirty="0">
                <a:solidFill>
                  <a:schemeClr val="bg2"/>
                </a:solidFill>
                <a:ea typeface="黑体" pitchFamily="2" charset="-122"/>
                <a:cs typeface="Arial Black"/>
              </a:endParaRPr>
            </a:p>
          </p:txBody>
        </p:sp>
      </p:grpSp>
    </p:spTree>
    <p:extLst>
      <p:ext uri="{BB962C8B-B14F-4D97-AF65-F5344CB8AC3E}">
        <p14:creationId xmlns:p14="http://schemas.microsoft.com/office/powerpoint/2010/main" val="30978728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1.94444E-6 -1.85185E-6 L 1.94444E-6 0.18148 " pathEditMode="relative" ptsTypes="AA">
                                      <p:cBhvr>
                                        <p:cTn id="11" dur="2000" fill="hold"/>
                                        <p:tgtEl>
                                          <p:spTgt spid="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51" name="Rectangle 50"/>
          <p:cNvSpPr/>
          <p:nvPr/>
        </p:nvSpPr>
        <p:spPr>
          <a:xfrm>
            <a:off x="229702" y="2097392"/>
            <a:ext cx="4951899" cy="4152981"/>
          </a:xfrm>
          <a:prstGeom prst="rect">
            <a:avLst/>
          </a:prstGeom>
          <a:solidFill>
            <a:srgbClr val="004B6B"/>
          </a:solidFill>
          <a:ln w="1905" cap="flat" cmpd="sng" algn="ctr">
            <a:solidFill>
              <a:srgbClr val="FFFFFF">
                <a:lumMod val="95000"/>
              </a:srgbClr>
            </a:solidFill>
            <a:prstDash val="solid"/>
          </a:ln>
          <a:effectLst>
            <a:outerShdw blurRad="76200" dist="50800" dir="5400000" algn="ctr" rotWithShape="0">
              <a:srgbClr val="000000">
                <a:alpha val="27000"/>
              </a:srgbClr>
            </a:outerShdw>
          </a:effectLst>
        </p:spPr>
        <p:txBody>
          <a:bodyPr lIns="91416" tIns="45708" rIns="91416" bIns="45708" rtlCol="0" anchor="ctr"/>
          <a:lstStyle/>
          <a:p>
            <a:pPr algn="ctr" defTabSz="1218683" fontAlgn="auto">
              <a:spcBef>
                <a:spcPts val="0"/>
              </a:spcBef>
              <a:spcAft>
                <a:spcPts val="0"/>
              </a:spcAft>
              <a:defRPr/>
            </a:pPr>
            <a:endParaRPr lang="en-US" kern="0" dirty="0">
              <a:solidFill>
                <a:srgbClr val="FFFFFF"/>
              </a:solidFill>
              <a:latin typeface="Arial"/>
              <a:ea typeface="黑体" pitchFamily="2" charset="-122"/>
              <a:cs typeface="Arial"/>
            </a:endParaRPr>
          </a:p>
        </p:txBody>
      </p:sp>
      <p:sp>
        <p:nvSpPr>
          <p:cNvPr id="52" name="Rectangle 51"/>
          <p:cNvSpPr/>
          <p:nvPr/>
        </p:nvSpPr>
        <p:spPr>
          <a:xfrm>
            <a:off x="628650" y="1222238"/>
            <a:ext cx="6724650" cy="830997"/>
          </a:xfrm>
          <a:prstGeom prst="rect">
            <a:avLst/>
          </a:prstGeom>
          <a:ln w="3175" cmpd="sng">
            <a:noFill/>
          </a:ln>
        </p:spPr>
        <p:txBody>
          <a:bodyPr wrap="square">
            <a:spAutoFit/>
          </a:bodyPr>
          <a:lstStyle/>
          <a:p>
            <a:pPr algn="ctr" defTabSz="1218987">
              <a:lnSpc>
                <a:spcPct val="120000"/>
              </a:lnSpc>
              <a:spcBef>
                <a:spcPts val="0"/>
              </a:spcBef>
              <a:spcAft>
                <a:spcPts val="0"/>
              </a:spcAft>
              <a:buNone/>
            </a:pPr>
            <a:r>
              <a:rPr lang="en-US" sz="2000" b="1" i="0" kern="0" dirty="0" err="1">
                <a:solidFill>
                  <a:srgbClr val="0096D6">
                    <a:lumMod val="50000"/>
                  </a:srgbClr>
                </a:solidFill>
                <a:latin typeface="Arial"/>
                <a:ea typeface="黑体" pitchFamily="2" charset="-122"/>
                <a:cs typeface="+mn-cs"/>
              </a:rPr>
              <a:t>评估云服务时，</a:t>
            </a:r>
            <a:r>
              <a:rPr lang="en-US" sz="2000" b="1" i="0" kern="0" dirty="0" err="1" smtClean="0">
                <a:solidFill>
                  <a:srgbClr val="0096D6">
                    <a:lumMod val="50000"/>
                  </a:srgbClr>
                </a:solidFill>
                <a:latin typeface="Arial"/>
                <a:ea typeface="黑体" pitchFamily="2" charset="-122"/>
                <a:cs typeface="+mn-cs"/>
              </a:rPr>
              <a:t>请确保咨询您的合作伙伴该服务</a:t>
            </a:r>
            <a:r>
              <a:rPr lang="en-US" sz="2000" b="1" i="0" kern="0" dirty="0" smtClean="0">
                <a:solidFill>
                  <a:srgbClr val="0096D6">
                    <a:lumMod val="50000"/>
                  </a:srgbClr>
                </a:solidFill>
                <a:latin typeface="Arial"/>
                <a:ea typeface="黑体" pitchFamily="2" charset="-122"/>
                <a:cs typeface="+mn-cs"/>
              </a:rPr>
              <a:t/>
            </a:r>
            <a:br>
              <a:rPr lang="en-US" sz="2000" b="1" i="0" kern="0" dirty="0" smtClean="0">
                <a:solidFill>
                  <a:srgbClr val="0096D6">
                    <a:lumMod val="50000"/>
                  </a:srgbClr>
                </a:solidFill>
                <a:latin typeface="Arial"/>
                <a:ea typeface="黑体" pitchFamily="2" charset="-122"/>
                <a:cs typeface="+mn-cs"/>
              </a:rPr>
            </a:br>
            <a:r>
              <a:rPr lang="en-US" sz="2000" b="1" i="0" kern="0" dirty="0" err="1" smtClean="0">
                <a:solidFill>
                  <a:srgbClr val="0096D6">
                    <a:lumMod val="50000"/>
                  </a:srgbClr>
                </a:solidFill>
                <a:latin typeface="Arial"/>
                <a:ea typeface="黑体" pitchFamily="2" charset="-122"/>
                <a:cs typeface="+mn-cs"/>
              </a:rPr>
              <a:t>是否为思科支持的云服务</a:t>
            </a:r>
            <a:r>
              <a:rPr lang="en-US" sz="2000" b="1" i="0" kern="0" dirty="0">
                <a:solidFill>
                  <a:srgbClr val="0096D6">
                    <a:lumMod val="50000"/>
                  </a:srgbClr>
                </a:solidFill>
                <a:latin typeface="Arial"/>
                <a:ea typeface="黑体" pitchFamily="2" charset="-122"/>
                <a:cs typeface="+mn-cs"/>
              </a:rPr>
              <a:t>。</a:t>
            </a:r>
            <a:endParaRPr lang="en-US" sz="2000" b="1" kern="0" dirty="0">
              <a:solidFill>
                <a:schemeClr val="tx1">
                  <a:lumMod val="50000"/>
                </a:schemeClr>
              </a:solidFill>
              <a:ea typeface="黑体" pitchFamily="2" charset="-122"/>
            </a:endParaRPr>
          </a:p>
        </p:txBody>
      </p:sp>
      <p:sp>
        <p:nvSpPr>
          <p:cNvPr id="53" name="Text Placeholder 2"/>
          <p:cNvSpPr txBox="1">
            <a:spLocks/>
          </p:cNvSpPr>
          <p:nvPr/>
        </p:nvSpPr>
        <p:spPr>
          <a:xfrm>
            <a:off x="229702" y="2121930"/>
            <a:ext cx="4951899" cy="4060820"/>
          </a:xfrm>
          <a:prstGeom prst="rect">
            <a:avLst/>
          </a:prstGeom>
        </p:spPr>
        <p:txBody>
          <a:bodyPr/>
          <a:lstStyle>
            <a:lvl1pPr marL="228546" indent="-228546" algn="l" defTabSz="914172" rtl="0" eaLnBrk="1" latinLnBrk="0" hangingPunct="1">
              <a:lnSpc>
                <a:spcPct val="95000"/>
              </a:lnSpc>
              <a:spcBef>
                <a:spcPts val="1440"/>
              </a:spcBef>
              <a:buClr>
                <a:srgbClr val="96CA4B"/>
              </a:buClr>
              <a:buSzPct val="90000"/>
              <a:buFont typeface="Arial" pitchFamily="34" charset="0"/>
              <a:buChar char="•"/>
              <a:tabLst/>
              <a:defRPr lang="en-US" sz="2000" kern="1200" dirty="0" smtClean="0">
                <a:solidFill>
                  <a:schemeClr val="bg1"/>
                </a:solidFill>
                <a:latin typeface="+mj-lt"/>
                <a:ea typeface="+mn-ea"/>
                <a:cs typeface="+mn-cs"/>
              </a:defRPr>
            </a:lvl1pPr>
            <a:lvl2pPr marL="406298" indent="0" algn="l" defTabSz="914172" rtl="0" eaLnBrk="1" latinLnBrk="0" hangingPunct="1">
              <a:lnSpc>
                <a:spcPct val="95000"/>
              </a:lnSpc>
              <a:spcBef>
                <a:spcPts val="840"/>
              </a:spcBef>
              <a:buClr>
                <a:schemeClr val="tx2"/>
              </a:buClr>
              <a:buFontTx/>
              <a:buNone/>
              <a:defRPr lang="en-US" sz="1800" kern="1200" dirty="0" smtClean="0">
                <a:solidFill>
                  <a:schemeClr val="bg1"/>
                </a:solidFill>
                <a:latin typeface="+mj-lt"/>
                <a:ea typeface="+mn-ea"/>
                <a:cs typeface="+mn-cs"/>
              </a:defRPr>
            </a:lvl2pPr>
            <a:lvl3pPr marL="571356" indent="-1588" algn="l" defTabSz="9141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688804" indent="0" algn="l" defTabSz="914172"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801489" indent="0" algn="l" defTabSz="914172"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3970" indent="-228546" algn="l" defTabSz="9141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56" indent="-228546" algn="l" defTabSz="9141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2" indent="-228546" algn="l" defTabSz="9141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28" indent="-228546" algn="l" defTabSz="9141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defTabSz="1218712">
              <a:spcBef>
                <a:spcPts val="320"/>
              </a:spcBef>
              <a:spcAft>
                <a:spcPts val="1333"/>
              </a:spcAft>
              <a:buClr>
                <a:schemeClr val="bg1"/>
              </a:buClr>
              <a:buNone/>
            </a:pPr>
            <a:r>
              <a:rPr lang="zh-CN" sz="2100" b="1" i="0" dirty="0">
                <a:latin typeface="Arial"/>
                <a:ea typeface="黑体" pitchFamily="2" charset="-122"/>
                <a:cs typeface="Arial"/>
              </a:rPr>
              <a:t>思科支持的云具有以下独特之处</a:t>
            </a:r>
            <a:r>
              <a:rPr lang="zh-CN" sz="2100" b="0" i="0" dirty="0">
                <a:latin typeface="Arial"/>
                <a:ea typeface="黑体" pitchFamily="2" charset="-122"/>
                <a:cs typeface="Arial"/>
              </a:rPr>
              <a:t>：</a:t>
            </a:r>
          </a:p>
          <a:p>
            <a:pPr marL="230703" indent="-230703" defTabSz="1218712">
              <a:lnSpc>
                <a:spcPct val="100000"/>
              </a:lnSpc>
              <a:spcBef>
                <a:spcPts val="320"/>
              </a:spcBef>
              <a:spcAft>
                <a:spcPts val="1600"/>
              </a:spcAft>
              <a:buClr>
                <a:schemeClr val="bg1"/>
              </a:buClr>
              <a:buFont typeface="Arial"/>
              <a:buChar char="•"/>
            </a:pPr>
            <a:r>
              <a:rPr sz="1700" b="1" dirty="0">
                <a:latin typeface="Arial"/>
                <a:ea typeface="黑体" pitchFamily="2" charset="-122"/>
                <a:cs typeface="Arial"/>
              </a:rPr>
              <a:t>思科验证的架构</a:t>
            </a:r>
          </a:p>
          <a:p>
            <a:pPr marL="230703" indent="-230703" algn="l" defTabSz="1218712">
              <a:lnSpc>
                <a:spcPct val="100000"/>
              </a:lnSpc>
              <a:spcBef>
                <a:spcPts val="320"/>
              </a:spcBef>
              <a:spcAft>
                <a:spcPts val="1600"/>
              </a:spcAft>
              <a:buClr>
                <a:schemeClr val="bg1"/>
              </a:buClr>
              <a:buFont typeface="Arial"/>
              <a:buChar char="•"/>
            </a:pPr>
            <a:r>
              <a:rPr lang="en-US" sz="1700" b="1" i="0" dirty="0" err="1">
                <a:latin typeface="Arial"/>
                <a:ea typeface="黑体" pitchFamily="2" charset="-122"/>
                <a:cs typeface="Arial"/>
              </a:rPr>
              <a:t>严格的合作伙伴认证</a:t>
            </a:r>
            <a:endParaRPr lang="en-US" sz="1700" b="1" i="0" dirty="0">
              <a:latin typeface="Arial"/>
              <a:ea typeface="黑体" pitchFamily="2" charset="-122"/>
              <a:cs typeface="Arial"/>
            </a:endParaRPr>
          </a:p>
          <a:p>
            <a:pPr marL="230703" indent="-230703" algn="l" defTabSz="1218712">
              <a:lnSpc>
                <a:spcPct val="100000"/>
              </a:lnSpc>
              <a:spcBef>
                <a:spcPts val="320"/>
              </a:spcBef>
              <a:spcAft>
                <a:spcPts val="1600"/>
              </a:spcAft>
              <a:buClr>
                <a:schemeClr val="bg1"/>
              </a:buClr>
              <a:buFont typeface="Arial"/>
              <a:buChar char="•"/>
            </a:pPr>
            <a:r>
              <a:rPr lang="en-US" sz="1700" b="1" i="0" dirty="0" err="1">
                <a:latin typeface="Arial"/>
                <a:ea typeface="黑体" pitchFamily="2" charset="-122"/>
                <a:cs typeface="Arial"/>
              </a:rPr>
              <a:t>部署的解决方案经过第三方审核</a:t>
            </a:r>
            <a:r>
              <a:rPr lang="en-US" sz="1700" b="1" i="0" dirty="0">
                <a:latin typeface="Arial"/>
                <a:ea typeface="黑体" pitchFamily="2" charset="-122"/>
                <a:cs typeface="Arial"/>
              </a:rPr>
              <a:t> </a:t>
            </a:r>
          </a:p>
          <a:p>
            <a:pPr marL="230703" indent="-230703" algn="l" defTabSz="1218712">
              <a:lnSpc>
                <a:spcPct val="100000"/>
              </a:lnSpc>
              <a:spcBef>
                <a:spcPts val="320"/>
              </a:spcBef>
              <a:spcAft>
                <a:spcPts val="1600"/>
              </a:spcAft>
              <a:buClr>
                <a:schemeClr val="bg1"/>
              </a:buClr>
              <a:buFont typeface="Arial"/>
              <a:buChar char="•"/>
            </a:pPr>
            <a:r>
              <a:rPr lang="en-US" sz="1700" b="1" i="0" dirty="0" err="1">
                <a:latin typeface="Arial"/>
                <a:ea typeface="黑体" pitchFamily="2" charset="-122"/>
                <a:cs typeface="Arial"/>
              </a:rPr>
              <a:t>有案可查的云可扩展性</a:t>
            </a:r>
            <a:endParaRPr lang="en-US" sz="1700" b="1" i="0" dirty="0">
              <a:latin typeface="Arial"/>
              <a:ea typeface="黑体" pitchFamily="2" charset="-122"/>
              <a:cs typeface="Arial"/>
            </a:endParaRPr>
          </a:p>
          <a:p>
            <a:pPr marL="230703" indent="-230703" algn="l" defTabSz="1218712">
              <a:lnSpc>
                <a:spcPct val="100000"/>
              </a:lnSpc>
              <a:spcBef>
                <a:spcPts val="320"/>
              </a:spcBef>
              <a:spcAft>
                <a:spcPts val="1600"/>
              </a:spcAft>
              <a:buClr>
                <a:schemeClr val="bg1"/>
              </a:buClr>
              <a:buFont typeface="Arial"/>
              <a:buChar char="•"/>
            </a:pPr>
            <a:r>
              <a:rPr lang="en-US" sz="1700" b="1" i="0" dirty="0" err="1">
                <a:latin typeface="Arial"/>
                <a:ea typeface="黑体" pitchFamily="2" charset="-122"/>
                <a:cs typeface="Arial"/>
              </a:rPr>
              <a:t>端到端安全</a:t>
            </a:r>
            <a:endParaRPr lang="en-US" sz="1700" b="1" i="0" dirty="0">
              <a:latin typeface="Arial"/>
              <a:ea typeface="黑体" pitchFamily="2" charset="-122"/>
              <a:cs typeface="Arial"/>
            </a:endParaRPr>
          </a:p>
          <a:p>
            <a:pPr marL="230703" indent="-230703" algn="l" defTabSz="1218712">
              <a:lnSpc>
                <a:spcPct val="100000"/>
              </a:lnSpc>
              <a:spcBef>
                <a:spcPts val="320"/>
              </a:spcBef>
              <a:spcAft>
                <a:spcPts val="1600"/>
              </a:spcAft>
              <a:buClr>
                <a:schemeClr val="bg1"/>
              </a:buClr>
              <a:buFont typeface="Arial"/>
              <a:buChar char="•"/>
            </a:pPr>
            <a:r>
              <a:rPr lang="en-US" sz="1700" b="1" i="0" dirty="0" err="1">
                <a:latin typeface="Arial"/>
                <a:ea typeface="黑体" pitchFamily="2" charset="-122"/>
                <a:cs typeface="Arial"/>
              </a:rPr>
              <a:t>致力于开放标准</a:t>
            </a:r>
            <a:endParaRPr lang="en-US" sz="1700" b="1" i="0" dirty="0">
              <a:latin typeface="Arial"/>
              <a:ea typeface="黑体" pitchFamily="2" charset="-122"/>
              <a:cs typeface="Arial"/>
            </a:endParaRPr>
          </a:p>
          <a:p>
            <a:pPr marL="230703" indent="-230703" algn="l" defTabSz="1218712">
              <a:lnSpc>
                <a:spcPct val="100000"/>
              </a:lnSpc>
              <a:spcBef>
                <a:spcPts val="320"/>
              </a:spcBef>
              <a:spcAft>
                <a:spcPts val="1600"/>
              </a:spcAft>
              <a:buClr>
                <a:schemeClr val="bg1"/>
              </a:buClr>
              <a:buFont typeface="Arial"/>
              <a:buChar char="•"/>
            </a:pPr>
            <a:r>
              <a:rPr lang="en-US" sz="1700" b="1" i="0" dirty="0" err="1">
                <a:latin typeface="Arial"/>
                <a:ea typeface="黑体" pitchFamily="2" charset="-122"/>
                <a:cs typeface="Arial"/>
              </a:rPr>
              <a:t>最高的研发投资收入回报</a:t>
            </a:r>
            <a:endParaRPr lang="en-US" sz="1700" b="1" i="0" dirty="0">
              <a:latin typeface="Arial"/>
              <a:ea typeface="黑体" pitchFamily="2" charset="-122"/>
              <a:cs typeface="Arial"/>
            </a:endParaRPr>
          </a:p>
        </p:txBody>
      </p:sp>
      <p:pic>
        <p:nvPicPr>
          <p:cNvPr id="54" name="Picture 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91127" y="4847235"/>
            <a:ext cx="1774304" cy="1160519"/>
          </a:xfrm>
          <a:prstGeom prst="rect">
            <a:avLst/>
          </a:prstGeom>
          <a:noFill/>
          <a:ln w="12700">
            <a:solidFill>
              <a:srgbClr val="FFFFFF">
                <a:lumMod val="50000"/>
              </a:srgbClr>
            </a:solidFill>
            <a:miter lim="800000"/>
            <a:headEnd/>
            <a:tailEnd/>
          </a:ln>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47816" y="4847237"/>
            <a:ext cx="1794817" cy="1160442"/>
          </a:xfrm>
          <a:prstGeom prst="rect">
            <a:avLst/>
          </a:prstGeom>
          <a:ln>
            <a:solidFill>
              <a:srgbClr val="FFFFFF">
                <a:lumMod val="50000"/>
              </a:srgbClr>
            </a:solidFill>
          </a:ln>
        </p:spPr>
      </p:pic>
      <p:pic>
        <p:nvPicPr>
          <p:cNvPr id="56" name="Picture 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168329" y="3571680"/>
            <a:ext cx="1774304" cy="1160519"/>
          </a:xfrm>
          <a:prstGeom prst="rect">
            <a:avLst/>
          </a:prstGeom>
          <a:noFill/>
          <a:ln w="12700">
            <a:solidFill>
              <a:srgbClr val="FFFFFF">
                <a:lumMod val="50000"/>
              </a:srgbClr>
            </a:solidFill>
            <a:miter lim="800000"/>
            <a:headEnd/>
            <a:tailEnd/>
          </a:ln>
          <a:extLst>
            <a:ext uri="{909E8E84-426E-40DD-AFC4-6F175D3DCCD1}">
              <a14:hiddenFill xmlns:a14="http://schemas.microsoft.com/office/drawing/2010/main">
                <a:solidFill>
                  <a:srgbClr val="FFFFFF"/>
                </a:solidFill>
              </a14:hiddenFill>
            </a:ext>
          </a:extLst>
        </p:spPr>
      </p:pic>
      <p:pic>
        <p:nvPicPr>
          <p:cNvPr id="73" name="Picture 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291127" y="3571680"/>
            <a:ext cx="1774304" cy="1160519"/>
          </a:xfrm>
          <a:prstGeom prst="rect">
            <a:avLst/>
          </a:prstGeom>
          <a:noFill/>
          <a:ln w="12700">
            <a:solidFill>
              <a:srgbClr val="FFFFFF">
                <a:lumMod val="50000"/>
              </a:srgbClr>
            </a:solidFill>
            <a:miter lim="800000"/>
            <a:headEnd/>
            <a:tailEnd/>
          </a:ln>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rotWithShape="1">
          <a:blip r:embed="rId8" cstate="email">
            <a:extLst>
              <a:ext uri="{28A0092B-C50C-407E-A947-70E740481C1C}">
                <a14:useLocalDpi xmlns:a14="http://schemas.microsoft.com/office/drawing/2010/main"/>
              </a:ext>
            </a:extLst>
          </a:blip>
          <a:srcRect t="-1" b="-1062"/>
          <a:stretch/>
        </p:blipFill>
        <p:spPr>
          <a:xfrm>
            <a:off x="5291127" y="2436415"/>
            <a:ext cx="3651506" cy="1046825"/>
          </a:xfrm>
          <a:prstGeom prst="rect">
            <a:avLst/>
          </a:prstGeom>
          <a:ln>
            <a:solidFill>
              <a:srgbClr val="7F7F7F"/>
            </a:solidFill>
          </a:ln>
        </p:spPr>
      </p:pic>
      <p:pic>
        <p:nvPicPr>
          <p:cNvPr id="75" name="Picture 74"/>
          <p:cNvPicPr>
            <a:picLocks noChangeAspect="1"/>
          </p:cNvPicPr>
          <p:nvPr/>
        </p:nvPicPr>
        <p:blipFill>
          <a:blip r:embed="rId9" cstate="print"/>
          <a:stretch>
            <a:fillRect/>
          </a:stretch>
        </p:blipFill>
        <p:spPr>
          <a:xfrm>
            <a:off x="7428337" y="1317983"/>
            <a:ext cx="1432560" cy="548640"/>
          </a:xfrm>
          <a:prstGeom prst="rect">
            <a:avLst/>
          </a:prstGeom>
        </p:spPr>
      </p:pic>
      <p:sp>
        <p:nvSpPr>
          <p:cNvPr id="13" name="Title 1"/>
          <p:cNvSpPr>
            <a:spLocks noGrp="1"/>
          </p:cNvSpPr>
          <p:nvPr>
            <p:ph type="title"/>
          </p:nvPr>
        </p:nvSpPr>
        <p:spPr>
          <a:xfrm>
            <a:off x="229702" y="202545"/>
            <a:ext cx="8588861" cy="838200"/>
          </a:xfrm>
        </p:spPr>
        <p:txBody>
          <a:bodyPr/>
          <a:lstStyle/>
          <a:p>
            <a:pPr algn="l" defTabSz="914400">
              <a:lnSpc>
                <a:spcPct val="80000"/>
              </a:lnSpc>
              <a:spcBef>
                <a:spcPct val="0"/>
              </a:spcBef>
              <a:buNone/>
            </a:pPr>
            <a:r>
              <a:rPr lang="zh-CN" sz="3200" b="0" i="0" spc="0">
                <a:solidFill>
                  <a:srgbClr val="FFFFFF"/>
                </a:solidFill>
                <a:latin typeface="Arial"/>
                <a:ea typeface="黑体" pitchFamily="2" charset="-122"/>
                <a:cs typeface="+mj-cs"/>
              </a:rPr>
              <a:t>思科支持的云</a:t>
            </a:r>
            <a:endParaRPr lang="en-US" sz="3200" dirty="0">
              <a:solidFill>
                <a:srgbClr val="FF0000"/>
              </a:solidFill>
              <a:ea typeface="黑体" pitchFamily="2" charset="-122"/>
            </a:endParaRPr>
          </a:p>
        </p:txBody>
      </p:sp>
    </p:spTree>
    <p:extLst>
      <p:ext uri="{BB962C8B-B14F-4D97-AF65-F5344CB8AC3E}">
        <p14:creationId xmlns:p14="http://schemas.microsoft.com/office/powerpoint/2010/main" val="1382460510"/>
      </p:ext>
    </p:extLst>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5967048"/>
            <a:ext cx="9144000" cy="890952"/>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pic>
        <p:nvPicPr>
          <p:cNvPr id="4" name="Picture 3" descr="AL98593.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1"/>
            <a:ext cx="9144000" cy="5686489"/>
          </a:xfrm>
          <a:prstGeom prst="rect">
            <a:avLst/>
          </a:prstGeom>
        </p:spPr>
      </p:pic>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融资选择：Cisco Capital</a:t>
            </a:r>
            <a:endParaRPr lang="en-US" sz="2800" dirty="0">
              <a:solidFill>
                <a:schemeClr val="bg1"/>
              </a:solidFill>
              <a:ea typeface="黑体" pitchFamily="2" charset="-122"/>
            </a:endParaRPr>
          </a:p>
        </p:txBody>
      </p:sp>
      <p:sp>
        <p:nvSpPr>
          <p:cNvPr id="5" name="Rectangle 4"/>
          <p:cNvSpPr/>
          <p:nvPr/>
        </p:nvSpPr>
        <p:spPr>
          <a:xfrm>
            <a:off x="0" y="1171512"/>
            <a:ext cx="9150324" cy="5686488"/>
          </a:xfrm>
          <a:prstGeom prst="rect">
            <a:avLst/>
          </a:prstGeom>
          <a:gradFill flip="none" rotWithShape="1">
            <a:gsLst>
              <a:gs pos="0">
                <a:schemeClr val="bg1">
                  <a:alpha val="0"/>
                </a:schemeClr>
              </a:gs>
              <a:gs pos="100000">
                <a:schemeClr val="bg1"/>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grpSp>
        <p:nvGrpSpPr>
          <p:cNvPr id="6" name="Group 5"/>
          <p:cNvGrpSpPr/>
          <p:nvPr/>
        </p:nvGrpSpPr>
        <p:grpSpPr>
          <a:xfrm>
            <a:off x="706368" y="1977185"/>
            <a:ext cx="4506497" cy="1747514"/>
            <a:chOff x="706368" y="1977185"/>
            <a:chExt cx="4506497" cy="1747514"/>
          </a:xfrm>
        </p:grpSpPr>
        <p:pic>
          <p:nvPicPr>
            <p:cNvPr id="12" name="Picture 11" descr="Tab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6368" y="1977185"/>
              <a:ext cx="4506497" cy="1747514"/>
            </a:xfrm>
            <a:prstGeom prst="rect">
              <a:avLst/>
            </a:prstGeom>
          </p:spPr>
        </p:pic>
        <p:sp>
          <p:nvSpPr>
            <p:cNvPr id="2" name="TextBox 1"/>
            <p:cNvSpPr txBox="1"/>
            <p:nvPr/>
          </p:nvSpPr>
          <p:spPr>
            <a:xfrm>
              <a:off x="875828" y="2314617"/>
              <a:ext cx="4139739" cy="864467"/>
            </a:xfrm>
            <a:prstGeom prst="rect">
              <a:avLst/>
            </a:prstGeom>
            <a:noFill/>
          </p:spPr>
          <p:txBody>
            <a:bodyPr wrap="square" rtlCol="0">
              <a:spAutoFit/>
            </a:bodyPr>
            <a:lstStyle/>
            <a:p>
              <a:pPr marL="0" lvl="2" algn="ctr" defTabSz="914400">
                <a:lnSpc>
                  <a:spcPct val="120000"/>
                </a:lnSpc>
                <a:buNone/>
              </a:pPr>
              <a:r>
                <a:rPr lang="zh-CN" sz="2200" b="0" i="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具有灵活的升级和迁移</a:t>
              </a:r>
              <a:r>
                <a:rPr lang="zh-CN" sz="2200" b="0" i="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选项</a:t>
              </a:r>
              <a:r>
                <a:rPr lang="zh-CN"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rPr>
                <a:t>的</a:t>
              </a:r>
              <a:r>
                <a:rPr lang="en-US" altLang="zh-CN"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rPr>
                <a:t/>
              </a:r>
              <a:br>
                <a:rPr lang="en-US" altLang="zh-CN"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rPr>
              </a:br>
              <a:r>
                <a:rPr lang="zh-CN"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rPr>
                <a:t>生命周期</a:t>
              </a:r>
              <a:r>
                <a:rPr lang="zh-CN" sz="2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rPr>
                <a:t>融资</a:t>
              </a:r>
              <a:endParaRPr lang="en-US" sz="2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endParaRPr>
            </a:p>
          </p:txBody>
        </p:sp>
      </p:grpSp>
      <p:cxnSp>
        <p:nvCxnSpPr>
          <p:cNvPr id="16" name="Straight Connector 15"/>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3728968" y="4079811"/>
            <a:ext cx="4506497" cy="1747514"/>
            <a:chOff x="706368" y="1977185"/>
            <a:chExt cx="4506497" cy="1747514"/>
          </a:xfrm>
        </p:grpSpPr>
        <p:pic>
          <p:nvPicPr>
            <p:cNvPr id="13" name="Picture 12" descr="Tab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6368" y="1977185"/>
              <a:ext cx="4506497" cy="1747514"/>
            </a:xfrm>
            <a:prstGeom prst="rect">
              <a:avLst/>
            </a:prstGeom>
          </p:spPr>
        </p:pic>
        <p:sp>
          <p:nvSpPr>
            <p:cNvPr id="14" name="TextBox 13"/>
            <p:cNvSpPr txBox="1"/>
            <p:nvPr/>
          </p:nvSpPr>
          <p:spPr>
            <a:xfrm>
              <a:off x="1312060" y="2548543"/>
              <a:ext cx="3295675" cy="430887"/>
            </a:xfrm>
            <a:prstGeom prst="rect">
              <a:avLst/>
            </a:prstGeom>
            <a:noFill/>
          </p:spPr>
          <p:txBody>
            <a:bodyPr wrap="square" rtlCol="0">
              <a:spAutoFit/>
            </a:bodyPr>
            <a:lstStyle/>
            <a:p>
              <a:pPr marL="0" lvl="2" algn="ctr" defTabSz="914400">
                <a:buNone/>
              </a:pPr>
              <a:r>
                <a:rPr lang="zh-CN" sz="2200" b="0" i="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保护当前资本和现金流</a:t>
              </a:r>
              <a:endParaRPr lang="en-US" sz="2200" dirty="0">
                <a:ln w="18415" cmpd="sng">
                  <a:solidFill>
                    <a:srgbClr val="FFFFFF"/>
                  </a:solidFill>
                  <a:prstDash val="solid"/>
                </a:ln>
                <a:solidFill>
                  <a:srgbClr val="FFFFFF"/>
                </a:solidFill>
                <a:effectLst>
                  <a:outerShdw blurRad="63500" dir="3600000" algn="tl" rotWithShape="0">
                    <a:srgbClr val="000000">
                      <a:alpha val="70000"/>
                    </a:srgbClr>
                  </a:outerShdw>
                </a:effectLst>
                <a:ea typeface="黑体" pitchFamily="2" charset="-122"/>
              </a:endParaRPr>
            </a:p>
          </p:txBody>
        </p:sp>
      </p:grpSp>
    </p:spTree>
    <p:extLst>
      <p:ext uri="{BB962C8B-B14F-4D97-AF65-F5344CB8AC3E}">
        <p14:creationId xmlns:p14="http://schemas.microsoft.com/office/powerpoint/2010/main" val="55140270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ppt_y</p:attrName>
                                        </p:attrNameLst>
                                      </p:cBhvr>
                                      <p:tavLst>
                                        <p:tav tm="0">
                                          <p:val>
                                            <p:strVal val="#ppt_y+#ppt_h*1.125000"/>
                                          </p:val>
                                        </p:tav>
                                        <p:tav tm="100000">
                                          <p:val>
                                            <p:strVal val="#ppt_y"/>
                                          </p:val>
                                        </p:tav>
                                      </p:tavLst>
                                    </p:anim>
                                    <p:animEffect transition="in" filter="wipe(up)">
                                      <p:cBhvr>
                                        <p:cTn id="8" dur="1000"/>
                                        <p:tgtEl>
                                          <p:spTgt spid="6"/>
                                        </p:tgtEl>
                                      </p:cBhvr>
                                    </p:animEffect>
                                  </p:childTnLst>
                                </p:cTn>
                              </p:par>
                            </p:childTnLst>
                          </p:cTn>
                        </p:par>
                        <p:par>
                          <p:cTn id="9" fill="hold">
                            <p:stCondLst>
                              <p:cond delay="1000"/>
                            </p:stCondLst>
                            <p:childTnLst>
                              <p:par>
                                <p:cTn id="10" presetID="26" presetClass="emph" presetSubtype="0" fill="hold" nodeType="after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par>
                          <p:cTn id="13" fill="hold">
                            <p:stCondLst>
                              <p:cond delay="1500"/>
                            </p:stCondLst>
                            <p:childTnLst>
                              <p:par>
                                <p:cTn id="14" presetID="12" presetClass="entr" presetSubtype="4"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p:tgtEl>
                                          <p:spTgt spid="10"/>
                                        </p:tgtEl>
                                        <p:attrNameLst>
                                          <p:attrName>ppt_y</p:attrName>
                                        </p:attrNameLst>
                                      </p:cBhvr>
                                      <p:tavLst>
                                        <p:tav tm="0">
                                          <p:val>
                                            <p:strVal val="#ppt_y+#ppt_h*1.125000"/>
                                          </p:val>
                                        </p:tav>
                                        <p:tav tm="100000">
                                          <p:val>
                                            <p:strVal val="#ppt_y"/>
                                          </p:val>
                                        </p:tav>
                                      </p:tavLst>
                                    </p:anim>
                                    <p:animEffect transition="in" filter="wipe(up)">
                                      <p:cBhvr>
                                        <p:cTn id="17" dur="1000"/>
                                        <p:tgtEl>
                                          <p:spTgt spid="10"/>
                                        </p:tgtEl>
                                      </p:cBhvr>
                                    </p:animEffect>
                                  </p:childTnLst>
                                </p:cTn>
                              </p:par>
                            </p:childTnLst>
                          </p:cTn>
                        </p:par>
                        <p:par>
                          <p:cTn id="18" fill="hold">
                            <p:stCondLst>
                              <p:cond delay="2500"/>
                            </p:stCondLst>
                            <p:childTnLst>
                              <p:par>
                                <p:cTn id="19" presetID="26" presetClass="emph" presetSubtype="0" fill="hold" nodeType="afterEffect">
                                  <p:stCondLst>
                                    <p:cond delay="0"/>
                                  </p:stCondLst>
                                  <p:childTnLst>
                                    <p:animEffect transition="out" filter="fade">
                                      <p:cBhvr>
                                        <p:cTn id="20" dur="500" tmFilter="0, 0; .2, .5; .8, .5; 1, 0"/>
                                        <p:tgtEl>
                                          <p:spTgt spid="10"/>
                                        </p:tgtEl>
                                      </p:cBhvr>
                                    </p:animEffect>
                                    <p:animScale>
                                      <p:cBhvr>
                                        <p:cTn id="21"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5879459"/>
            <a:ext cx="9156991" cy="978540"/>
          </a:xfrm>
          <a:prstGeom prst="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22869" y="4968585"/>
            <a:ext cx="2834122" cy="1889415"/>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332" y="4968584"/>
            <a:ext cx="6310537" cy="1889415"/>
          </a:xfrm>
          <a:prstGeom prst="rect">
            <a:avLst/>
          </a:prstGeom>
        </p:spPr>
      </p:pic>
      <p:pic>
        <p:nvPicPr>
          <p:cNvPr id="25" name="Picture 2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7850" y="0"/>
            <a:ext cx="9174842" cy="3798050"/>
          </a:xfrm>
          <a:prstGeom prst="rect">
            <a:avLst/>
          </a:prstGeom>
        </p:spPr>
      </p:pic>
      <p:cxnSp>
        <p:nvCxnSpPr>
          <p:cNvPr id="47" name="Straight Connector 46"/>
          <p:cNvCxnSpPr/>
          <p:nvPr/>
        </p:nvCxnSpPr>
        <p:spPr>
          <a:xfrm>
            <a:off x="12332" y="4968584"/>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7851" y="3798050"/>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35116" y="4039482"/>
            <a:ext cx="8991033" cy="707886"/>
          </a:xfrm>
          <a:prstGeom prst="rect">
            <a:avLst/>
          </a:prstGeom>
          <a:noFill/>
        </p:spPr>
        <p:txBody>
          <a:bodyPr wrap="square" rtlCol="0">
            <a:spAutoFit/>
          </a:bodyPr>
          <a:lstStyle/>
          <a:p>
            <a:pPr algn="l" defTabSz="914400">
              <a:buNone/>
            </a:pPr>
            <a:r>
              <a:rPr lang="zh-CN" sz="4000" b="0" i="0">
                <a:solidFill>
                  <a:srgbClr val="6DB344"/>
                </a:solidFill>
                <a:latin typeface="Arial"/>
                <a:ea typeface="黑体" pitchFamily="2" charset="-122"/>
                <a:cs typeface="+mn-cs"/>
              </a:rPr>
              <a:t>客户案例研究</a:t>
            </a:r>
            <a:endParaRPr lang="en-US" sz="4000" dirty="0">
              <a:solidFill>
                <a:srgbClr val="6DB344"/>
              </a:solidFill>
              <a:ea typeface="黑体" pitchFamily="2" charset="-122"/>
            </a:endParaRPr>
          </a:p>
        </p:txBody>
      </p:sp>
      <p:sp>
        <p:nvSpPr>
          <p:cNvPr id="12" name="Rectangle 11"/>
          <p:cNvSpPr/>
          <p:nvPr/>
        </p:nvSpPr>
        <p:spPr>
          <a:xfrm>
            <a:off x="0" y="0"/>
            <a:ext cx="9144000" cy="3798050"/>
          </a:xfrm>
          <a:prstGeom prst="rect">
            <a:avLst/>
          </a:prstGeom>
          <a:gradFill flip="none" rotWithShape="1">
            <a:gsLst>
              <a:gs pos="65000">
                <a:schemeClr val="accent3">
                  <a:lumMod val="50000"/>
                  <a:alpha val="0"/>
                </a:schemeClr>
              </a:gs>
              <a:gs pos="0">
                <a:schemeClr val="accent3">
                  <a:lumMod val="50000"/>
                  <a:alpha val="70000"/>
                </a:schemeClr>
              </a:gs>
            </a:gsLst>
            <a:lin ang="342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grpSp>
        <p:nvGrpSpPr>
          <p:cNvPr id="10" name="Group 9"/>
          <p:cNvGrpSpPr/>
          <p:nvPr/>
        </p:nvGrpSpPr>
        <p:grpSpPr>
          <a:xfrm>
            <a:off x="4578495" y="4747368"/>
            <a:ext cx="4368800" cy="2085423"/>
            <a:chOff x="4368800" y="4573071"/>
            <a:chExt cx="4368800" cy="2085423"/>
          </a:xfrm>
        </p:grpSpPr>
        <p:pic>
          <p:nvPicPr>
            <p:cNvPr id="13" name="Picture 12" descr="GreenTab.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0800000">
              <a:off x="4368800" y="4573071"/>
              <a:ext cx="4368800" cy="2085423"/>
            </a:xfrm>
            <a:prstGeom prst="rect">
              <a:avLst/>
            </a:prstGeom>
          </p:spPr>
        </p:pic>
        <p:sp>
          <p:nvSpPr>
            <p:cNvPr id="15" name="TextBox 14"/>
            <p:cNvSpPr txBox="1"/>
            <p:nvPr/>
          </p:nvSpPr>
          <p:spPr>
            <a:xfrm>
              <a:off x="4622377" y="5194347"/>
              <a:ext cx="3937424" cy="1056508"/>
            </a:xfrm>
            <a:prstGeom prst="rect">
              <a:avLst/>
            </a:prstGeom>
            <a:noFill/>
          </p:spPr>
          <p:txBody>
            <a:bodyPr wrap="square" rtlCol="0">
              <a:spAutoFit/>
            </a:bodyPr>
            <a:lstStyle/>
            <a:p>
              <a:pPr algn="l" defTabSz="914400">
                <a:lnSpc>
                  <a:spcPct val="120000"/>
                </a:lnSpc>
                <a:buNone/>
              </a:pPr>
              <a:r>
                <a:rPr lang="zh-CN" sz="1800" b="0" i="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了解像您这样的企业如何使用思科及其合作伙伴提供的解决方案和服务解决其 IT 挑战。</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黑体" pitchFamily="2" charset="-122"/>
              </a:endParaRPr>
            </a:p>
          </p:txBody>
        </p:sp>
      </p:grpSp>
    </p:spTree>
    <p:extLst>
      <p:ext uri="{BB962C8B-B14F-4D97-AF65-F5344CB8AC3E}">
        <p14:creationId xmlns:p14="http://schemas.microsoft.com/office/powerpoint/2010/main" val="30009194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1000"/>
                                        <p:tgtEl>
                                          <p:spTgt spid="25"/>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22" presetClass="entr" presetSubtype="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1000"/>
                                        <p:tgtEl>
                                          <p:spTgt spid="11"/>
                                        </p:tgtEl>
                                      </p:cBhvr>
                                    </p:animEffect>
                                  </p:childTnLst>
                                </p:cTn>
                              </p:par>
                            </p:childTnLst>
                          </p:cTn>
                        </p:par>
                        <p:par>
                          <p:cTn id="20" fill="hold">
                            <p:stCondLst>
                              <p:cond delay="1000"/>
                            </p:stCondLst>
                            <p:childTnLst>
                              <p:par>
                                <p:cTn id="21" presetID="12" presetClass="entr" presetSubtype="1"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p:tgtEl>
                                          <p:spTgt spid="10"/>
                                        </p:tgtEl>
                                        <p:attrNameLst>
                                          <p:attrName>ppt_y</p:attrName>
                                        </p:attrNameLst>
                                      </p:cBhvr>
                                      <p:tavLst>
                                        <p:tav tm="0">
                                          <p:val>
                                            <p:strVal val="#ppt_y-#ppt_h*1.125000"/>
                                          </p:val>
                                        </p:tav>
                                        <p:tav tm="100000">
                                          <p:val>
                                            <p:strVal val="#ppt_y"/>
                                          </p:val>
                                        </p:tav>
                                      </p:tavLst>
                                    </p:anim>
                                    <p:animEffect transition="in" filter="wipe(down)">
                                      <p:cBhvr>
                                        <p:cTn id="24" dur="1000"/>
                                        <p:tgtEl>
                                          <p:spTgt spid="10"/>
                                        </p:tgtEl>
                                      </p:cBhvr>
                                    </p:animEffect>
                                  </p:childTnLst>
                                </p:cTn>
                              </p:par>
                            </p:childTnLst>
                          </p:cTn>
                        </p:par>
                        <p:par>
                          <p:cTn id="25" fill="hold">
                            <p:stCondLst>
                              <p:cond delay="2000"/>
                            </p:stCondLst>
                            <p:childTnLst>
                              <p:par>
                                <p:cTn id="26" presetID="26" presetClass="emph" presetSubtype="0" fill="hold" nodeType="afterEffect">
                                  <p:stCondLst>
                                    <p:cond delay="0"/>
                                  </p:stCondLst>
                                  <p:childTnLst>
                                    <p:animEffect transition="out" filter="fade">
                                      <p:cBhvr>
                                        <p:cTn id="27" dur="500" tmFilter="0, 0; .2, .5; .8, .5; 1, 0"/>
                                        <p:tgtEl>
                                          <p:spTgt spid="10"/>
                                        </p:tgtEl>
                                      </p:cBhvr>
                                    </p:animEffect>
                                    <p:animScale>
                                      <p:cBhvr>
                                        <p:cTn id="28"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5967048"/>
            <a:ext cx="9144000" cy="890952"/>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11" name="Title 1"/>
          <p:cNvSpPr>
            <a:spLocks noGrp="1"/>
          </p:cNvSpPr>
          <p:nvPr>
            <p:ph type="title"/>
          </p:nvPr>
        </p:nvSpPr>
        <p:spPr>
          <a:xfrm>
            <a:off x="229702" y="170646"/>
            <a:ext cx="8053061" cy="838200"/>
          </a:xfrm>
        </p:spPr>
        <p:txBody>
          <a:bodyPr/>
          <a:lstStyle/>
          <a:p>
            <a:pPr algn="l" defTabSz="914400">
              <a:lnSpc>
                <a:spcPct val="100000"/>
              </a:lnSpc>
              <a:spcBef>
                <a:spcPct val="0"/>
              </a:spcBef>
              <a:buNone/>
            </a:pPr>
            <a:r>
              <a:rPr lang="zh-CN" sz="3200" b="0" i="0" spc="0" dirty="0">
                <a:solidFill>
                  <a:srgbClr val="FFFFFF"/>
                </a:solidFill>
                <a:latin typeface="Arial"/>
                <a:ea typeface="黑体" pitchFamily="2" charset="-122"/>
                <a:cs typeface="+mj-cs"/>
              </a:rPr>
              <a:t>案例分析：斯坦福联邦信贷联盟降低成本，助力员工</a:t>
            </a:r>
            <a:endParaRPr lang="en-US" sz="3200" dirty="0">
              <a:solidFill>
                <a:schemeClr val="bg1"/>
              </a:solidFill>
              <a:ea typeface="黑体" pitchFamily="2" charset="-122"/>
            </a:endParaRPr>
          </a:p>
        </p:txBody>
      </p:sp>
      <p:grpSp>
        <p:nvGrpSpPr>
          <p:cNvPr id="16" name="Group 15"/>
          <p:cNvGrpSpPr/>
          <p:nvPr/>
        </p:nvGrpSpPr>
        <p:grpSpPr>
          <a:xfrm>
            <a:off x="396173" y="1636331"/>
            <a:ext cx="6013794" cy="1417833"/>
            <a:chOff x="2916247" y="1269886"/>
            <a:chExt cx="6013794" cy="1417833"/>
          </a:xfrm>
        </p:grpSpPr>
        <p:grpSp>
          <p:nvGrpSpPr>
            <p:cNvPr id="15" name="Group 14"/>
            <p:cNvGrpSpPr/>
            <p:nvPr/>
          </p:nvGrpSpPr>
          <p:grpSpPr>
            <a:xfrm>
              <a:off x="2916247" y="1269886"/>
              <a:ext cx="6013794" cy="1417833"/>
              <a:chOff x="2916247" y="1269886"/>
              <a:chExt cx="6013794" cy="1417833"/>
            </a:xfrm>
          </p:grpSpPr>
          <p:pic>
            <p:nvPicPr>
              <p:cNvPr id="5" name="Picture 4" descr="boxblu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16247" y="1269886"/>
                <a:ext cx="6013794" cy="1417833"/>
              </a:xfrm>
              <a:prstGeom prst="rect">
                <a:avLst/>
              </a:prstGeom>
            </p:spPr>
          </p:pic>
          <p:sp>
            <p:nvSpPr>
              <p:cNvPr id="6" name="TextBox 5"/>
              <p:cNvSpPr txBox="1"/>
              <p:nvPr/>
            </p:nvSpPr>
            <p:spPr>
              <a:xfrm>
                <a:off x="2974805" y="1448582"/>
                <a:ext cx="5955236" cy="1056508"/>
              </a:xfrm>
              <a:prstGeom prst="rect">
                <a:avLst/>
              </a:prstGeom>
              <a:noFill/>
            </p:spPr>
            <p:txBody>
              <a:bodyPr wrap="square" rtlCol="0">
                <a:spAutoFit/>
              </a:bodyPr>
              <a:lstStyle/>
              <a:p>
                <a:pPr marL="634959" lvl="1" indent="-177759" algn="l" defTabSz="914400">
                  <a:lnSpc>
                    <a:spcPct val="120000"/>
                  </a:lnSpc>
                  <a:buFont typeface="Arial"/>
                  <a:buChar char="•"/>
                </a:pPr>
                <a:r>
                  <a:rPr lang="zh-CN" sz="1800" b="0" i="0" dirty="0">
                    <a:solidFill>
                      <a:schemeClr val="tx1"/>
                    </a:solidFill>
                    <a:latin typeface="Arial"/>
                    <a:ea typeface="黑体" pitchFamily="2" charset="-122"/>
                    <a:cs typeface="+mn-cs"/>
                  </a:rPr>
                  <a:t>提高员工工作效率</a:t>
                </a:r>
                <a:endParaRPr lang="en-US" sz="2800" dirty="0">
                  <a:ea typeface="黑体" pitchFamily="2" charset="-122"/>
                </a:endParaRPr>
              </a:p>
              <a:p>
                <a:pPr marL="634959" lvl="1" indent="-177759" algn="l" defTabSz="914400">
                  <a:lnSpc>
                    <a:spcPct val="120000"/>
                  </a:lnSpc>
                  <a:buFont typeface="Arial"/>
                  <a:buChar char="•"/>
                </a:pPr>
                <a:r>
                  <a:rPr lang="zh-CN" sz="1800" b="0" i="0" dirty="0">
                    <a:solidFill>
                      <a:schemeClr val="tx1"/>
                    </a:solidFill>
                    <a:latin typeface="Arial"/>
                    <a:ea typeface="黑体" pitchFamily="2" charset="-122"/>
                    <a:cs typeface="+mn-cs"/>
                  </a:rPr>
                  <a:t>提高客户满意度</a:t>
                </a:r>
                <a:endParaRPr lang="en-US" sz="2800" dirty="0">
                  <a:ea typeface="黑体" pitchFamily="2" charset="-122"/>
                </a:endParaRPr>
              </a:p>
              <a:p>
                <a:pPr marL="634959" lvl="1" indent="-177759" algn="l" defTabSz="914400">
                  <a:lnSpc>
                    <a:spcPct val="120000"/>
                  </a:lnSpc>
                  <a:buFont typeface="Arial"/>
                  <a:buChar char="•"/>
                </a:pPr>
                <a:r>
                  <a:rPr lang="zh-CN" sz="1800" b="0" i="0" dirty="0">
                    <a:solidFill>
                      <a:schemeClr val="tx1"/>
                    </a:solidFill>
                    <a:latin typeface="Arial"/>
                    <a:ea typeface="黑体" pitchFamily="2" charset="-122"/>
                    <a:cs typeface="+mn-cs"/>
                  </a:rPr>
                  <a:t>减少管理成本和服务成本</a:t>
                </a:r>
                <a:endParaRPr lang="en-US" sz="2800" dirty="0">
                  <a:ea typeface="黑体" pitchFamily="2" charset="-122"/>
                </a:endParaRPr>
              </a:p>
            </p:txBody>
          </p:sp>
        </p:grpSp>
        <p:sp>
          <p:nvSpPr>
            <p:cNvPr id="8" name="TextBox 7"/>
            <p:cNvSpPr txBox="1"/>
            <p:nvPr/>
          </p:nvSpPr>
          <p:spPr>
            <a:xfrm rot="16200000">
              <a:off x="2600446" y="1641663"/>
              <a:ext cx="1368617" cy="646331"/>
            </a:xfrm>
            <a:prstGeom prst="rect">
              <a:avLst/>
            </a:prstGeom>
            <a:noFill/>
          </p:spPr>
          <p:txBody>
            <a:bodyPr wrap="square" rtlCol="0">
              <a:spAutoFit/>
            </a:bodyPr>
            <a:lstStyle/>
            <a:p>
              <a:pPr algn="ctr" defTabSz="914400">
                <a:buNone/>
              </a:pPr>
              <a:r>
                <a:rPr lang="zh-CN" sz="1800" b="0" i="0" dirty="0">
                  <a:solidFill>
                    <a:srgbClr val="FFFFFF"/>
                  </a:solidFill>
                  <a:latin typeface="Arial"/>
                  <a:ea typeface="黑体" pitchFamily="2" charset="-122"/>
                  <a:cs typeface="+mn-cs"/>
                </a:rPr>
                <a:t>挑战</a:t>
              </a:r>
              <a:endParaRPr lang="en-US" sz="2800" dirty="0">
                <a:solidFill>
                  <a:srgbClr val="FFFFFF"/>
                </a:solidFill>
                <a:ea typeface="黑体" pitchFamily="2" charset="-122"/>
              </a:endParaRPr>
            </a:p>
            <a:p>
              <a:pPr algn="ctr" defTabSz="914400">
                <a:buNone/>
              </a:pPr>
              <a:endParaRPr lang="en-US" dirty="0">
                <a:ea typeface="黑体" pitchFamily="2" charset="-122"/>
              </a:endParaRPr>
            </a:p>
          </p:txBody>
        </p:sp>
      </p:grpSp>
      <p:grpSp>
        <p:nvGrpSpPr>
          <p:cNvPr id="14" name="Group 13"/>
          <p:cNvGrpSpPr/>
          <p:nvPr/>
        </p:nvGrpSpPr>
        <p:grpSpPr>
          <a:xfrm>
            <a:off x="396173" y="3237987"/>
            <a:ext cx="6013794" cy="1403278"/>
            <a:chOff x="2916247" y="3109133"/>
            <a:chExt cx="6013794" cy="1403278"/>
          </a:xfrm>
        </p:grpSpPr>
        <p:pic>
          <p:nvPicPr>
            <p:cNvPr id="12" name="Picture 11" descr="boxblu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16247" y="3109133"/>
              <a:ext cx="6013794" cy="1403278"/>
            </a:xfrm>
            <a:prstGeom prst="rect">
              <a:avLst/>
            </a:prstGeom>
          </p:spPr>
        </p:pic>
        <p:sp>
          <p:nvSpPr>
            <p:cNvPr id="7" name="TextBox 6"/>
            <p:cNvSpPr txBox="1"/>
            <p:nvPr/>
          </p:nvSpPr>
          <p:spPr>
            <a:xfrm>
              <a:off x="2974804" y="3284350"/>
              <a:ext cx="5722785" cy="1089529"/>
            </a:xfrm>
            <a:prstGeom prst="rect">
              <a:avLst/>
            </a:prstGeom>
            <a:noFill/>
          </p:spPr>
          <p:txBody>
            <a:bodyPr wrap="square" rtlCol="0">
              <a:spAutoFit/>
            </a:bodyPr>
            <a:lstStyle/>
            <a:p>
              <a:pPr marL="634959" lvl="1" indent="-177759" algn="l" defTabSz="914400">
                <a:lnSpc>
                  <a:spcPct val="120000"/>
                </a:lnSpc>
                <a:buFont typeface="Arial"/>
                <a:buChar char="•"/>
              </a:pPr>
              <a:r>
                <a:rPr lang="zh-CN" sz="1800" b="0" i="0" dirty="0">
                  <a:solidFill>
                    <a:schemeClr val="tx1"/>
                  </a:solidFill>
                  <a:latin typeface="Arial"/>
                  <a:ea typeface="黑体" pitchFamily="2" charset="-122"/>
                  <a:cs typeface="+mn-cs"/>
                </a:rPr>
                <a:t>Cisco Business Edition 6000</a:t>
              </a:r>
              <a:endParaRPr lang="en-US" sz="2800" dirty="0">
                <a:ea typeface="黑体" pitchFamily="2" charset="-122"/>
              </a:endParaRPr>
            </a:p>
            <a:p>
              <a:pPr marL="634959" lvl="1" indent="-177759" algn="l" defTabSz="914400">
                <a:lnSpc>
                  <a:spcPct val="120000"/>
                </a:lnSpc>
                <a:buFont typeface="Arial"/>
                <a:buChar char="•"/>
              </a:pPr>
              <a:r>
                <a:rPr lang="zh-CN" sz="1800" b="0" i="0" dirty="0">
                  <a:solidFill>
                    <a:schemeClr val="tx1"/>
                  </a:solidFill>
                  <a:latin typeface="Arial"/>
                  <a:ea typeface="黑体" pitchFamily="2" charset="-122"/>
                  <a:cs typeface="+mn-cs"/>
                </a:rPr>
                <a:t>适用于语音、视频和数据通信，并可扩展到移动设备的统一连接</a:t>
              </a:r>
            </a:p>
          </p:txBody>
        </p:sp>
        <p:sp>
          <p:nvSpPr>
            <p:cNvPr id="9" name="TextBox 8"/>
            <p:cNvSpPr txBox="1"/>
            <p:nvPr/>
          </p:nvSpPr>
          <p:spPr>
            <a:xfrm rot="16200000">
              <a:off x="2535591" y="3592962"/>
              <a:ext cx="1200329" cy="391710"/>
            </a:xfrm>
            <a:prstGeom prst="rect">
              <a:avLst/>
            </a:prstGeom>
            <a:noFill/>
          </p:spPr>
          <p:txBody>
            <a:bodyPr wrap="square" rtlCol="0">
              <a:spAutoFit/>
            </a:bodyPr>
            <a:lstStyle/>
            <a:p>
              <a:pPr algn="ctr" defTabSz="914400">
                <a:lnSpc>
                  <a:spcPct val="120000"/>
                </a:lnSpc>
                <a:buNone/>
              </a:pPr>
              <a:r>
                <a:rPr lang="zh-CN" sz="1800" b="0" i="0" dirty="0">
                  <a:solidFill>
                    <a:srgbClr val="FFFFFF"/>
                  </a:solidFill>
                  <a:latin typeface="Arial"/>
                  <a:ea typeface="黑体" pitchFamily="2" charset="-122"/>
                  <a:cs typeface="+mn-cs"/>
                </a:rPr>
                <a:t>解决方案</a:t>
              </a:r>
              <a:endParaRPr lang="en-US" sz="2800" dirty="0">
                <a:solidFill>
                  <a:srgbClr val="FFFFFF"/>
                </a:solidFill>
                <a:ea typeface="黑体" pitchFamily="2" charset="-122"/>
              </a:endParaRPr>
            </a:p>
          </p:txBody>
        </p:sp>
      </p:grpSp>
      <p:grpSp>
        <p:nvGrpSpPr>
          <p:cNvPr id="10" name="Group 9"/>
          <p:cNvGrpSpPr/>
          <p:nvPr/>
        </p:nvGrpSpPr>
        <p:grpSpPr>
          <a:xfrm>
            <a:off x="396173" y="4799688"/>
            <a:ext cx="6013794" cy="1943528"/>
            <a:chOff x="2916247" y="4763443"/>
            <a:chExt cx="6013794" cy="1943528"/>
          </a:xfrm>
        </p:grpSpPr>
        <p:pic>
          <p:nvPicPr>
            <p:cNvPr id="13" name="Picture 12" descr="boxblu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16247" y="4763443"/>
              <a:ext cx="6013794" cy="1943528"/>
            </a:xfrm>
            <a:prstGeom prst="rect">
              <a:avLst/>
            </a:prstGeom>
          </p:spPr>
        </p:pic>
        <p:sp>
          <p:nvSpPr>
            <p:cNvPr id="2" name="TextBox 1"/>
            <p:cNvSpPr txBox="1"/>
            <p:nvPr/>
          </p:nvSpPr>
          <p:spPr>
            <a:xfrm>
              <a:off x="2974805" y="5019004"/>
              <a:ext cx="5955236" cy="1388906"/>
            </a:xfrm>
            <a:prstGeom prst="rect">
              <a:avLst/>
            </a:prstGeom>
            <a:noFill/>
          </p:spPr>
          <p:txBody>
            <a:bodyPr wrap="square" rtlCol="0">
              <a:spAutoFit/>
            </a:bodyPr>
            <a:lstStyle/>
            <a:p>
              <a:pPr marL="634959" lvl="1" indent="-177759" algn="l" defTabSz="914400">
                <a:lnSpc>
                  <a:spcPct val="120000"/>
                </a:lnSpc>
                <a:buFont typeface="Arial"/>
                <a:buChar char="•"/>
              </a:pPr>
              <a:r>
                <a:rPr lang="zh-CN" sz="1800" b="0" i="0" dirty="0">
                  <a:solidFill>
                    <a:schemeClr val="tx1"/>
                  </a:solidFill>
                  <a:latin typeface="Arial"/>
                  <a:ea typeface="黑体" pitchFamily="2" charset="-122"/>
                  <a:cs typeface="+mn-cs"/>
                </a:rPr>
                <a:t>增强员工协作程度，提高工作效率</a:t>
              </a:r>
              <a:endParaRPr lang="en-US" sz="2800" dirty="0">
                <a:ea typeface="黑体" pitchFamily="2" charset="-122"/>
              </a:endParaRPr>
            </a:p>
            <a:p>
              <a:pPr marL="634959" lvl="1" indent="-177759" algn="l" defTabSz="914400">
                <a:lnSpc>
                  <a:spcPct val="120000"/>
                </a:lnSpc>
                <a:buFont typeface="Arial"/>
                <a:buChar char="•"/>
              </a:pPr>
              <a:r>
                <a:rPr lang="zh-CN" sz="1800" b="0" i="0" dirty="0">
                  <a:solidFill>
                    <a:schemeClr val="tx1"/>
                  </a:solidFill>
                  <a:latin typeface="Arial"/>
                  <a:ea typeface="黑体" pitchFamily="2" charset="-122"/>
                  <a:cs typeface="+mn-cs"/>
                </a:rPr>
                <a:t>客户支持得到增强</a:t>
              </a:r>
              <a:endParaRPr lang="en-US" sz="2800" dirty="0">
                <a:ea typeface="黑体" pitchFamily="2" charset="-122"/>
              </a:endParaRPr>
            </a:p>
            <a:p>
              <a:pPr marL="634959" lvl="1" indent="-177759" algn="l" defTabSz="914400">
                <a:lnSpc>
                  <a:spcPct val="120000"/>
                </a:lnSpc>
                <a:buFont typeface="Arial"/>
                <a:buChar char="•"/>
              </a:pPr>
              <a:r>
                <a:rPr lang="zh-CN" sz="1800" b="0" i="0" dirty="0">
                  <a:solidFill>
                    <a:schemeClr val="tx1"/>
                  </a:solidFill>
                  <a:latin typeface="Arial"/>
                  <a:ea typeface="黑体" pitchFamily="2" charset="-122"/>
                  <a:cs typeface="+mn-cs"/>
                </a:rPr>
                <a:t>电信支出减少 60%，管理成本也得到降低</a:t>
              </a:r>
              <a:endParaRPr lang="en-US" sz="2800" dirty="0">
                <a:ea typeface="黑体" pitchFamily="2" charset="-122"/>
              </a:endParaRPr>
            </a:p>
            <a:p>
              <a:pPr marL="634959" lvl="1" indent="-177759" algn="l" defTabSz="914400">
                <a:lnSpc>
                  <a:spcPct val="120000"/>
                </a:lnSpc>
                <a:buFont typeface="Arial"/>
                <a:buChar char="•"/>
              </a:pPr>
              <a:r>
                <a:rPr lang="zh-CN" sz="1800" b="0" i="0" dirty="0">
                  <a:solidFill>
                    <a:schemeClr val="tx1"/>
                  </a:solidFill>
                  <a:latin typeface="Arial"/>
                  <a:ea typeface="黑体" pitchFamily="2" charset="-122"/>
                  <a:cs typeface="+mn-cs"/>
                </a:rPr>
                <a:t>系统管理过程从几天缩短为几分钟</a:t>
              </a:r>
              <a:endParaRPr lang="en-US" sz="2800" dirty="0">
                <a:ea typeface="黑体" pitchFamily="2" charset="-122"/>
              </a:endParaRPr>
            </a:p>
          </p:txBody>
        </p:sp>
        <p:sp>
          <p:nvSpPr>
            <p:cNvPr id="18" name="TextBox 17"/>
            <p:cNvSpPr txBox="1"/>
            <p:nvPr/>
          </p:nvSpPr>
          <p:spPr>
            <a:xfrm rot="16200000">
              <a:off x="2278009" y="5525287"/>
              <a:ext cx="1742856" cy="391710"/>
            </a:xfrm>
            <a:prstGeom prst="rect">
              <a:avLst/>
            </a:prstGeom>
            <a:noFill/>
          </p:spPr>
          <p:txBody>
            <a:bodyPr wrap="square" rtlCol="0">
              <a:spAutoFit/>
            </a:bodyPr>
            <a:lstStyle/>
            <a:p>
              <a:pPr algn="ctr" defTabSz="914400">
                <a:lnSpc>
                  <a:spcPct val="120000"/>
                </a:lnSpc>
                <a:buNone/>
              </a:pPr>
              <a:r>
                <a:rPr lang="zh-CN" sz="1800" b="0" i="0" dirty="0">
                  <a:solidFill>
                    <a:srgbClr val="FFFFFF"/>
                  </a:solidFill>
                  <a:latin typeface="Arial"/>
                  <a:ea typeface="黑体" pitchFamily="2" charset="-122"/>
                  <a:cs typeface="+mn-cs"/>
                </a:rPr>
                <a:t>结果</a:t>
              </a:r>
              <a:endParaRPr lang="en-US" sz="2800" dirty="0">
                <a:solidFill>
                  <a:srgbClr val="FFFFFF"/>
                </a:solidFill>
                <a:ea typeface="黑体" pitchFamily="2" charset="-122"/>
              </a:endParaRPr>
            </a:p>
          </p:txBody>
        </p:sp>
      </p:grpSp>
      <p:grpSp>
        <p:nvGrpSpPr>
          <p:cNvPr id="31" name="Group 30"/>
          <p:cNvGrpSpPr/>
          <p:nvPr/>
        </p:nvGrpSpPr>
        <p:grpSpPr>
          <a:xfrm>
            <a:off x="6601574" y="1368175"/>
            <a:ext cx="2440774" cy="5310698"/>
            <a:chOff x="6715874" y="1368175"/>
            <a:chExt cx="2440774" cy="5310698"/>
          </a:xfrm>
        </p:grpSpPr>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15874" y="1368175"/>
              <a:ext cx="2428126" cy="1307215"/>
            </a:xfrm>
            <a:prstGeom prst="rect">
              <a:avLst/>
            </a:prstGeom>
          </p:spPr>
        </p:pic>
        <p:pic>
          <p:nvPicPr>
            <p:cNvPr id="27" name="Picture 26" descr="AL59836.jp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715874" y="5190504"/>
              <a:ext cx="2440774" cy="1488369"/>
            </a:xfrm>
            <a:prstGeom prst="rect">
              <a:avLst/>
            </a:prstGeom>
          </p:spPr>
        </p:pic>
        <p:pic>
          <p:nvPicPr>
            <p:cNvPr id="29" name="Picture 28" descr="AN48148.jpg"/>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715874" y="2663404"/>
              <a:ext cx="2434450" cy="1009290"/>
            </a:xfrm>
            <a:prstGeom prst="rect">
              <a:avLst/>
            </a:prstGeom>
          </p:spPr>
        </p:pic>
        <p:pic>
          <p:nvPicPr>
            <p:cNvPr id="30" name="Picture 29" descr="AN36240.jpg"/>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715874" y="3672694"/>
              <a:ext cx="2440774" cy="1517810"/>
            </a:xfrm>
            <a:prstGeom prst="rect">
              <a:avLst/>
            </a:prstGeom>
          </p:spPr>
        </p:pic>
      </p:grpSp>
      <p:cxnSp>
        <p:nvCxnSpPr>
          <p:cNvPr id="23" name="Straight Connector 22"/>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99448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G4.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案例研究</a:t>
            </a:r>
            <a:endParaRPr lang="en-US" sz="2800" dirty="0">
              <a:solidFill>
                <a:schemeClr val="bg1"/>
              </a:solidFill>
              <a:ea typeface="黑体" pitchFamily="2" charset="-122"/>
            </a:endParaRPr>
          </a:p>
        </p:txBody>
      </p:sp>
      <p:grpSp>
        <p:nvGrpSpPr>
          <p:cNvPr id="13" name="Group 12"/>
          <p:cNvGrpSpPr/>
          <p:nvPr/>
        </p:nvGrpSpPr>
        <p:grpSpPr>
          <a:xfrm>
            <a:off x="3765134" y="1381782"/>
            <a:ext cx="4506497" cy="1526518"/>
            <a:chOff x="706368" y="1977185"/>
            <a:chExt cx="4506497" cy="1747514"/>
          </a:xfrm>
        </p:grpSpPr>
        <p:pic>
          <p:nvPicPr>
            <p:cNvPr id="14" name="Picture 13" descr="Tab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6368" y="1977185"/>
              <a:ext cx="4506497" cy="1747514"/>
            </a:xfrm>
            <a:prstGeom prst="rect">
              <a:avLst/>
            </a:prstGeom>
          </p:spPr>
        </p:pic>
        <p:sp>
          <p:nvSpPr>
            <p:cNvPr id="15" name="TextBox 14"/>
            <p:cNvSpPr txBox="1"/>
            <p:nvPr/>
          </p:nvSpPr>
          <p:spPr>
            <a:xfrm>
              <a:off x="916169" y="2201849"/>
              <a:ext cx="4051299" cy="1086802"/>
            </a:xfrm>
            <a:prstGeom prst="rect">
              <a:avLst/>
            </a:prstGeom>
            <a:noFill/>
          </p:spPr>
          <p:txBody>
            <a:bodyPr wrap="square" rtlCol="0">
              <a:spAutoFit/>
            </a:bodyPr>
            <a:lstStyle/>
            <a:p>
              <a:pPr algn="l" defTabSz="914400">
                <a:lnSpc>
                  <a:spcPct val="120000"/>
                </a:lnSpc>
                <a:buNone/>
              </a:pPr>
              <a:r>
                <a:rPr lang="en-US" sz="1600" b="1" i="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奥地利第一储蓄银行</a:t>
              </a:r>
              <a:r>
                <a:rPr lang="en-US" sz="1600" b="1" i="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 </a:t>
              </a:r>
            </a:p>
            <a:p>
              <a:pPr algn="l" defTabSz="914400">
                <a:lnSpc>
                  <a:spcPct val="120000"/>
                </a:lnSpc>
                <a:buNone/>
              </a:pPr>
              <a:r>
                <a:rPr lang="zh-CN" sz="1600" b="0" i="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金融机构在思科统一和云计算中找到新的节省途径。 </a:t>
              </a:r>
            </a:p>
          </p:txBody>
        </p:sp>
      </p:grpSp>
      <p:grpSp>
        <p:nvGrpSpPr>
          <p:cNvPr id="17" name="Group 16"/>
          <p:cNvGrpSpPr/>
          <p:nvPr/>
        </p:nvGrpSpPr>
        <p:grpSpPr>
          <a:xfrm>
            <a:off x="3530600" y="4838700"/>
            <a:ext cx="4506497" cy="1753501"/>
            <a:chOff x="4312066" y="4820930"/>
            <a:chExt cx="4506497" cy="1753501"/>
          </a:xfrm>
        </p:grpSpPr>
        <p:pic>
          <p:nvPicPr>
            <p:cNvPr id="18" name="Picture 17" descr="Tab4.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0800000">
              <a:off x="4312066" y="4820930"/>
              <a:ext cx="4506497" cy="1747514"/>
            </a:xfrm>
            <a:prstGeom prst="rect">
              <a:avLst/>
            </a:prstGeom>
          </p:spPr>
        </p:pic>
        <p:sp>
          <p:nvSpPr>
            <p:cNvPr id="22" name="TextBox 21"/>
            <p:cNvSpPr txBox="1"/>
            <p:nvPr/>
          </p:nvSpPr>
          <p:spPr>
            <a:xfrm>
              <a:off x="4552801" y="5300236"/>
              <a:ext cx="4120495" cy="1274195"/>
            </a:xfrm>
            <a:prstGeom prst="rect">
              <a:avLst/>
            </a:prstGeom>
            <a:noFill/>
          </p:spPr>
          <p:txBody>
            <a:bodyPr wrap="square" rtlCol="0">
              <a:spAutoFit/>
            </a:bodyPr>
            <a:lstStyle/>
            <a:p>
              <a:pPr algn="l" defTabSz="914400">
                <a:lnSpc>
                  <a:spcPct val="120000"/>
                </a:lnSpc>
                <a:buNone/>
              </a:pPr>
              <a:r>
                <a:rPr lang="en-US" sz="1600" b="1" i="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麦克阿瑟公司</a:t>
              </a:r>
              <a:endParaRPr lang="en-US" sz="1600" b="1" i="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endParaRPr>
            </a:p>
            <a:p>
              <a:pPr algn="l" defTabSz="914400">
                <a:lnSpc>
                  <a:spcPct val="120000"/>
                </a:lnSpc>
                <a:buNone/>
              </a:pPr>
              <a:r>
                <a:rPr lang="zh-CN" sz="1600" b="0" i="0" spc="-3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思科基于云的 Web 网关降低了风险，提高了可靠性和正常运行时间，并提供安全的 VPN。 </a:t>
              </a:r>
            </a:p>
            <a:p>
              <a:pPr algn="l" defTabSz="914400">
                <a:lnSpc>
                  <a:spcPct val="120000"/>
                </a:lnSpc>
                <a:buNone/>
              </a:pPr>
              <a:endPar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ea typeface="黑体" pitchFamily="2" charset="-122"/>
              </a:endParaRPr>
            </a:p>
          </p:txBody>
        </p:sp>
      </p:grpSp>
      <p:grpSp>
        <p:nvGrpSpPr>
          <p:cNvPr id="29" name="Group 28"/>
          <p:cNvGrpSpPr/>
          <p:nvPr/>
        </p:nvGrpSpPr>
        <p:grpSpPr>
          <a:xfrm rot="10800000">
            <a:off x="229702" y="2870200"/>
            <a:ext cx="4368800" cy="1767926"/>
            <a:chOff x="4368800" y="4573071"/>
            <a:chExt cx="4368800" cy="2085423"/>
          </a:xfrm>
        </p:grpSpPr>
        <p:pic>
          <p:nvPicPr>
            <p:cNvPr id="30" name="Picture 29" descr="GreenTab.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0800000">
              <a:off x="4368800" y="4573071"/>
              <a:ext cx="4368800" cy="2085423"/>
            </a:xfrm>
            <a:prstGeom prst="rect">
              <a:avLst/>
            </a:prstGeom>
          </p:spPr>
        </p:pic>
        <p:sp>
          <p:nvSpPr>
            <p:cNvPr id="31" name="TextBox 30"/>
            <p:cNvSpPr txBox="1"/>
            <p:nvPr/>
          </p:nvSpPr>
          <p:spPr>
            <a:xfrm rot="10800000">
              <a:off x="4586344" y="4992879"/>
              <a:ext cx="3937424" cy="1468383"/>
            </a:xfrm>
            <a:prstGeom prst="rect">
              <a:avLst/>
            </a:prstGeom>
            <a:noFill/>
          </p:spPr>
          <p:txBody>
            <a:bodyPr wrap="square" rtlCol="0">
              <a:spAutoFit/>
            </a:bodyPr>
            <a:lstStyle/>
            <a:p>
              <a:pPr algn="l" defTabSz="914400">
                <a:lnSpc>
                  <a:spcPct val="120000"/>
                </a:lnSpc>
                <a:buNone/>
              </a:pPr>
              <a:r>
                <a:rPr lang="en-US" sz="1600" b="1" i="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虚拟应用辐射学公司</a:t>
              </a:r>
              <a:r>
                <a:rPr lang="en-US" sz="1600" b="1" i="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 </a:t>
              </a:r>
            </a:p>
            <a:p>
              <a:pPr algn="l" defTabSz="914400">
                <a:lnSpc>
                  <a:spcPct val="120000"/>
                </a:lnSpc>
                <a:buNone/>
              </a:pPr>
              <a:r>
                <a:rPr lang="zh-CN" sz="1600" b="0" i="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思科安全、威胁防御及合规性技术为大型放射学实践建立了连接，并为该公司基于家庭的医师网络提供了保护。 </a:t>
              </a:r>
            </a:p>
          </p:txBody>
        </p:sp>
      </p:grpSp>
      <p:cxnSp>
        <p:nvCxnSpPr>
          <p:cNvPr id="16" name="Straight Connector 15"/>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49492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p:tgtEl>
                                          <p:spTgt spid="13"/>
                                        </p:tgtEl>
                                        <p:attrNameLst>
                                          <p:attrName>ppt_x</p:attrName>
                                        </p:attrNameLst>
                                      </p:cBhvr>
                                      <p:tavLst>
                                        <p:tav tm="0">
                                          <p:val>
                                            <p:strVal val="#ppt_x+#ppt_w*1.125000"/>
                                          </p:val>
                                        </p:tav>
                                        <p:tav tm="100000">
                                          <p:val>
                                            <p:strVal val="#ppt_x"/>
                                          </p:val>
                                        </p:tav>
                                      </p:tavLst>
                                    </p:anim>
                                    <p:animEffect transition="in" filter="wipe(left)">
                                      <p:cBhvr>
                                        <p:cTn id="8" dur="1000"/>
                                        <p:tgtEl>
                                          <p:spTgt spid="13"/>
                                        </p:tgtEl>
                                      </p:cBhvr>
                                    </p:animEffect>
                                  </p:childTnLst>
                                </p:cTn>
                              </p:par>
                            </p:childTnLst>
                          </p:cTn>
                        </p:par>
                        <p:par>
                          <p:cTn id="9" fill="hold">
                            <p:stCondLst>
                              <p:cond delay="1000"/>
                            </p:stCondLst>
                            <p:childTnLst>
                              <p:par>
                                <p:cTn id="10" presetID="26" presetClass="emph" presetSubtype="0" fill="hold" nodeType="afterEffect">
                                  <p:stCondLst>
                                    <p:cond delay="0"/>
                                  </p:stCondLst>
                                  <p:childTnLst>
                                    <p:animEffect transition="out" filter="fade">
                                      <p:cBhvr>
                                        <p:cTn id="11" dur="500" tmFilter="0, 0; .2, .5; .8, .5; 1, 0"/>
                                        <p:tgtEl>
                                          <p:spTgt spid="13"/>
                                        </p:tgtEl>
                                      </p:cBhvr>
                                    </p:animEffect>
                                    <p:animScale>
                                      <p:cBhvr>
                                        <p:cTn id="12" dur="250" autoRev="1" fill="hold"/>
                                        <p:tgtEl>
                                          <p:spTgt spid="13"/>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1000"/>
                                        <p:tgtEl>
                                          <p:spTgt spid="17"/>
                                        </p:tgtEl>
                                        <p:attrNameLst>
                                          <p:attrName>ppt_x</p:attrName>
                                        </p:attrNameLst>
                                      </p:cBhvr>
                                      <p:tavLst>
                                        <p:tav tm="0">
                                          <p:val>
                                            <p:strVal val="#ppt_x-#ppt_w*1.125000"/>
                                          </p:val>
                                        </p:tav>
                                        <p:tav tm="100000">
                                          <p:val>
                                            <p:strVal val="#ppt_x"/>
                                          </p:val>
                                        </p:tav>
                                      </p:tavLst>
                                    </p:anim>
                                    <p:animEffect transition="in" filter="wipe(right)">
                                      <p:cBhvr>
                                        <p:cTn id="18" dur="1000"/>
                                        <p:tgtEl>
                                          <p:spTgt spid="17"/>
                                        </p:tgtEl>
                                      </p:cBhvr>
                                    </p:animEffect>
                                  </p:childTnLst>
                                </p:cTn>
                              </p:par>
                            </p:childTnLst>
                          </p:cTn>
                        </p:par>
                        <p:par>
                          <p:cTn id="19" fill="hold">
                            <p:stCondLst>
                              <p:cond delay="1000"/>
                            </p:stCondLst>
                            <p:childTnLst>
                              <p:par>
                                <p:cTn id="20" presetID="26" presetClass="emph" presetSubtype="0" fill="hold" nodeType="afterEffect">
                                  <p:stCondLst>
                                    <p:cond delay="0"/>
                                  </p:stCondLst>
                                  <p:childTnLst>
                                    <p:animEffect transition="out" filter="fade">
                                      <p:cBhvr>
                                        <p:cTn id="21" dur="500" tmFilter="0, 0; .2, .5; .8, .5; 1, 0"/>
                                        <p:tgtEl>
                                          <p:spTgt spid="17"/>
                                        </p:tgtEl>
                                      </p:cBhvr>
                                    </p:animEffect>
                                    <p:animScale>
                                      <p:cBhvr>
                                        <p:cTn id="22" dur="250" autoRev="1" fill="hold"/>
                                        <p:tgtEl>
                                          <p:spTgt spid="17"/>
                                        </p:tgtEl>
                                      </p:cBhvr>
                                      <p:by x="105000" y="105000"/>
                                    </p:animScale>
                                  </p:childTnLst>
                                </p:cTn>
                              </p:par>
                            </p:childTnLst>
                          </p:cTn>
                        </p:par>
                        <p:par>
                          <p:cTn id="23" fill="hold">
                            <p:stCondLst>
                              <p:cond delay="1500"/>
                            </p:stCondLst>
                            <p:childTnLst>
                              <p:par>
                                <p:cTn id="24" presetID="12" presetClass="entr" presetSubtype="1"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1000"/>
                                        <p:tgtEl>
                                          <p:spTgt spid="29"/>
                                        </p:tgtEl>
                                        <p:attrNameLst>
                                          <p:attrName>ppt_y</p:attrName>
                                        </p:attrNameLst>
                                      </p:cBhvr>
                                      <p:tavLst>
                                        <p:tav tm="0">
                                          <p:val>
                                            <p:strVal val="#ppt_y-#ppt_h*1.125000"/>
                                          </p:val>
                                        </p:tav>
                                        <p:tav tm="100000">
                                          <p:val>
                                            <p:strVal val="#ppt_y"/>
                                          </p:val>
                                        </p:tav>
                                      </p:tavLst>
                                    </p:anim>
                                    <p:animEffect transition="in" filter="wipe(down)">
                                      <p:cBhvr>
                                        <p:cTn id="27" dur="1000"/>
                                        <p:tgtEl>
                                          <p:spTgt spid="29"/>
                                        </p:tgtEl>
                                      </p:cBhvr>
                                    </p:animEffect>
                                  </p:childTnLst>
                                </p:cTn>
                              </p:par>
                            </p:childTnLst>
                          </p:cTn>
                        </p:par>
                        <p:par>
                          <p:cTn id="28" fill="hold">
                            <p:stCondLst>
                              <p:cond delay="2500"/>
                            </p:stCondLst>
                            <p:childTnLst>
                              <p:par>
                                <p:cTn id="29" presetID="26" presetClass="emph" presetSubtype="0" fill="hold" nodeType="afterEffect">
                                  <p:stCondLst>
                                    <p:cond delay="0"/>
                                  </p:stCondLst>
                                  <p:childTnLst>
                                    <p:animEffect transition="out" filter="fade">
                                      <p:cBhvr>
                                        <p:cTn id="30" dur="500" tmFilter="0, 0; .2, .5; .8, .5; 1, 0"/>
                                        <p:tgtEl>
                                          <p:spTgt spid="29"/>
                                        </p:tgtEl>
                                      </p:cBhvr>
                                    </p:animEffect>
                                    <p:animScale>
                                      <p:cBhvr>
                                        <p:cTn id="31"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G11.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23" y="1171512"/>
            <a:ext cx="9144000" cy="5686488"/>
          </a:xfrm>
          <a:prstGeom prst="rect">
            <a:avLst/>
          </a:prstGeom>
        </p:spPr>
      </p:pic>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思科和我们的合作伙伴能为您做什么？</a:t>
            </a:r>
            <a:endParaRPr lang="en-US" sz="3200" dirty="0">
              <a:solidFill>
                <a:schemeClr val="bg1"/>
              </a:solidFill>
              <a:ea typeface="黑体" pitchFamily="2" charset="-122"/>
            </a:endParaRPr>
          </a:p>
        </p:txBody>
      </p:sp>
      <p:sp>
        <p:nvSpPr>
          <p:cNvPr id="2" name="TextBox 1"/>
          <p:cNvSpPr txBox="1"/>
          <p:nvPr/>
        </p:nvSpPr>
        <p:spPr>
          <a:xfrm>
            <a:off x="257151" y="1816461"/>
            <a:ext cx="4696985" cy="3954929"/>
          </a:xfrm>
          <a:prstGeom prst="rect">
            <a:avLst/>
          </a:prstGeom>
          <a:noFill/>
        </p:spPr>
        <p:txBody>
          <a:bodyPr wrap="square" rtlCol="0">
            <a:spAutoFit/>
          </a:bodyPr>
          <a:lstStyle/>
          <a:p>
            <a:pPr marL="274320" lvl="2" indent="-177759" algn="l" defTabSz="914400">
              <a:lnSpc>
                <a:spcPct val="150000"/>
              </a:lnSpc>
              <a:spcBef>
                <a:spcPts val="600"/>
              </a:spcBef>
              <a:buClr>
                <a:srgbClr val="0096D6">
                  <a:lumMod val="75000"/>
                </a:srgbClr>
              </a:buClr>
              <a:buFont typeface="Arial"/>
              <a:buChar char="•"/>
            </a:pPr>
            <a:r>
              <a:rPr lang="en-US" sz="1800" b="1" i="0">
                <a:solidFill>
                  <a:srgbClr val="0096D6">
                    <a:lumMod val="75000"/>
                  </a:srgbClr>
                </a:solidFill>
                <a:latin typeface="Arial"/>
                <a:ea typeface="黑体" pitchFamily="2" charset="-122"/>
                <a:cs typeface="+mn-cs"/>
              </a:rPr>
              <a:t>简化 IT 流程和操作</a:t>
            </a:r>
          </a:p>
          <a:p>
            <a:pPr marL="274320" lvl="2" indent="-177759" algn="l" defTabSz="914400">
              <a:lnSpc>
                <a:spcPct val="150000"/>
              </a:lnSpc>
              <a:spcBef>
                <a:spcPts val="600"/>
              </a:spcBef>
              <a:buClr>
                <a:srgbClr val="0096D6">
                  <a:lumMod val="75000"/>
                </a:srgbClr>
              </a:buClr>
              <a:buFont typeface="Arial"/>
              <a:buChar char="•"/>
            </a:pPr>
            <a:r>
              <a:rPr lang="en-US" sz="1800" b="1" i="0">
                <a:solidFill>
                  <a:srgbClr val="0096D6">
                    <a:lumMod val="75000"/>
                  </a:srgbClr>
                </a:solidFill>
                <a:latin typeface="Arial"/>
                <a:ea typeface="黑体" pitchFamily="2" charset="-122"/>
                <a:cs typeface="+mn-cs"/>
              </a:rPr>
              <a:t>帮助您应对业务需求</a:t>
            </a:r>
          </a:p>
          <a:p>
            <a:pPr marL="274320" lvl="2" indent="-177759" algn="l" defTabSz="914400">
              <a:lnSpc>
                <a:spcPct val="150000"/>
              </a:lnSpc>
              <a:spcBef>
                <a:spcPts val="600"/>
              </a:spcBef>
              <a:buClr>
                <a:srgbClr val="0096D6">
                  <a:lumMod val="75000"/>
                </a:srgbClr>
              </a:buClr>
              <a:buFont typeface="Arial"/>
              <a:buChar char="•"/>
            </a:pPr>
            <a:r>
              <a:rPr lang="en-US" sz="1800" b="1" i="0">
                <a:solidFill>
                  <a:srgbClr val="0096D6">
                    <a:lumMod val="75000"/>
                  </a:srgbClr>
                </a:solidFill>
                <a:latin typeface="Arial"/>
                <a:ea typeface="黑体" pitchFamily="2" charset="-122"/>
                <a:cs typeface="+mn-cs"/>
              </a:rPr>
              <a:t>提供灵活的部署选项</a:t>
            </a:r>
            <a:endParaRPr lang="en-US" b="1" dirty="0">
              <a:solidFill>
                <a:schemeClr val="tx1">
                  <a:lumMod val="75000"/>
                </a:schemeClr>
              </a:solidFill>
              <a:ea typeface="黑体" pitchFamily="2" charset="-122"/>
            </a:endParaRPr>
          </a:p>
          <a:p>
            <a:pPr marL="274320" lvl="2" indent="-177759" algn="l" defTabSz="914400">
              <a:lnSpc>
                <a:spcPct val="150000"/>
              </a:lnSpc>
              <a:spcBef>
                <a:spcPts val="600"/>
              </a:spcBef>
              <a:buClr>
                <a:srgbClr val="0096D6">
                  <a:lumMod val="75000"/>
                </a:srgbClr>
              </a:buClr>
              <a:buFont typeface="Arial"/>
              <a:buChar char="•"/>
            </a:pPr>
            <a:r>
              <a:rPr lang="en-US" sz="1800" b="1" i="0">
                <a:solidFill>
                  <a:srgbClr val="0096D6">
                    <a:lumMod val="75000"/>
                  </a:srgbClr>
                </a:solidFill>
                <a:latin typeface="Arial"/>
                <a:ea typeface="黑体" pitchFamily="2" charset="-122"/>
                <a:cs typeface="+mn-cs"/>
              </a:rPr>
              <a:t>提高您员工的能力</a:t>
            </a:r>
            <a:endParaRPr lang="en-US" b="1" dirty="0">
              <a:solidFill>
                <a:schemeClr val="tx1">
                  <a:lumMod val="75000"/>
                </a:schemeClr>
              </a:solidFill>
              <a:ea typeface="黑体" pitchFamily="2" charset="-122"/>
            </a:endParaRPr>
          </a:p>
          <a:p>
            <a:pPr marL="274320" lvl="2" indent="-177759" algn="l" defTabSz="914400">
              <a:lnSpc>
                <a:spcPct val="150000"/>
              </a:lnSpc>
              <a:spcBef>
                <a:spcPts val="600"/>
              </a:spcBef>
              <a:buClr>
                <a:srgbClr val="0096D6">
                  <a:lumMod val="75000"/>
                </a:srgbClr>
              </a:buClr>
              <a:buFont typeface="Arial"/>
              <a:buChar char="•"/>
            </a:pPr>
            <a:r>
              <a:rPr lang="en-US" sz="1800" b="1" i="0">
                <a:solidFill>
                  <a:srgbClr val="0096D6">
                    <a:lumMod val="75000"/>
                  </a:srgbClr>
                </a:solidFill>
                <a:latin typeface="Arial"/>
                <a:ea typeface="黑体" pitchFamily="2" charset="-122"/>
                <a:cs typeface="+mn-cs"/>
              </a:rPr>
              <a:t>优化和利用 IT 投资</a:t>
            </a:r>
            <a:endParaRPr lang="en-US" b="1" dirty="0">
              <a:solidFill>
                <a:schemeClr val="tx1">
                  <a:lumMod val="75000"/>
                </a:schemeClr>
              </a:solidFill>
              <a:ea typeface="黑体" pitchFamily="2" charset="-122"/>
            </a:endParaRPr>
          </a:p>
          <a:p>
            <a:pPr marL="274320" lvl="2" indent="-177759" algn="l" defTabSz="914400">
              <a:lnSpc>
                <a:spcPct val="150000"/>
              </a:lnSpc>
              <a:spcBef>
                <a:spcPts val="600"/>
              </a:spcBef>
              <a:buClr>
                <a:srgbClr val="0096D6">
                  <a:lumMod val="75000"/>
                </a:srgbClr>
              </a:buClr>
              <a:buFont typeface="Arial"/>
              <a:buChar char="•"/>
            </a:pPr>
            <a:r>
              <a:rPr lang="en-US" sz="1800" b="1" i="0">
                <a:solidFill>
                  <a:srgbClr val="0096D6">
                    <a:lumMod val="75000"/>
                  </a:srgbClr>
                </a:solidFill>
                <a:latin typeface="Arial"/>
                <a:ea typeface="黑体" pitchFamily="2" charset="-122"/>
                <a:cs typeface="+mn-cs"/>
              </a:rPr>
              <a:t>降低风险</a:t>
            </a:r>
          </a:p>
          <a:p>
            <a:pPr marL="274320" lvl="2" indent="-177759" algn="l" defTabSz="914400">
              <a:lnSpc>
                <a:spcPct val="150000"/>
              </a:lnSpc>
              <a:spcBef>
                <a:spcPts val="600"/>
              </a:spcBef>
              <a:buClr>
                <a:srgbClr val="0096D6">
                  <a:lumMod val="75000"/>
                </a:srgbClr>
              </a:buClr>
              <a:buFont typeface="Arial"/>
              <a:buChar char="•"/>
            </a:pPr>
            <a:r>
              <a:rPr lang="en-US" sz="1800" b="1" i="0">
                <a:solidFill>
                  <a:srgbClr val="0096D6">
                    <a:lumMod val="75000"/>
                  </a:srgbClr>
                </a:solidFill>
                <a:latin typeface="Arial"/>
                <a:ea typeface="黑体" pitchFamily="2" charset="-122"/>
                <a:cs typeface="+mn-cs"/>
              </a:rPr>
              <a:t>支持和扩展您的 IT 团队</a:t>
            </a:r>
          </a:p>
          <a:p>
            <a:pPr marL="274320" lvl="2" indent="-177759" algn="l" defTabSz="914400">
              <a:lnSpc>
                <a:spcPct val="150000"/>
              </a:lnSpc>
              <a:spcBef>
                <a:spcPts val="600"/>
              </a:spcBef>
              <a:buClr>
                <a:srgbClr val="0096D6">
                  <a:lumMod val="75000"/>
                </a:srgbClr>
              </a:buClr>
              <a:buFont typeface="Arial"/>
              <a:buChar char="•"/>
            </a:pPr>
            <a:r>
              <a:rPr lang="en-US" sz="1800" b="1" i="0">
                <a:solidFill>
                  <a:srgbClr val="0096D6">
                    <a:lumMod val="75000"/>
                  </a:srgbClr>
                </a:solidFill>
                <a:latin typeface="Arial"/>
                <a:ea typeface="黑体" pitchFamily="2" charset="-122"/>
                <a:cs typeface="+mn-cs"/>
              </a:rPr>
              <a:t>面向未来构建企业</a:t>
            </a:r>
            <a:endParaRPr lang="en-US" b="1" dirty="0">
              <a:solidFill>
                <a:schemeClr val="tx1">
                  <a:lumMod val="75000"/>
                </a:schemeClr>
              </a:solidFill>
              <a:ea typeface="黑体" pitchFamily="2" charset="-122"/>
            </a:endParaRPr>
          </a:p>
        </p:txBody>
      </p:sp>
      <p:cxnSp>
        <p:nvCxnSpPr>
          <p:cNvPr id="8" name="Straight Connector 7"/>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296042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BG11.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171512"/>
            <a:ext cx="9135565" cy="5686488"/>
          </a:xfrm>
          <a:prstGeom prst="rect">
            <a:avLst/>
          </a:prstGeom>
        </p:spPr>
      </p:pic>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选择业界排名第一的 IT 公司</a:t>
            </a:r>
            <a:endParaRPr lang="en-US" sz="3200" dirty="0">
              <a:solidFill>
                <a:schemeClr val="bg1"/>
              </a:solidFill>
              <a:ea typeface="黑体" pitchFamily="2" charset="-122"/>
            </a:endParaRPr>
          </a:p>
        </p:txBody>
      </p:sp>
      <p:cxnSp>
        <p:nvCxnSpPr>
          <p:cNvPr id="17" name="Straight Connector 16"/>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3223" y="1456267"/>
            <a:ext cx="7878551" cy="934679"/>
          </a:xfrm>
          <a:prstGeom prst="rect">
            <a:avLst/>
          </a:prstGeom>
          <a:noFill/>
        </p:spPr>
        <p:txBody>
          <a:bodyPr wrap="square" rtlCol="0">
            <a:spAutoFit/>
          </a:bodyPr>
          <a:lstStyle/>
          <a:p>
            <a:pPr algn="ctr" defTabSz="914400">
              <a:lnSpc>
                <a:spcPct val="120000"/>
              </a:lnSpc>
              <a:buNone/>
            </a:pPr>
            <a:r>
              <a:rPr lang="zh-CN" sz="2400" b="0" i="0" dirty="0">
                <a:solidFill>
                  <a:srgbClr val="6DB344"/>
                </a:solidFill>
                <a:latin typeface="Arial"/>
                <a:ea typeface="黑体" pitchFamily="2" charset="-122"/>
                <a:cs typeface="+mn-cs"/>
              </a:rPr>
              <a:t>使用我们适当规模的 Made-for-Midmarket 产品组合， </a:t>
            </a:r>
            <a:endParaRPr lang="en-US" sz="2400" dirty="0" smtClean="0">
              <a:solidFill>
                <a:srgbClr val="6DB344"/>
              </a:solidFill>
              <a:ea typeface="黑体" pitchFamily="2" charset="-122"/>
            </a:endParaRPr>
          </a:p>
          <a:p>
            <a:pPr algn="ctr" defTabSz="914400">
              <a:lnSpc>
                <a:spcPct val="120000"/>
              </a:lnSpc>
              <a:buNone/>
            </a:pPr>
            <a:r>
              <a:rPr lang="zh-CN" sz="2400" b="0" i="0" dirty="0">
                <a:solidFill>
                  <a:srgbClr val="6DB344"/>
                </a:solidFill>
                <a:latin typeface="Arial"/>
                <a:ea typeface="黑体" pitchFamily="2" charset="-122"/>
                <a:cs typeface="+mn-cs"/>
              </a:rPr>
              <a:t>您可以为您的组织提供： </a:t>
            </a:r>
          </a:p>
        </p:txBody>
      </p:sp>
      <p:grpSp>
        <p:nvGrpSpPr>
          <p:cNvPr id="5" name="Group 4"/>
          <p:cNvGrpSpPr/>
          <p:nvPr/>
        </p:nvGrpSpPr>
        <p:grpSpPr>
          <a:xfrm>
            <a:off x="4964699" y="2485721"/>
            <a:ext cx="3987915" cy="978729"/>
            <a:chOff x="4964699" y="2485721"/>
            <a:chExt cx="3987915" cy="978729"/>
          </a:xfrm>
        </p:grpSpPr>
        <p:sp>
          <p:nvSpPr>
            <p:cNvPr id="12" name="TextBox 11"/>
            <p:cNvSpPr txBox="1"/>
            <p:nvPr/>
          </p:nvSpPr>
          <p:spPr>
            <a:xfrm>
              <a:off x="6272799" y="2485721"/>
              <a:ext cx="2679815" cy="978729"/>
            </a:xfrm>
            <a:prstGeom prst="rect">
              <a:avLst/>
            </a:prstGeom>
            <a:noFill/>
          </p:spPr>
          <p:txBody>
            <a:bodyPr wrap="square" rtlCol="0">
              <a:spAutoFit/>
            </a:bodyPr>
            <a:lstStyle/>
            <a:p>
              <a:pPr algn="l" defTabSz="914400">
                <a:lnSpc>
                  <a:spcPct val="120000"/>
                </a:lnSpc>
                <a:spcBef>
                  <a:spcPts val="600"/>
                </a:spcBef>
                <a:buNone/>
              </a:pPr>
              <a:r>
                <a:rPr lang="zh-CN" sz="1600" b="0" i="0" dirty="0">
                  <a:solidFill>
                    <a:srgbClr val="0096D6"/>
                  </a:solidFill>
                  <a:latin typeface="Arial"/>
                  <a:ea typeface="黑体" pitchFamily="2" charset="-122"/>
                  <a:cs typeface="+mn-cs"/>
                </a:rPr>
                <a:t>实力之选 - 最广泛产品组合和由大量研发投入奠定的行业领导地位</a:t>
              </a:r>
              <a:endParaRPr lang="en-US" sz="1600" dirty="0">
                <a:solidFill>
                  <a:srgbClr val="0096D6"/>
                </a:solidFill>
                <a:ea typeface="黑体" pitchFamily="2" charset="-122"/>
              </a:endParaRPr>
            </a:p>
          </p:txBody>
        </p:sp>
        <p:sp>
          <p:nvSpPr>
            <p:cNvPr id="23" name="Freeform 22"/>
            <p:cNvSpPr/>
            <p:nvPr/>
          </p:nvSpPr>
          <p:spPr>
            <a:xfrm>
              <a:off x="4964699" y="2642632"/>
              <a:ext cx="1308100" cy="542330"/>
            </a:xfrm>
            <a:custGeom>
              <a:avLst/>
              <a:gdLst>
                <a:gd name="connsiteX0" fmla="*/ 0 w 1308100"/>
                <a:gd name="connsiteY0" fmla="*/ 215900 h 215900"/>
                <a:gd name="connsiteX1" fmla="*/ 203200 w 1308100"/>
                <a:gd name="connsiteY1" fmla="*/ 0 h 215900"/>
                <a:gd name="connsiteX2" fmla="*/ 1308100 w 1308100"/>
                <a:gd name="connsiteY2" fmla="*/ 12700 h 215900"/>
                <a:gd name="connsiteX3" fmla="*/ 1308100 w 1308100"/>
                <a:gd name="connsiteY3" fmla="*/ 12700 h 215900"/>
              </a:gdLst>
              <a:ahLst/>
              <a:cxnLst>
                <a:cxn ang="0">
                  <a:pos x="connsiteX0" y="connsiteY0"/>
                </a:cxn>
                <a:cxn ang="0">
                  <a:pos x="connsiteX1" y="connsiteY1"/>
                </a:cxn>
                <a:cxn ang="0">
                  <a:pos x="connsiteX2" y="connsiteY2"/>
                </a:cxn>
                <a:cxn ang="0">
                  <a:pos x="connsiteX3" y="connsiteY3"/>
                </a:cxn>
              </a:cxnLst>
              <a:rect l="l" t="t" r="r" b="b"/>
              <a:pathLst>
                <a:path w="1308100" h="215900">
                  <a:moveTo>
                    <a:pt x="0" y="215900"/>
                  </a:moveTo>
                  <a:lnTo>
                    <a:pt x="203200" y="0"/>
                  </a:lnTo>
                  <a:lnTo>
                    <a:pt x="1308100" y="12700"/>
                  </a:lnTo>
                  <a:lnTo>
                    <a:pt x="1308100" y="12700"/>
                  </a:lnTo>
                </a:path>
              </a:pathLst>
            </a:custGeom>
            <a:noFill/>
            <a:ln>
              <a:solidFill>
                <a:schemeClr val="bg2">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120000"/>
                </a:lnSpc>
              </a:pPr>
              <a:endParaRPr lang="en-US" dirty="0">
                <a:ea typeface="黑体" pitchFamily="2" charset="-122"/>
              </a:endParaRPr>
            </a:p>
          </p:txBody>
        </p:sp>
      </p:grpSp>
      <p:grpSp>
        <p:nvGrpSpPr>
          <p:cNvPr id="4" name="Group 3"/>
          <p:cNvGrpSpPr/>
          <p:nvPr/>
        </p:nvGrpSpPr>
        <p:grpSpPr>
          <a:xfrm>
            <a:off x="-90346" y="2485721"/>
            <a:ext cx="4463494" cy="699241"/>
            <a:chOff x="-90346" y="2485721"/>
            <a:chExt cx="4463494" cy="699241"/>
          </a:xfrm>
        </p:grpSpPr>
        <p:sp>
          <p:nvSpPr>
            <p:cNvPr id="19" name="TextBox 18"/>
            <p:cNvSpPr txBox="1"/>
            <p:nvPr/>
          </p:nvSpPr>
          <p:spPr>
            <a:xfrm>
              <a:off x="-90346" y="2485721"/>
              <a:ext cx="3146985" cy="653897"/>
            </a:xfrm>
            <a:prstGeom prst="rect">
              <a:avLst/>
            </a:prstGeom>
            <a:noFill/>
          </p:spPr>
          <p:txBody>
            <a:bodyPr wrap="square" rtlCol="0">
              <a:spAutoFit/>
            </a:bodyPr>
            <a:lstStyle/>
            <a:p>
              <a:pPr algn="r" defTabSz="914400">
                <a:lnSpc>
                  <a:spcPct val="120000"/>
                </a:lnSpc>
                <a:spcBef>
                  <a:spcPts val="600"/>
                </a:spcBef>
                <a:buNone/>
              </a:pPr>
              <a:r>
                <a:rPr lang="zh-CN" sz="1600" b="0" i="0" dirty="0">
                  <a:solidFill>
                    <a:srgbClr val="0096D6"/>
                  </a:solidFill>
                  <a:latin typeface="Arial"/>
                  <a:ea typeface="黑体" pitchFamily="2" charset="-122"/>
                  <a:cs typeface="+mn-cs"/>
                </a:rPr>
                <a:t>投资保护 - 业内最佳的总</a:t>
              </a:r>
              <a:r>
                <a:rPr lang="zh-CN" sz="1600" b="0" i="0" dirty="0" smtClean="0">
                  <a:solidFill>
                    <a:srgbClr val="0096D6"/>
                  </a:solidFill>
                  <a:latin typeface="Arial"/>
                  <a:ea typeface="黑体" pitchFamily="2" charset="-122"/>
                  <a:cs typeface="+mn-cs"/>
                </a:rPr>
                <a:t>拥有</a:t>
              </a:r>
              <a:r>
                <a:rPr lang="en-US" altLang="zh-CN" sz="1600" b="0" i="0" dirty="0" smtClean="0">
                  <a:solidFill>
                    <a:srgbClr val="0096D6"/>
                  </a:solidFill>
                  <a:latin typeface="Arial"/>
                  <a:ea typeface="黑体" pitchFamily="2" charset="-122"/>
                  <a:cs typeface="+mn-cs"/>
                </a:rPr>
                <a:t/>
              </a:r>
              <a:br>
                <a:rPr lang="en-US" altLang="zh-CN" sz="1600" b="0" i="0" dirty="0" smtClean="0">
                  <a:solidFill>
                    <a:srgbClr val="0096D6"/>
                  </a:solidFill>
                  <a:latin typeface="Arial"/>
                  <a:ea typeface="黑体" pitchFamily="2" charset="-122"/>
                  <a:cs typeface="+mn-cs"/>
                </a:rPr>
              </a:br>
              <a:r>
                <a:rPr lang="zh-CN" sz="1600" b="0" i="0" dirty="0" smtClean="0">
                  <a:solidFill>
                    <a:srgbClr val="0096D6"/>
                  </a:solidFill>
                  <a:latin typeface="Arial"/>
                  <a:ea typeface="黑体" pitchFamily="2" charset="-122"/>
                  <a:cs typeface="+mn-cs"/>
                </a:rPr>
                <a:t>成本</a:t>
              </a:r>
              <a:endParaRPr lang="zh-CN" sz="1600" b="0" i="0" dirty="0">
                <a:solidFill>
                  <a:srgbClr val="0096D6"/>
                </a:solidFill>
                <a:latin typeface="Arial"/>
                <a:ea typeface="黑体" pitchFamily="2" charset="-122"/>
                <a:cs typeface="+mn-cs"/>
              </a:endParaRPr>
            </a:p>
          </p:txBody>
        </p:sp>
        <p:sp>
          <p:nvSpPr>
            <p:cNvPr id="24" name="Freeform 23"/>
            <p:cNvSpPr/>
            <p:nvPr/>
          </p:nvSpPr>
          <p:spPr>
            <a:xfrm flipH="1">
              <a:off x="3065048" y="2642632"/>
              <a:ext cx="1308100" cy="542330"/>
            </a:xfrm>
            <a:custGeom>
              <a:avLst/>
              <a:gdLst>
                <a:gd name="connsiteX0" fmla="*/ 0 w 1308100"/>
                <a:gd name="connsiteY0" fmla="*/ 215900 h 215900"/>
                <a:gd name="connsiteX1" fmla="*/ 203200 w 1308100"/>
                <a:gd name="connsiteY1" fmla="*/ 0 h 215900"/>
                <a:gd name="connsiteX2" fmla="*/ 1308100 w 1308100"/>
                <a:gd name="connsiteY2" fmla="*/ 12700 h 215900"/>
                <a:gd name="connsiteX3" fmla="*/ 1308100 w 1308100"/>
                <a:gd name="connsiteY3" fmla="*/ 12700 h 215900"/>
              </a:gdLst>
              <a:ahLst/>
              <a:cxnLst>
                <a:cxn ang="0">
                  <a:pos x="connsiteX0" y="connsiteY0"/>
                </a:cxn>
                <a:cxn ang="0">
                  <a:pos x="connsiteX1" y="connsiteY1"/>
                </a:cxn>
                <a:cxn ang="0">
                  <a:pos x="connsiteX2" y="connsiteY2"/>
                </a:cxn>
                <a:cxn ang="0">
                  <a:pos x="connsiteX3" y="connsiteY3"/>
                </a:cxn>
              </a:cxnLst>
              <a:rect l="l" t="t" r="r" b="b"/>
              <a:pathLst>
                <a:path w="1308100" h="215900">
                  <a:moveTo>
                    <a:pt x="0" y="215900"/>
                  </a:moveTo>
                  <a:lnTo>
                    <a:pt x="203200" y="0"/>
                  </a:lnTo>
                  <a:lnTo>
                    <a:pt x="1308100" y="12700"/>
                  </a:lnTo>
                  <a:lnTo>
                    <a:pt x="1308100" y="12700"/>
                  </a:lnTo>
                </a:path>
              </a:pathLst>
            </a:custGeom>
            <a:noFill/>
            <a:ln>
              <a:solidFill>
                <a:schemeClr val="bg2">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r">
                <a:lnSpc>
                  <a:spcPct val="120000"/>
                </a:lnSpc>
              </a:pPr>
              <a:endParaRPr lang="en-US" dirty="0">
                <a:ea typeface="黑体" pitchFamily="2" charset="-122"/>
              </a:endParaRPr>
            </a:p>
          </p:txBody>
        </p:sp>
      </p:grpSp>
      <p:grpSp>
        <p:nvGrpSpPr>
          <p:cNvPr id="8" name="Group 7"/>
          <p:cNvGrpSpPr/>
          <p:nvPr/>
        </p:nvGrpSpPr>
        <p:grpSpPr>
          <a:xfrm>
            <a:off x="4964699" y="5429766"/>
            <a:ext cx="3987915" cy="824357"/>
            <a:chOff x="4964699" y="5429766"/>
            <a:chExt cx="3987915" cy="824357"/>
          </a:xfrm>
        </p:grpSpPr>
        <p:sp>
          <p:nvSpPr>
            <p:cNvPr id="14" name="TextBox 13"/>
            <p:cNvSpPr txBox="1"/>
            <p:nvPr/>
          </p:nvSpPr>
          <p:spPr>
            <a:xfrm>
              <a:off x="6272800" y="5570859"/>
              <a:ext cx="2679814" cy="683264"/>
            </a:xfrm>
            <a:prstGeom prst="rect">
              <a:avLst/>
            </a:prstGeom>
            <a:noFill/>
          </p:spPr>
          <p:txBody>
            <a:bodyPr wrap="square" rtlCol="0">
              <a:spAutoFit/>
            </a:bodyPr>
            <a:lstStyle/>
            <a:p>
              <a:pPr algn="l" defTabSz="914400">
                <a:lnSpc>
                  <a:spcPct val="120000"/>
                </a:lnSpc>
                <a:spcBef>
                  <a:spcPts val="600"/>
                </a:spcBef>
                <a:buNone/>
              </a:pPr>
              <a:r>
                <a:rPr lang="zh-CN" sz="1600" b="0" i="0" dirty="0">
                  <a:solidFill>
                    <a:srgbClr val="0096D6"/>
                  </a:solidFill>
                  <a:latin typeface="Arial"/>
                  <a:ea typeface="黑体" pitchFamily="2" charset="-122"/>
                  <a:cs typeface="+mn-cs"/>
                </a:rPr>
                <a:t>服务 - 以软件为支持，且基于 28 年以上的行业经验</a:t>
              </a:r>
            </a:p>
          </p:txBody>
        </p:sp>
        <p:sp>
          <p:nvSpPr>
            <p:cNvPr id="25" name="Freeform 24"/>
            <p:cNvSpPr/>
            <p:nvPr/>
          </p:nvSpPr>
          <p:spPr>
            <a:xfrm flipV="1">
              <a:off x="4964699" y="5429766"/>
              <a:ext cx="1308100" cy="542330"/>
            </a:xfrm>
            <a:custGeom>
              <a:avLst/>
              <a:gdLst>
                <a:gd name="connsiteX0" fmla="*/ 0 w 1308100"/>
                <a:gd name="connsiteY0" fmla="*/ 215900 h 215900"/>
                <a:gd name="connsiteX1" fmla="*/ 203200 w 1308100"/>
                <a:gd name="connsiteY1" fmla="*/ 0 h 215900"/>
                <a:gd name="connsiteX2" fmla="*/ 1308100 w 1308100"/>
                <a:gd name="connsiteY2" fmla="*/ 12700 h 215900"/>
                <a:gd name="connsiteX3" fmla="*/ 1308100 w 1308100"/>
                <a:gd name="connsiteY3" fmla="*/ 12700 h 215900"/>
              </a:gdLst>
              <a:ahLst/>
              <a:cxnLst>
                <a:cxn ang="0">
                  <a:pos x="connsiteX0" y="connsiteY0"/>
                </a:cxn>
                <a:cxn ang="0">
                  <a:pos x="connsiteX1" y="connsiteY1"/>
                </a:cxn>
                <a:cxn ang="0">
                  <a:pos x="connsiteX2" y="connsiteY2"/>
                </a:cxn>
                <a:cxn ang="0">
                  <a:pos x="connsiteX3" y="connsiteY3"/>
                </a:cxn>
              </a:cxnLst>
              <a:rect l="l" t="t" r="r" b="b"/>
              <a:pathLst>
                <a:path w="1308100" h="215900">
                  <a:moveTo>
                    <a:pt x="0" y="215900"/>
                  </a:moveTo>
                  <a:lnTo>
                    <a:pt x="203200" y="0"/>
                  </a:lnTo>
                  <a:lnTo>
                    <a:pt x="1308100" y="12700"/>
                  </a:lnTo>
                  <a:lnTo>
                    <a:pt x="1308100" y="12700"/>
                  </a:lnTo>
                </a:path>
              </a:pathLst>
            </a:custGeom>
            <a:noFill/>
            <a:ln>
              <a:solidFill>
                <a:schemeClr val="bg2">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120000"/>
                </a:lnSpc>
              </a:pPr>
              <a:endParaRPr lang="en-US" dirty="0">
                <a:ea typeface="黑体" pitchFamily="2" charset="-122"/>
              </a:endParaRPr>
            </a:p>
          </p:txBody>
        </p:sp>
      </p:grpSp>
      <p:grpSp>
        <p:nvGrpSpPr>
          <p:cNvPr id="9" name="Group 8"/>
          <p:cNvGrpSpPr/>
          <p:nvPr/>
        </p:nvGrpSpPr>
        <p:grpSpPr>
          <a:xfrm>
            <a:off x="34039" y="5429766"/>
            <a:ext cx="4339109" cy="794990"/>
            <a:chOff x="34039" y="5429766"/>
            <a:chExt cx="4339109" cy="794990"/>
          </a:xfrm>
        </p:grpSpPr>
        <p:sp>
          <p:nvSpPr>
            <p:cNvPr id="22" name="TextBox 21"/>
            <p:cNvSpPr txBox="1"/>
            <p:nvPr/>
          </p:nvSpPr>
          <p:spPr>
            <a:xfrm>
              <a:off x="34039" y="5570859"/>
              <a:ext cx="3022600" cy="653897"/>
            </a:xfrm>
            <a:prstGeom prst="rect">
              <a:avLst/>
            </a:prstGeom>
            <a:noFill/>
          </p:spPr>
          <p:txBody>
            <a:bodyPr wrap="square" rtlCol="0">
              <a:spAutoFit/>
            </a:bodyPr>
            <a:lstStyle/>
            <a:p>
              <a:pPr algn="r" defTabSz="914400">
                <a:lnSpc>
                  <a:spcPct val="120000"/>
                </a:lnSpc>
                <a:spcBef>
                  <a:spcPts val="600"/>
                </a:spcBef>
                <a:buNone/>
              </a:pPr>
              <a:r>
                <a:rPr lang="zh-CN" sz="1600" b="0" i="0" dirty="0">
                  <a:solidFill>
                    <a:srgbClr val="0096D6"/>
                  </a:solidFill>
                  <a:latin typeface="Arial"/>
                  <a:ea typeface="黑体" pitchFamily="2" charset="-122"/>
                  <a:cs typeface="+mn-cs"/>
                </a:rPr>
                <a:t>简单 - 易于部署、管理、</a:t>
              </a:r>
              <a:r>
                <a:rPr lang="zh-CN" sz="1600" b="0" i="0" dirty="0" smtClean="0">
                  <a:solidFill>
                    <a:srgbClr val="0096D6"/>
                  </a:solidFill>
                  <a:latin typeface="Arial"/>
                  <a:ea typeface="黑体" pitchFamily="2" charset="-122"/>
                  <a:cs typeface="+mn-cs"/>
                </a:rPr>
                <a:t>运营</a:t>
              </a:r>
              <a:r>
                <a:rPr lang="en-US" altLang="zh-CN" sz="1600" b="0" i="0" dirty="0" smtClean="0">
                  <a:solidFill>
                    <a:srgbClr val="0096D6"/>
                  </a:solidFill>
                  <a:latin typeface="Arial"/>
                  <a:ea typeface="黑体" pitchFamily="2" charset="-122"/>
                  <a:cs typeface="+mn-cs"/>
                </a:rPr>
                <a:t/>
              </a:r>
              <a:br>
                <a:rPr lang="en-US" altLang="zh-CN" sz="1600" b="0" i="0" dirty="0" smtClean="0">
                  <a:solidFill>
                    <a:srgbClr val="0096D6"/>
                  </a:solidFill>
                  <a:latin typeface="Arial"/>
                  <a:ea typeface="黑体" pitchFamily="2" charset="-122"/>
                  <a:cs typeface="+mn-cs"/>
                </a:rPr>
              </a:br>
              <a:r>
                <a:rPr lang="zh-CN" sz="1600" b="0" i="0" dirty="0" smtClean="0">
                  <a:solidFill>
                    <a:srgbClr val="0096D6"/>
                  </a:solidFill>
                  <a:latin typeface="Arial"/>
                  <a:ea typeface="黑体" pitchFamily="2" charset="-122"/>
                  <a:cs typeface="+mn-cs"/>
                </a:rPr>
                <a:t>和</a:t>
              </a:r>
              <a:r>
                <a:rPr lang="zh-CN" sz="1600" b="0" i="0" dirty="0">
                  <a:solidFill>
                    <a:srgbClr val="0096D6"/>
                  </a:solidFill>
                  <a:latin typeface="Arial"/>
                  <a:ea typeface="黑体" pitchFamily="2" charset="-122"/>
                  <a:cs typeface="+mn-cs"/>
                </a:rPr>
                <a:t>扩展 </a:t>
              </a:r>
            </a:p>
          </p:txBody>
        </p:sp>
        <p:sp>
          <p:nvSpPr>
            <p:cNvPr id="26" name="Freeform 25"/>
            <p:cNvSpPr/>
            <p:nvPr/>
          </p:nvSpPr>
          <p:spPr>
            <a:xfrm flipH="1" flipV="1">
              <a:off x="3065048" y="5429766"/>
              <a:ext cx="1308100" cy="542330"/>
            </a:xfrm>
            <a:custGeom>
              <a:avLst/>
              <a:gdLst>
                <a:gd name="connsiteX0" fmla="*/ 0 w 1308100"/>
                <a:gd name="connsiteY0" fmla="*/ 215900 h 215900"/>
                <a:gd name="connsiteX1" fmla="*/ 203200 w 1308100"/>
                <a:gd name="connsiteY1" fmla="*/ 0 h 215900"/>
                <a:gd name="connsiteX2" fmla="*/ 1308100 w 1308100"/>
                <a:gd name="connsiteY2" fmla="*/ 12700 h 215900"/>
                <a:gd name="connsiteX3" fmla="*/ 1308100 w 1308100"/>
                <a:gd name="connsiteY3" fmla="*/ 12700 h 215900"/>
              </a:gdLst>
              <a:ahLst/>
              <a:cxnLst>
                <a:cxn ang="0">
                  <a:pos x="connsiteX0" y="connsiteY0"/>
                </a:cxn>
                <a:cxn ang="0">
                  <a:pos x="connsiteX1" y="connsiteY1"/>
                </a:cxn>
                <a:cxn ang="0">
                  <a:pos x="connsiteX2" y="connsiteY2"/>
                </a:cxn>
                <a:cxn ang="0">
                  <a:pos x="connsiteX3" y="connsiteY3"/>
                </a:cxn>
              </a:cxnLst>
              <a:rect l="l" t="t" r="r" b="b"/>
              <a:pathLst>
                <a:path w="1308100" h="215900">
                  <a:moveTo>
                    <a:pt x="0" y="215900"/>
                  </a:moveTo>
                  <a:lnTo>
                    <a:pt x="203200" y="0"/>
                  </a:lnTo>
                  <a:lnTo>
                    <a:pt x="1308100" y="12700"/>
                  </a:lnTo>
                  <a:lnTo>
                    <a:pt x="1308100" y="12700"/>
                  </a:lnTo>
                </a:path>
              </a:pathLst>
            </a:custGeom>
            <a:noFill/>
            <a:ln>
              <a:solidFill>
                <a:schemeClr val="bg2">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r">
                <a:lnSpc>
                  <a:spcPct val="120000"/>
                </a:lnSpc>
              </a:pPr>
              <a:endParaRPr lang="en-US" dirty="0">
                <a:ea typeface="黑体" pitchFamily="2" charset="-122"/>
              </a:endParaRPr>
            </a:p>
          </p:txBody>
        </p:sp>
      </p:grpSp>
      <p:grpSp>
        <p:nvGrpSpPr>
          <p:cNvPr id="6" name="Group 5"/>
          <p:cNvGrpSpPr/>
          <p:nvPr/>
        </p:nvGrpSpPr>
        <p:grpSpPr>
          <a:xfrm>
            <a:off x="5525673" y="3989036"/>
            <a:ext cx="3199227" cy="951543"/>
            <a:chOff x="5525673" y="3989036"/>
            <a:chExt cx="3199227" cy="951543"/>
          </a:xfrm>
        </p:grpSpPr>
        <p:sp>
          <p:nvSpPr>
            <p:cNvPr id="13" name="TextBox 12"/>
            <p:cNvSpPr txBox="1"/>
            <p:nvPr/>
          </p:nvSpPr>
          <p:spPr>
            <a:xfrm>
              <a:off x="6272799" y="3989036"/>
              <a:ext cx="2452101" cy="951543"/>
            </a:xfrm>
            <a:prstGeom prst="rect">
              <a:avLst/>
            </a:prstGeom>
            <a:noFill/>
          </p:spPr>
          <p:txBody>
            <a:bodyPr wrap="square" rtlCol="0">
              <a:spAutoFit/>
            </a:bodyPr>
            <a:lstStyle/>
            <a:p>
              <a:pPr algn="l" defTabSz="914400">
                <a:lnSpc>
                  <a:spcPct val="120000"/>
                </a:lnSpc>
                <a:spcBef>
                  <a:spcPts val="600"/>
                </a:spcBef>
                <a:buNone/>
              </a:pPr>
              <a:r>
                <a:rPr lang="zh-CN" sz="1600" b="0" i="0" dirty="0">
                  <a:solidFill>
                    <a:srgbClr val="0096D6"/>
                  </a:solidFill>
                  <a:latin typeface="Arial"/>
                  <a:ea typeface="黑体" pitchFamily="2" charset="-122"/>
                  <a:cs typeface="+mn-cs"/>
                </a:rPr>
                <a:t>生态系统 - 值得信赖的高水平合作伙伴全球网络</a:t>
              </a:r>
            </a:p>
            <a:p>
              <a:pPr algn="l" defTabSz="914400">
                <a:lnSpc>
                  <a:spcPct val="120000"/>
                </a:lnSpc>
                <a:buNone/>
              </a:pPr>
              <a:endParaRPr lang="en-US" sz="1600" dirty="0">
                <a:ea typeface="黑体" pitchFamily="2" charset="-122"/>
              </a:endParaRPr>
            </a:p>
          </p:txBody>
        </p:sp>
        <p:cxnSp>
          <p:nvCxnSpPr>
            <p:cNvPr id="27" name="Straight Connector 26"/>
            <p:cNvCxnSpPr/>
            <p:nvPr/>
          </p:nvCxnSpPr>
          <p:spPr>
            <a:xfrm>
              <a:off x="5525673" y="4343400"/>
              <a:ext cx="747126" cy="0"/>
            </a:xfrm>
            <a:prstGeom prst="line">
              <a:avLst/>
            </a:prstGeom>
            <a:ln>
              <a:solidFill>
                <a:schemeClr val="bg2">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34039" y="3967770"/>
            <a:ext cx="3756823" cy="653897"/>
            <a:chOff x="34039" y="3967770"/>
            <a:chExt cx="3756823" cy="653897"/>
          </a:xfrm>
        </p:grpSpPr>
        <p:sp>
          <p:nvSpPr>
            <p:cNvPr id="21" name="TextBox 20"/>
            <p:cNvSpPr txBox="1"/>
            <p:nvPr/>
          </p:nvSpPr>
          <p:spPr>
            <a:xfrm>
              <a:off x="34039" y="3967770"/>
              <a:ext cx="3022600" cy="653897"/>
            </a:xfrm>
            <a:prstGeom prst="rect">
              <a:avLst/>
            </a:prstGeom>
            <a:noFill/>
          </p:spPr>
          <p:txBody>
            <a:bodyPr wrap="square" rtlCol="0">
              <a:spAutoFit/>
            </a:bodyPr>
            <a:lstStyle/>
            <a:p>
              <a:pPr algn="r" defTabSz="914400">
                <a:lnSpc>
                  <a:spcPct val="120000"/>
                </a:lnSpc>
                <a:spcBef>
                  <a:spcPts val="600"/>
                </a:spcBef>
                <a:buNone/>
              </a:pPr>
              <a:r>
                <a:rPr lang="zh-CN" sz="1600" b="0" i="0" dirty="0">
                  <a:solidFill>
                    <a:srgbClr val="0096D6"/>
                  </a:solidFill>
                  <a:latin typeface="Arial"/>
                  <a:ea typeface="黑体" pitchFamily="2" charset="-122"/>
                  <a:cs typeface="+mn-cs"/>
                </a:rPr>
                <a:t>灵活的部署选项 - 现场、</a:t>
              </a:r>
              <a:r>
                <a:rPr lang="zh-CN" sz="1600" b="0" i="0" dirty="0" smtClean="0">
                  <a:solidFill>
                    <a:srgbClr val="0096D6"/>
                  </a:solidFill>
                  <a:latin typeface="Arial"/>
                  <a:ea typeface="黑体" pitchFamily="2" charset="-122"/>
                  <a:cs typeface="+mn-cs"/>
                </a:rPr>
                <a:t>托管</a:t>
              </a:r>
              <a:r>
                <a:rPr lang="en-US" altLang="zh-CN" sz="1600" b="0" i="0" dirty="0" smtClean="0">
                  <a:solidFill>
                    <a:srgbClr val="0096D6"/>
                  </a:solidFill>
                  <a:latin typeface="Arial"/>
                  <a:ea typeface="黑体" pitchFamily="2" charset="-122"/>
                  <a:cs typeface="+mn-cs"/>
                </a:rPr>
                <a:t/>
              </a:r>
              <a:br>
                <a:rPr lang="en-US" altLang="zh-CN" sz="1600" b="0" i="0" dirty="0" smtClean="0">
                  <a:solidFill>
                    <a:srgbClr val="0096D6"/>
                  </a:solidFill>
                  <a:latin typeface="Arial"/>
                  <a:ea typeface="黑体" pitchFamily="2" charset="-122"/>
                  <a:cs typeface="+mn-cs"/>
                </a:rPr>
              </a:br>
              <a:r>
                <a:rPr lang="zh-CN" sz="1600" b="0" i="0" dirty="0" smtClean="0">
                  <a:solidFill>
                    <a:srgbClr val="0096D6"/>
                  </a:solidFill>
                  <a:latin typeface="Arial"/>
                  <a:ea typeface="黑体" pitchFamily="2" charset="-122"/>
                  <a:cs typeface="+mn-cs"/>
                </a:rPr>
                <a:t>服务</a:t>
              </a:r>
              <a:r>
                <a:rPr lang="zh-CN" sz="1600" b="0" i="0" dirty="0">
                  <a:solidFill>
                    <a:srgbClr val="0096D6"/>
                  </a:solidFill>
                  <a:latin typeface="Arial"/>
                  <a:ea typeface="黑体" pitchFamily="2" charset="-122"/>
                  <a:cs typeface="+mn-cs"/>
                </a:rPr>
                <a:t>和云 </a:t>
              </a:r>
              <a:endParaRPr lang="en-US" sz="1600" dirty="0">
                <a:solidFill>
                  <a:srgbClr val="0096D6"/>
                </a:solidFill>
                <a:ea typeface="黑体" pitchFamily="2" charset="-122"/>
              </a:endParaRPr>
            </a:p>
          </p:txBody>
        </p:sp>
        <p:cxnSp>
          <p:nvCxnSpPr>
            <p:cNvPr id="28" name="Straight Connector 27"/>
            <p:cNvCxnSpPr/>
            <p:nvPr/>
          </p:nvCxnSpPr>
          <p:spPr>
            <a:xfrm>
              <a:off x="3043736" y="4343400"/>
              <a:ext cx="747126" cy="0"/>
            </a:xfrm>
            <a:prstGeom prst="line">
              <a:avLst/>
            </a:prstGeom>
            <a:ln>
              <a:solidFill>
                <a:schemeClr val="bg2">
                  <a:lumMod val="85000"/>
                </a:schemeClr>
              </a:solidFill>
            </a:ln>
            <a:effectLst/>
          </p:spPr>
          <p:style>
            <a:lnRef idx="2">
              <a:schemeClr val="accent1"/>
            </a:lnRef>
            <a:fillRef idx="0">
              <a:schemeClr val="accent1"/>
            </a:fillRef>
            <a:effectRef idx="1">
              <a:schemeClr val="accent1"/>
            </a:effectRef>
            <a:fontRef idx="minor">
              <a:schemeClr val="tx1"/>
            </a:fontRef>
          </p:style>
        </p:cxnSp>
      </p:grpSp>
      <p:pic>
        <p:nvPicPr>
          <p:cNvPr id="30" name="Picture 29" descr="Circl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16765" y="2840027"/>
            <a:ext cx="2936970" cy="2942398"/>
          </a:xfrm>
          <a:prstGeom prst="rect">
            <a:avLst/>
          </a:prstGeom>
        </p:spPr>
      </p:pic>
    </p:spTree>
    <p:extLst>
      <p:ext uri="{BB962C8B-B14F-4D97-AF65-F5344CB8AC3E}">
        <p14:creationId xmlns:p14="http://schemas.microsoft.com/office/powerpoint/2010/main" val="20538100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heel(1)">
                                      <p:cBhvr>
                                        <p:cTn id="7" dur="2000"/>
                                        <p:tgtEl>
                                          <p:spTgt spid="30"/>
                                        </p:tgtEl>
                                      </p:cBhvr>
                                    </p:animEffect>
                                  </p:childTnLst>
                                </p:cTn>
                              </p:par>
                            </p:childTnLst>
                          </p:cTn>
                        </p:par>
                        <p:par>
                          <p:cTn id="8" fill="hold">
                            <p:stCondLst>
                              <p:cond delay="2000"/>
                            </p:stCondLst>
                            <p:childTnLst>
                              <p:par>
                                <p:cTn id="9" presetID="1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p:tgtEl>
                                          <p:spTgt spid="4"/>
                                        </p:tgtEl>
                                        <p:attrNameLst>
                                          <p:attrName>ppt_x</p:attrName>
                                        </p:attrNameLst>
                                      </p:cBhvr>
                                      <p:tavLst>
                                        <p:tav tm="0">
                                          <p:val>
                                            <p:strVal val="#ppt_x+#ppt_w*1.125000"/>
                                          </p:val>
                                        </p:tav>
                                        <p:tav tm="100000">
                                          <p:val>
                                            <p:strVal val="#ppt_x"/>
                                          </p:val>
                                        </p:tav>
                                      </p:tavLst>
                                    </p:anim>
                                    <p:animEffect transition="in" filter="wipe(left)">
                                      <p:cBhvr>
                                        <p:cTn id="12" dur="1000"/>
                                        <p:tgtEl>
                                          <p:spTgt spid="4"/>
                                        </p:tgtEl>
                                      </p:cBhvr>
                                    </p:animEffect>
                                  </p:childTnLst>
                                </p:cTn>
                              </p:par>
                              <p:par>
                                <p:cTn id="13" presetID="1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p:tgtEl>
                                          <p:spTgt spid="5"/>
                                        </p:tgtEl>
                                        <p:attrNameLst>
                                          <p:attrName>ppt_x</p:attrName>
                                        </p:attrNameLst>
                                      </p:cBhvr>
                                      <p:tavLst>
                                        <p:tav tm="0">
                                          <p:val>
                                            <p:strVal val="#ppt_x-#ppt_w*1.125000"/>
                                          </p:val>
                                        </p:tav>
                                        <p:tav tm="100000">
                                          <p:val>
                                            <p:strVal val="#ppt_x"/>
                                          </p:val>
                                        </p:tav>
                                      </p:tavLst>
                                    </p:anim>
                                    <p:animEffect transition="in" filter="wipe(right)">
                                      <p:cBhvr>
                                        <p:cTn id="16" dur="1000"/>
                                        <p:tgtEl>
                                          <p:spTgt spid="5"/>
                                        </p:tgtEl>
                                      </p:cBhvr>
                                    </p:animEffect>
                                  </p:childTnLst>
                                </p:cTn>
                              </p:par>
                            </p:childTnLst>
                          </p:cTn>
                        </p:par>
                        <p:par>
                          <p:cTn id="17" fill="hold">
                            <p:stCondLst>
                              <p:cond delay="3000"/>
                            </p:stCondLst>
                            <p:childTnLst>
                              <p:par>
                                <p:cTn id="18" presetID="12"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1000"/>
                                        <p:tgtEl>
                                          <p:spTgt spid="10"/>
                                        </p:tgtEl>
                                        <p:attrNameLst>
                                          <p:attrName>ppt_x</p:attrName>
                                        </p:attrNameLst>
                                      </p:cBhvr>
                                      <p:tavLst>
                                        <p:tav tm="0">
                                          <p:val>
                                            <p:strVal val="#ppt_x+#ppt_w*1.125000"/>
                                          </p:val>
                                        </p:tav>
                                        <p:tav tm="100000">
                                          <p:val>
                                            <p:strVal val="#ppt_x"/>
                                          </p:val>
                                        </p:tav>
                                      </p:tavLst>
                                    </p:anim>
                                    <p:animEffect transition="in" filter="wipe(left)">
                                      <p:cBhvr>
                                        <p:cTn id="21" dur="1000"/>
                                        <p:tgtEl>
                                          <p:spTgt spid="10"/>
                                        </p:tgtEl>
                                      </p:cBhvr>
                                    </p:animEffect>
                                  </p:childTnLst>
                                </p:cTn>
                              </p:par>
                              <p:par>
                                <p:cTn id="22" presetID="12" presetClass="entr" presetSubtype="8"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1000"/>
                                        <p:tgtEl>
                                          <p:spTgt spid="6"/>
                                        </p:tgtEl>
                                        <p:attrNameLst>
                                          <p:attrName>ppt_x</p:attrName>
                                        </p:attrNameLst>
                                      </p:cBhvr>
                                      <p:tavLst>
                                        <p:tav tm="0">
                                          <p:val>
                                            <p:strVal val="#ppt_x-#ppt_w*1.125000"/>
                                          </p:val>
                                        </p:tav>
                                        <p:tav tm="100000">
                                          <p:val>
                                            <p:strVal val="#ppt_x"/>
                                          </p:val>
                                        </p:tav>
                                      </p:tavLst>
                                    </p:anim>
                                    <p:animEffect transition="in" filter="wipe(right)">
                                      <p:cBhvr>
                                        <p:cTn id="25" dur="1000"/>
                                        <p:tgtEl>
                                          <p:spTgt spid="6"/>
                                        </p:tgtEl>
                                      </p:cBhvr>
                                    </p:animEffect>
                                  </p:childTnLst>
                                </p:cTn>
                              </p:par>
                            </p:childTnLst>
                          </p:cTn>
                        </p:par>
                        <p:par>
                          <p:cTn id="26" fill="hold">
                            <p:stCondLst>
                              <p:cond delay="4000"/>
                            </p:stCondLst>
                            <p:childTnLst>
                              <p:par>
                                <p:cTn id="27" presetID="12" presetClass="entr" presetSubtype="2"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p:tgtEl>
                                          <p:spTgt spid="9"/>
                                        </p:tgtEl>
                                        <p:attrNameLst>
                                          <p:attrName>ppt_x</p:attrName>
                                        </p:attrNameLst>
                                      </p:cBhvr>
                                      <p:tavLst>
                                        <p:tav tm="0">
                                          <p:val>
                                            <p:strVal val="#ppt_x+#ppt_w*1.125000"/>
                                          </p:val>
                                        </p:tav>
                                        <p:tav tm="100000">
                                          <p:val>
                                            <p:strVal val="#ppt_x"/>
                                          </p:val>
                                        </p:tav>
                                      </p:tavLst>
                                    </p:anim>
                                    <p:animEffect transition="in" filter="wipe(left)">
                                      <p:cBhvr>
                                        <p:cTn id="30" dur="1000"/>
                                        <p:tgtEl>
                                          <p:spTgt spid="9"/>
                                        </p:tgtEl>
                                      </p:cBhvr>
                                    </p:animEffect>
                                  </p:childTnLst>
                                </p:cTn>
                              </p:par>
                              <p:par>
                                <p:cTn id="31" presetID="12" presetClass="entr" presetSubtype="8"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1000"/>
                                        <p:tgtEl>
                                          <p:spTgt spid="8"/>
                                        </p:tgtEl>
                                        <p:attrNameLst>
                                          <p:attrName>ppt_x</p:attrName>
                                        </p:attrNameLst>
                                      </p:cBhvr>
                                      <p:tavLst>
                                        <p:tav tm="0">
                                          <p:val>
                                            <p:strVal val="#ppt_x-#ppt_w*1.125000"/>
                                          </p:val>
                                        </p:tav>
                                        <p:tav tm="100000">
                                          <p:val>
                                            <p:strVal val="#ppt_x"/>
                                          </p:val>
                                        </p:tav>
                                      </p:tavLst>
                                    </p:anim>
                                    <p:animEffect transition="in" filter="wipe(right)">
                                      <p:cBhvr>
                                        <p:cTn id="3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20003x31B_MR.jpg"/>
          <p:cNvPicPr>
            <a:picLocks noChangeAspect="1"/>
          </p:cNvPicPr>
          <p:nvPr/>
        </p:nvPicPr>
        <p:blipFill rotWithShape="1">
          <a:blip r:embed="rId3" cstate="email">
            <a:extLst>
              <a:ext uri="{28A0092B-C50C-407E-A947-70E740481C1C}">
                <a14:useLocalDpi xmlns:a14="http://schemas.microsoft.com/office/drawing/2010/main"/>
              </a:ext>
            </a:extLst>
          </a:blip>
          <a:srcRect t="-3"/>
          <a:stretch/>
        </p:blipFill>
        <p:spPr>
          <a:xfrm>
            <a:off x="2" y="3"/>
            <a:ext cx="9143999" cy="6857999"/>
          </a:xfrm>
          <a:prstGeom prst="rect">
            <a:avLst/>
          </a:prstGeom>
        </p:spPr>
      </p:pic>
      <p:sp>
        <p:nvSpPr>
          <p:cNvPr id="5" name="Rectangle 4"/>
          <p:cNvSpPr>
            <a:spLocks noChangeArrowheads="1"/>
          </p:cNvSpPr>
          <p:nvPr/>
        </p:nvSpPr>
        <p:spPr bwMode="ltGray">
          <a:xfrm>
            <a:off x="265668" y="6591583"/>
            <a:ext cx="3420515" cy="169923"/>
          </a:xfrm>
          <a:prstGeom prst="rect">
            <a:avLst/>
          </a:prstGeom>
          <a:noFill/>
          <a:ln w="9525">
            <a:noFill/>
            <a:miter lim="800000"/>
            <a:headEnd/>
            <a:tailEnd/>
          </a:ln>
          <a:effectLst/>
        </p:spPr>
        <p:txBody>
          <a:bodyPr wrap="square" lIns="61601" tIns="30800" rIns="61601" bIns="30800" anchor="b" anchorCtr="0">
            <a:spAutoFit/>
          </a:bodyPr>
          <a:lstStyle/>
          <a:p>
            <a:pPr algn="l" defTabSz="610911">
              <a:buNone/>
            </a:pPr>
            <a:r>
              <a:rPr lang="zh-CN" sz="700" b="0" i="0">
                <a:solidFill>
                  <a:srgbClr val="FFFFFF">
                    <a:lumMod val="50000"/>
                  </a:srgbClr>
                </a:solidFill>
                <a:latin typeface="Arial"/>
                <a:ea typeface="黑体" pitchFamily="2" charset="-122"/>
                <a:cs typeface="+mn-cs"/>
              </a:rPr>
              <a:t>C97-722470-00 © 2012 思科和/或其附属公司。 版权所有</a:t>
            </a:r>
            <a:endParaRPr lang="en-US" sz="700" dirty="0">
              <a:solidFill>
                <a:srgbClr val="FFFFFF">
                  <a:lumMod val="50000"/>
                </a:srgbClr>
              </a:solidFill>
              <a:latin typeface="Arial"/>
              <a:ea typeface="黑体" pitchFamily="2" charset="-122"/>
            </a:endParaRPr>
          </a:p>
        </p:txBody>
      </p:sp>
      <p:sp>
        <p:nvSpPr>
          <p:cNvPr id="6" name="Rectangle 5"/>
          <p:cNvSpPr>
            <a:spLocks noChangeArrowheads="1"/>
          </p:cNvSpPr>
          <p:nvPr/>
        </p:nvSpPr>
        <p:spPr bwMode="ltGray">
          <a:xfrm>
            <a:off x="8092175" y="6589849"/>
            <a:ext cx="483478" cy="169923"/>
          </a:xfrm>
          <a:prstGeom prst="rect">
            <a:avLst/>
          </a:prstGeom>
          <a:noFill/>
          <a:ln w="9525">
            <a:noFill/>
            <a:miter lim="800000"/>
            <a:headEnd/>
            <a:tailEnd/>
          </a:ln>
          <a:effectLst/>
        </p:spPr>
        <p:txBody>
          <a:bodyPr wrap="none" lIns="61601" tIns="30800" rIns="61601" bIns="30800" anchor="b">
            <a:spAutoFit/>
          </a:bodyPr>
          <a:lstStyle/>
          <a:p>
            <a:pPr algn="r" defTabSz="610911">
              <a:buNone/>
            </a:pPr>
            <a:r>
              <a:rPr lang="zh-CN" sz="700" b="0" i="0">
                <a:solidFill>
                  <a:srgbClr val="C0C0C0"/>
                </a:solidFill>
                <a:latin typeface="Arial"/>
                <a:ea typeface="黑体" pitchFamily="2" charset="-122"/>
                <a:cs typeface="+mn-cs"/>
              </a:rPr>
              <a:t>思科机密</a:t>
            </a:r>
          </a:p>
        </p:txBody>
      </p:sp>
      <p:sp>
        <p:nvSpPr>
          <p:cNvPr id="7" name="Rectangle 7"/>
          <p:cNvSpPr>
            <a:spLocks noChangeArrowheads="1"/>
          </p:cNvSpPr>
          <p:nvPr/>
        </p:nvSpPr>
        <p:spPr bwMode="ltGray">
          <a:xfrm>
            <a:off x="8657580" y="6585745"/>
            <a:ext cx="223791" cy="169923"/>
          </a:xfrm>
          <a:prstGeom prst="rect">
            <a:avLst/>
          </a:prstGeom>
          <a:noFill/>
          <a:ln w="9525" algn="ctr">
            <a:noFill/>
            <a:miter lim="800000"/>
            <a:headEnd/>
            <a:tailEnd/>
          </a:ln>
          <a:effectLst/>
        </p:spPr>
        <p:txBody>
          <a:bodyPr wrap="none" lIns="61601" tIns="30800" rIns="61601" bIns="30800" anchor="b">
            <a:spAutoFit/>
          </a:bodyPr>
          <a:lstStyle/>
          <a:p>
            <a:pPr algn="r" defTabSz="610911">
              <a:buNone/>
            </a:pPr>
            <a:fld id="{DFCF27A5-1A5B-48D3-A060-2758FFBB1ADD}" type="slidenum">
              <a:rPr lang="en-US" altLang="zh-CN" sz="700" b="0" i="0">
                <a:solidFill>
                  <a:srgbClr val="C0C0C0"/>
                </a:solidFill>
                <a:latin typeface="Arial"/>
                <a:ea typeface="黑体" pitchFamily="2" charset="-122"/>
                <a:cs typeface="+mn-cs"/>
              </a:rPr>
              <a:pPr algn="r" defTabSz="610911">
                <a:buNone/>
              </a:pPr>
              <a:t>38</a:t>
            </a:fld>
            <a:endParaRPr lang="en-US" sz="700" dirty="0">
              <a:solidFill>
                <a:srgbClr val="C0C0C0"/>
              </a:solidFill>
              <a:latin typeface="Arial"/>
              <a:ea typeface="黑体" pitchFamily="2" charset="-122"/>
            </a:endParaRPr>
          </a:p>
        </p:txBody>
      </p:sp>
      <p:grpSp>
        <p:nvGrpSpPr>
          <p:cNvPr id="8" name="Group 38"/>
          <p:cNvGrpSpPr/>
          <p:nvPr/>
        </p:nvGrpSpPr>
        <p:grpSpPr>
          <a:xfrm>
            <a:off x="3609611" y="2882856"/>
            <a:ext cx="2029353" cy="1072860"/>
            <a:chOff x="609600" y="528537"/>
            <a:chExt cx="1444734" cy="763789"/>
          </a:xfrm>
          <a:solidFill>
            <a:schemeClr val="bg1"/>
          </a:solidFill>
        </p:grpSpPr>
        <p:sp>
          <p:nvSpPr>
            <p:cNvPr id="9" name="Rectangle 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latin typeface="+mj-lt"/>
                <a:ea typeface="黑体" pitchFamily="2" charset="-122"/>
              </a:endParaRPr>
            </a:p>
          </p:txBody>
        </p:sp>
        <p:sp>
          <p:nvSpPr>
            <p:cNvPr id="10" name="Freeform 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a typeface="黑体" pitchFamily="2" charset="-122"/>
              </a:endParaRPr>
            </a:p>
          </p:txBody>
        </p:sp>
        <p:sp>
          <p:nvSpPr>
            <p:cNvPr id="11" name="Freeform 1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a typeface="黑体" pitchFamily="2" charset="-122"/>
              </a:endParaRPr>
            </a:p>
          </p:txBody>
        </p:sp>
        <p:sp>
          <p:nvSpPr>
            <p:cNvPr id="12" name="Freeform 1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a typeface="黑体" pitchFamily="2" charset="-122"/>
              </a:endParaRPr>
            </a:p>
          </p:txBody>
        </p:sp>
        <p:sp>
          <p:nvSpPr>
            <p:cNvPr id="13" name="Freeform 1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a typeface="黑体" pitchFamily="2" charset="-122"/>
              </a:endParaRPr>
            </a:p>
          </p:txBody>
        </p:sp>
        <p:sp>
          <p:nvSpPr>
            <p:cNvPr id="14" name="Freeform 1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a typeface="黑体" pitchFamily="2" charset="-122"/>
              </a:endParaRPr>
            </a:p>
          </p:txBody>
        </p:sp>
        <p:sp>
          <p:nvSpPr>
            <p:cNvPr id="15" name="Freeform 1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a typeface="黑体" pitchFamily="2" charset="-122"/>
              </a:endParaRPr>
            </a:p>
          </p:txBody>
        </p:sp>
        <p:sp>
          <p:nvSpPr>
            <p:cNvPr id="16" name="Freeform 1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a typeface="黑体" pitchFamily="2" charset="-122"/>
              </a:endParaRPr>
            </a:p>
          </p:txBody>
        </p:sp>
        <p:sp>
          <p:nvSpPr>
            <p:cNvPr id="17" name="Freeform 1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a typeface="黑体" pitchFamily="2" charset="-122"/>
              </a:endParaRPr>
            </a:p>
          </p:txBody>
        </p:sp>
        <p:sp>
          <p:nvSpPr>
            <p:cNvPr id="18" name="Freeform 1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a typeface="黑体" pitchFamily="2" charset="-122"/>
              </a:endParaRPr>
            </a:p>
          </p:txBody>
        </p:sp>
        <p:sp>
          <p:nvSpPr>
            <p:cNvPr id="19" name="Freeform 1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a typeface="黑体" pitchFamily="2" charset="-122"/>
              </a:endParaRPr>
            </a:p>
          </p:txBody>
        </p:sp>
        <p:sp>
          <p:nvSpPr>
            <p:cNvPr id="20" name="Freeform 1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a typeface="黑体" pitchFamily="2" charset="-122"/>
              </a:endParaRPr>
            </a:p>
          </p:txBody>
        </p:sp>
        <p:sp>
          <p:nvSpPr>
            <p:cNvPr id="21" name="Freeform 2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a typeface="黑体" pitchFamily="2" charset="-122"/>
              </a:endParaRPr>
            </a:p>
          </p:txBody>
        </p:sp>
        <p:sp>
          <p:nvSpPr>
            <p:cNvPr id="22" name="Freeform 2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a typeface="黑体" pitchFamily="2" charset="-122"/>
              </a:endParaRPr>
            </a:p>
          </p:txBody>
        </p:sp>
      </p:grpSp>
      <p:sp>
        <p:nvSpPr>
          <p:cNvPr id="3" name="Rectangle 2"/>
          <p:cNvSpPr/>
          <p:nvPr/>
        </p:nvSpPr>
        <p:spPr>
          <a:xfrm>
            <a:off x="112820" y="4590788"/>
            <a:ext cx="8918363" cy="623252"/>
          </a:xfrm>
          <a:prstGeom prst="rect">
            <a:avLst/>
          </a:prstGeom>
        </p:spPr>
        <p:txBody>
          <a:bodyPr wrap="square" lIns="68583" tIns="34292" rIns="68583" bIns="34292">
            <a:spAutoFit/>
          </a:bodyPr>
          <a:lstStyle/>
          <a:p>
            <a:pPr algn="ctr" defTabSz="685891">
              <a:buNone/>
            </a:pPr>
            <a:r>
              <a:rPr lang="en-US" sz="3600" b="0" i="1">
                <a:solidFill>
                  <a:srgbClr val="FFFFFF"/>
                </a:solidFill>
                <a:effectLst>
                  <a:outerShdw blurRad="38100" dist="38100" dir="2700000" algn="tl">
                    <a:srgbClr val="000000">
                      <a:alpha val="43137"/>
                    </a:srgbClr>
                  </a:outerShdw>
                </a:effectLst>
                <a:latin typeface="Arial"/>
                <a:ea typeface="黑体" pitchFamily="2" charset="-122"/>
                <a:cs typeface="+mn-cs"/>
              </a:rPr>
              <a:t>联天下，启未来</a:t>
            </a:r>
            <a:endParaRPr lang="en-US" sz="3600" i="1" dirty="0">
              <a:solidFill>
                <a:srgbClr val="FFFFFF"/>
              </a:solidFill>
              <a:effectLst>
                <a:outerShdw blurRad="38100" dist="38100" dir="2700000" algn="tl">
                  <a:srgbClr val="000000">
                    <a:alpha val="43137"/>
                  </a:srgbClr>
                </a:outerShdw>
              </a:effectLst>
              <a:latin typeface="Arial"/>
              <a:ea typeface="黑体" pitchFamily="2" charset="-122"/>
            </a:endParaRPr>
          </a:p>
        </p:txBody>
      </p:sp>
      <p:sp>
        <p:nvSpPr>
          <p:cNvPr id="23" name="Rectangle 22"/>
          <p:cNvSpPr/>
          <p:nvPr/>
        </p:nvSpPr>
        <p:spPr>
          <a:xfrm>
            <a:off x="112819" y="5680751"/>
            <a:ext cx="8918363" cy="1177249"/>
          </a:xfrm>
          <a:prstGeom prst="rect">
            <a:avLst/>
          </a:prstGeom>
        </p:spPr>
        <p:txBody>
          <a:bodyPr wrap="square" lIns="68583" tIns="34292" rIns="68583" bIns="34292">
            <a:spAutoFit/>
          </a:bodyPr>
          <a:lstStyle/>
          <a:p>
            <a:pPr algn="ctr" defTabSz="685891">
              <a:buNone/>
            </a:pPr>
            <a:r>
              <a:rPr lang="en-US" sz="3600" b="0" i="1">
                <a:solidFill>
                  <a:srgbClr val="FFFFFF"/>
                </a:solidFill>
                <a:effectLst>
                  <a:outerShdw blurRad="38100" dist="38100" dir="2700000" algn="tl">
                    <a:srgbClr val="000000">
                      <a:alpha val="43137"/>
                    </a:srgbClr>
                  </a:outerShdw>
                </a:effectLst>
                <a:latin typeface="Arial"/>
                <a:ea typeface="黑体" pitchFamily="2" charset="-122"/>
                <a:cs typeface="+mn-cs"/>
                <a:hlinkClick r:id="rId4"/>
              </a:rPr>
              <a:t>www.cisco.com/go/midsize</a:t>
            </a:r>
            <a:endParaRPr lang="en-US" sz="3600" i="1" dirty="0" smtClean="0">
              <a:solidFill>
                <a:srgbClr val="FFFFFF"/>
              </a:solidFill>
              <a:effectLst>
                <a:outerShdw blurRad="38100" dist="38100" dir="2700000" algn="tl">
                  <a:srgbClr val="000000">
                    <a:alpha val="43137"/>
                  </a:srgbClr>
                </a:outerShdw>
              </a:effectLst>
              <a:latin typeface="Arial"/>
              <a:ea typeface="黑体" pitchFamily="2" charset="-122"/>
            </a:endParaRPr>
          </a:p>
          <a:p>
            <a:pPr algn="ctr" defTabSz="685891">
              <a:buNone/>
            </a:pPr>
            <a:endParaRPr lang="en-US" sz="3600" i="1" dirty="0">
              <a:solidFill>
                <a:srgbClr val="FFFFFF"/>
              </a:solidFill>
              <a:effectLst>
                <a:outerShdw blurRad="38100" dist="38100" dir="2700000" algn="tl">
                  <a:srgbClr val="000000">
                    <a:alpha val="43137"/>
                  </a:srgbClr>
                </a:outerShdw>
              </a:effectLst>
              <a:latin typeface="Arial"/>
              <a:ea typeface="黑体" pitchFamily="2" charset="-122"/>
            </a:endParaRPr>
          </a:p>
        </p:txBody>
      </p:sp>
    </p:spTree>
    <p:extLst>
      <p:ext uri="{BB962C8B-B14F-4D97-AF65-F5344CB8AC3E}">
        <p14:creationId xmlns:p14="http://schemas.microsoft.com/office/powerpoint/2010/main" val="3644188551"/>
      </p:ext>
    </p:extLst>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980728"/>
            <a:ext cx="8229600" cy="3744416"/>
          </a:xfrm>
        </p:spPr>
        <p:txBody>
          <a:bodyPr/>
          <a:lstStyle/>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6" name="矩形 5"/>
          <p:cNvSpPr/>
          <p:nvPr/>
        </p:nvSpPr>
        <p:spPr>
          <a:xfrm>
            <a:off x="349286" y="3717032"/>
            <a:ext cx="8568952" cy="1008112"/>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lnSpc>
                <a:spcPct val="150000"/>
              </a:lnSpc>
              <a:buFont typeface="Wingdings" pitchFamily="2" charset="2"/>
              <a:buChar char="p"/>
            </a:pPr>
            <a:r>
              <a:rPr lang="zh-CN" altLang="en-US" dirty="0">
                <a:solidFill>
                  <a:srgbClr val="4F81BD">
                    <a:lumMod val="75000"/>
                  </a:srgbClr>
                </a:solidFill>
                <a:latin typeface="微软雅黑"/>
                <a:cs typeface="Segoe UI" pitchFamily="34" charset="0"/>
              </a:rPr>
              <a:t>百</a:t>
            </a:r>
            <a:r>
              <a:rPr lang="zh-CN" altLang="en-US" dirty="0" smtClean="0">
                <a:solidFill>
                  <a:srgbClr val="4F81BD">
                    <a:lumMod val="75000"/>
                  </a:srgbClr>
                </a:solidFill>
                <a:latin typeface="微软雅黑"/>
                <a:cs typeface="Segoe UI" pitchFamily="34" charset="0"/>
              </a:rPr>
              <a:t>度传课：司马懿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网易学堂：司马懿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知乎：       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p:txBody>
      </p:sp>
      <p:sp>
        <p:nvSpPr>
          <p:cNvPr id="7" name="圆角矩形 6">
            <a:hlinkClick r:id="rId3"/>
          </p:cNvPr>
          <p:cNvSpPr/>
          <p:nvPr/>
        </p:nvSpPr>
        <p:spPr>
          <a:xfrm>
            <a:off x="3589793" y="3776208"/>
            <a:ext cx="14400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8" name="圆角矩形 7">
            <a:hlinkClick r:id="rId3"/>
          </p:cNvPr>
          <p:cNvSpPr/>
          <p:nvPr/>
        </p:nvSpPr>
        <p:spPr>
          <a:xfrm>
            <a:off x="3589793" y="4214090"/>
            <a:ext cx="14400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6" name="圆角矩形 15">
            <a:hlinkClick r:id="rId3"/>
          </p:cNvPr>
          <p:cNvSpPr/>
          <p:nvPr/>
        </p:nvSpPr>
        <p:spPr>
          <a:xfrm>
            <a:off x="5148064" y="3776208"/>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://www.chuanke.com</a:t>
            </a:r>
            <a:endParaRPr lang="zh-CN" altLang="en-US" sz="1600" b="1" dirty="0">
              <a:solidFill>
                <a:prstClr val="white"/>
              </a:solidFill>
              <a:latin typeface="微软雅黑"/>
              <a:cs typeface="Segoe UI" pitchFamily="34" charset="0"/>
            </a:endParaRPr>
          </a:p>
        </p:txBody>
      </p:sp>
      <p:sp>
        <p:nvSpPr>
          <p:cNvPr id="17" name="圆角矩形 16">
            <a:hlinkClick r:id="rId3"/>
          </p:cNvPr>
          <p:cNvSpPr/>
          <p:nvPr/>
        </p:nvSpPr>
        <p:spPr>
          <a:xfrm>
            <a:off x="5148064" y="4214090"/>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://study.163.com</a:t>
            </a:r>
            <a:endParaRPr lang="zh-CN" altLang="en-US" sz="1600" b="1" dirty="0">
              <a:solidFill>
                <a:prstClr val="white"/>
              </a:solidFill>
              <a:latin typeface="微软雅黑"/>
              <a:cs typeface="Segoe UI" pitchFamily="34" charset="0"/>
            </a:endParaRPr>
          </a:p>
        </p:txBody>
      </p:sp>
      <p:sp>
        <p:nvSpPr>
          <p:cNvPr id="2" name="矩形 1"/>
          <p:cNvSpPr/>
          <p:nvPr/>
        </p:nvSpPr>
        <p:spPr>
          <a:xfrm>
            <a:off x="871353" y="2921167"/>
            <a:ext cx="7524817" cy="507831"/>
          </a:xfrm>
          <a:prstGeom prst="rect">
            <a:avLst/>
          </a:prstGeom>
        </p:spPr>
        <p:txBody>
          <a:bodyPr wrap="none">
            <a:spAutoFit/>
          </a:bodyPr>
          <a:lstStyle/>
          <a:p>
            <a:pPr fontAlgn="base">
              <a:lnSpc>
                <a:spcPct val="150000"/>
              </a:lnSpc>
              <a:spcBef>
                <a:spcPct val="0"/>
              </a:spcBef>
              <a:spcAft>
                <a:spcPct val="0"/>
              </a:spcAft>
            </a:pPr>
            <a:r>
              <a:rPr lang="zh-CN" altLang="en-US" dirty="0" smtClean="0">
                <a:solidFill>
                  <a:srgbClr val="4F81BD">
                    <a:lumMod val="75000"/>
                  </a:srgbClr>
                </a:solidFill>
                <a:latin typeface="微软雅黑"/>
                <a:cs typeface="Segoe UI" pitchFamily="34" charset="0"/>
              </a:rPr>
              <a:t>学习世界五百强和咨询公司</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课程请访问如下网站搜索：“司马懿”</a:t>
            </a:r>
            <a:endParaRPr lang="zh-CN" altLang="en-US" dirty="0">
              <a:solidFill>
                <a:srgbClr val="4F81BD">
                  <a:lumMod val="75000"/>
                </a:srgbClr>
              </a:solidFill>
              <a:latin typeface="微软雅黑"/>
              <a:cs typeface="Segoe UI" pitchFamily="34" charset="0"/>
            </a:endParaRPr>
          </a:p>
        </p:txBody>
      </p:sp>
      <p:sp>
        <p:nvSpPr>
          <p:cNvPr id="18" name="圆角矩形 17">
            <a:hlinkClick r:id="rId3"/>
          </p:cNvPr>
          <p:cNvSpPr/>
          <p:nvPr/>
        </p:nvSpPr>
        <p:spPr>
          <a:xfrm>
            <a:off x="3589793" y="4653136"/>
            <a:ext cx="14400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9" name="圆角矩形 18">
            <a:hlinkClick r:id="rId3"/>
          </p:cNvPr>
          <p:cNvSpPr/>
          <p:nvPr/>
        </p:nvSpPr>
        <p:spPr>
          <a:xfrm>
            <a:off x="5148064" y="4653136"/>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www.zhiu.com</a:t>
            </a:r>
            <a:endParaRPr lang="zh-CN" altLang="en-US" sz="1600" b="1" dirty="0">
              <a:solidFill>
                <a:prstClr val="white"/>
              </a:solidFill>
              <a:latin typeface="微软雅黑"/>
              <a:cs typeface="Segoe UI" pitchFamily="34" charset="0"/>
            </a:endParaRPr>
          </a:p>
        </p:txBody>
      </p:sp>
    </p:spTree>
    <p:extLst>
      <p:ext uri="{BB962C8B-B14F-4D97-AF65-F5344CB8AC3E}">
        <p14:creationId xmlns:p14="http://schemas.microsoft.com/office/powerpoint/2010/main" val="4141921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0534"/>
            <a:ext cx="8290740" cy="5687466"/>
          </a:xfrm>
          <a:prstGeom prst="rect">
            <a:avLst/>
          </a:prstGeom>
        </p:spPr>
      </p:pic>
      <p:sp>
        <p:nvSpPr>
          <p:cNvPr id="8" name="Rectangle 7"/>
          <p:cNvSpPr/>
          <p:nvPr/>
        </p:nvSpPr>
        <p:spPr>
          <a:xfrm>
            <a:off x="6324" y="1170534"/>
            <a:ext cx="9124976" cy="5687466"/>
          </a:xfrm>
          <a:prstGeom prst="rect">
            <a:avLst/>
          </a:prstGeom>
          <a:gradFill flip="none" rotWithShape="1">
            <a:gsLst>
              <a:gs pos="0">
                <a:srgbClr val="FFFFFF">
                  <a:alpha val="0"/>
                </a:srgbClr>
              </a:gs>
              <a:gs pos="47000">
                <a:schemeClr val="bg1">
                  <a:alpha val="97000"/>
                </a:schemeClr>
              </a:gs>
              <a:gs pos="60000">
                <a:schemeClr val="bg1"/>
              </a:gs>
            </a:gsLst>
            <a:lin ang="354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pic>
        <p:nvPicPr>
          <p:cNvPr id="3" name="Picture 2" descr="C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84601" y="1612900"/>
            <a:ext cx="4956445" cy="4930798"/>
          </a:xfrm>
          <a:prstGeom prst="rect">
            <a:avLst/>
          </a:prstGeom>
        </p:spPr>
      </p:pic>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我们的世界正在发生变革</a:t>
            </a:r>
            <a:endParaRPr lang="en-US" sz="3200" dirty="0">
              <a:solidFill>
                <a:schemeClr val="bg1"/>
              </a:solidFill>
              <a:ea typeface="黑体" pitchFamily="2" charset="-122"/>
            </a:endParaRPr>
          </a:p>
        </p:txBody>
      </p:sp>
      <p:sp>
        <p:nvSpPr>
          <p:cNvPr id="6" name="TextBox 5"/>
          <p:cNvSpPr txBox="1"/>
          <p:nvPr/>
        </p:nvSpPr>
        <p:spPr>
          <a:xfrm>
            <a:off x="355601" y="2713576"/>
            <a:ext cx="3225799" cy="1377878"/>
          </a:xfrm>
          <a:prstGeom prst="rect">
            <a:avLst/>
          </a:prstGeom>
          <a:noFill/>
        </p:spPr>
        <p:txBody>
          <a:bodyPr wrap="square" rtlCol="0">
            <a:spAutoFit/>
          </a:bodyPr>
          <a:lstStyle/>
          <a:p>
            <a:pPr marL="0" lvl="2" algn="l" defTabSz="914400">
              <a:lnSpc>
                <a:spcPct val="120000"/>
              </a:lnSpc>
              <a:buNone/>
            </a:pPr>
            <a:r>
              <a:rPr lang="zh-CN" sz="2400" b="0" i="0" dirty="0">
                <a:solidFill>
                  <a:schemeClr val="tx1"/>
                </a:solidFill>
                <a:latin typeface="Arial"/>
                <a:ea typeface="黑体" pitchFamily="2" charset="-122"/>
                <a:cs typeface="+mn-cs"/>
              </a:rPr>
              <a:t>所有事物均连入网络，且彼此之间的沟通方式前所未有。</a:t>
            </a:r>
            <a:endParaRPr lang="en-US" sz="2400" dirty="0">
              <a:ea typeface="黑体" pitchFamily="2" charset="-122"/>
            </a:endParaRPr>
          </a:p>
        </p:txBody>
      </p:sp>
      <p:pic>
        <p:nvPicPr>
          <p:cNvPr id="4" name="Picture 3" descr="L1.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24748" y="2295370"/>
            <a:ext cx="1174750" cy="1193800"/>
          </a:xfrm>
          <a:prstGeom prst="rect">
            <a:avLst/>
          </a:prstGeom>
        </p:spPr>
      </p:pic>
      <p:pic>
        <p:nvPicPr>
          <p:cNvPr id="7" name="Picture 6" descr="L2.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38809" y="3050116"/>
            <a:ext cx="1441450" cy="844550"/>
          </a:xfrm>
          <a:prstGeom prst="rect">
            <a:avLst/>
          </a:prstGeom>
        </p:spPr>
      </p:pic>
      <p:pic>
        <p:nvPicPr>
          <p:cNvPr id="13" name="Picture 12" descr="L3.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57834" y="4409985"/>
            <a:ext cx="1219200" cy="1301750"/>
          </a:xfrm>
          <a:prstGeom prst="rect">
            <a:avLst/>
          </a:prstGeom>
        </p:spPr>
      </p:pic>
      <p:pic>
        <p:nvPicPr>
          <p:cNvPr id="14" name="Picture 13" descr="L4.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180594" y="4622800"/>
            <a:ext cx="819150" cy="1587500"/>
          </a:xfrm>
          <a:prstGeom prst="rect">
            <a:avLst/>
          </a:prstGeom>
        </p:spPr>
      </p:pic>
      <p:pic>
        <p:nvPicPr>
          <p:cNvPr id="20" name="Picture 19" descr="L5.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5100" y="4054498"/>
            <a:ext cx="5854700" cy="146050"/>
          </a:xfrm>
          <a:prstGeom prst="rect">
            <a:avLst/>
          </a:prstGeom>
        </p:spPr>
      </p:pic>
      <p:pic>
        <p:nvPicPr>
          <p:cNvPr id="21" name="Picture 20" descr="D1.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382684" y="1442359"/>
            <a:ext cx="1862419" cy="1508065"/>
          </a:xfrm>
          <a:prstGeom prst="rect">
            <a:avLst/>
          </a:prstGeom>
        </p:spPr>
      </p:pic>
      <p:pic>
        <p:nvPicPr>
          <p:cNvPr id="22" name="Picture 21" descr="D2.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588251" y="3922059"/>
            <a:ext cx="1230312" cy="1138801"/>
          </a:xfrm>
          <a:prstGeom prst="rect">
            <a:avLst/>
          </a:prstGeom>
        </p:spPr>
      </p:pic>
      <p:pic>
        <p:nvPicPr>
          <p:cNvPr id="23" name="Picture 22" descr="D3.png"/>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534766" y="4200549"/>
            <a:ext cx="1249835" cy="1177812"/>
          </a:xfrm>
          <a:prstGeom prst="rect">
            <a:avLst/>
          </a:prstGeom>
        </p:spPr>
      </p:pic>
      <p:grpSp>
        <p:nvGrpSpPr>
          <p:cNvPr id="27" name="Group 26"/>
          <p:cNvGrpSpPr/>
          <p:nvPr/>
        </p:nvGrpSpPr>
        <p:grpSpPr>
          <a:xfrm>
            <a:off x="3903998" y="1333500"/>
            <a:ext cx="1155700" cy="1193800"/>
            <a:chOff x="4000254" y="1460500"/>
            <a:chExt cx="1155700" cy="1193800"/>
          </a:xfrm>
        </p:grpSpPr>
        <p:pic>
          <p:nvPicPr>
            <p:cNvPr id="15" name="Picture 14" descr="P1.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000254" y="1460500"/>
              <a:ext cx="1155700" cy="1193800"/>
            </a:xfrm>
            <a:prstGeom prst="rect">
              <a:avLst/>
            </a:prstGeom>
          </p:spPr>
        </p:pic>
        <p:sp>
          <p:nvSpPr>
            <p:cNvPr id="26" name="TextBox 25"/>
            <p:cNvSpPr txBox="1"/>
            <p:nvPr/>
          </p:nvSpPr>
          <p:spPr>
            <a:xfrm>
              <a:off x="4242557" y="1849526"/>
              <a:ext cx="543739" cy="307777"/>
            </a:xfrm>
            <a:prstGeom prst="rect">
              <a:avLst/>
            </a:prstGeom>
            <a:noFill/>
          </p:spPr>
          <p:txBody>
            <a:bodyPr wrap="none" rtlCol="0">
              <a:spAutoFit/>
            </a:bodyPr>
            <a:lstStyle/>
            <a:p>
              <a:pPr algn="l" defTabSz="914400">
                <a:buNone/>
              </a:pPr>
              <a:r>
                <a:rPr lang="zh-CN" sz="1400" b="0" i="0" dirty="0">
                  <a:solidFill>
                    <a:srgbClr val="FFFFFF"/>
                  </a:solidFill>
                  <a:latin typeface="Arial"/>
                  <a:ea typeface="黑体" pitchFamily="2" charset="-122"/>
                  <a:cs typeface="+mn-cs"/>
                </a:rPr>
                <a:t>人员</a:t>
              </a:r>
            </a:p>
          </p:txBody>
        </p:sp>
      </p:grpSp>
      <p:grpSp>
        <p:nvGrpSpPr>
          <p:cNvPr id="32" name="Group 31"/>
          <p:cNvGrpSpPr/>
          <p:nvPr/>
        </p:nvGrpSpPr>
        <p:grpSpPr>
          <a:xfrm>
            <a:off x="7842251" y="2167466"/>
            <a:ext cx="1289050" cy="1041400"/>
            <a:chOff x="7511934" y="2384270"/>
            <a:chExt cx="1289050" cy="1041400"/>
          </a:xfrm>
        </p:grpSpPr>
        <p:pic>
          <p:nvPicPr>
            <p:cNvPr id="16" name="Picture 15" descr="P2.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511934" y="2384270"/>
              <a:ext cx="1289050" cy="1041400"/>
            </a:xfrm>
            <a:prstGeom prst="rect">
              <a:avLst/>
            </a:prstGeom>
          </p:spPr>
        </p:pic>
        <p:sp>
          <p:nvSpPr>
            <p:cNvPr id="29" name="TextBox 28"/>
            <p:cNvSpPr txBox="1"/>
            <p:nvPr/>
          </p:nvSpPr>
          <p:spPr>
            <a:xfrm>
              <a:off x="7997462" y="2781300"/>
              <a:ext cx="543739" cy="307777"/>
            </a:xfrm>
            <a:prstGeom prst="rect">
              <a:avLst/>
            </a:prstGeom>
            <a:noFill/>
          </p:spPr>
          <p:txBody>
            <a:bodyPr wrap="none" rtlCol="0">
              <a:spAutoFit/>
            </a:bodyPr>
            <a:lstStyle/>
            <a:p>
              <a:pPr algn="l" defTabSz="914400">
                <a:buNone/>
              </a:pPr>
              <a:r>
                <a:rPr lang="zh-CN" sz="1400" b="0" i="0" dirty="0">
                  <a:solidFill>
                    <a:srgbClr val="FFFFFF"/>
                  </a:solidFill>
                  <a:latin typeface="Arial"/>
                  <a:ea typeface="黑体" pitchFamily="2" charset="-122"/>
                  <a:cs typeface="+mn-cs"/>
                </a:rPr>
                <a:t>流程</a:t>
              </a:r>
            </a:p>
          </p:txBody>
        </p:sp>
      </p:grpSp>
      <p:grpSp>
        <p:nvGrpSpPr>
          <p:cNvPr id="33" name="Group 32"/>
          <p:cNvGrpSpPr/>
          <p:nvPr/>
        </p:nvGrpSpPr>
        <p:grpSpPr>
          <a:xfrm>
            <a:off x="7245104" y="5279935"/>
            <a:ext cx="1187450" cy="1162050"/>
            <a:chOff x="7245104" y="5279935"/>
            <a:chExt cx="1187450" cy="1162050"/>
          </a:xfrm>
        </p:grpSpPr>
        <p:pic>
          <p:nvPicPr>
            <p:cNvPr id="17" name="Picture 16" descr="P3.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245104" y="5279935"/>
              <a:ext cx="1187450" cy="1162050"/>
            </a:xfrm>
            <a:prstGeom prst="rect">
              <a:avLst/>
            </a:prstGeom>
          </p:spPr>
        </p:pic>
        <p:sp>
          <p:nvSpPr>
            <p:cNvPr id="30" name="TextBox 29"/>
            <p:cNvSpPr txBox="1"/>
            <p:nvPr/>
          </p:nvSpPr>
          <p:spPr>
            <a:xfrm>
              <a:off x="7618301" y="5711735"/>
              <a:ext cx="563901" cy="307777"/>
            </a:xfrm>
            <a:prstGeom prst="rect">
              <a:avLst/>
            </a:prstGeom>
            <a:noFill/>
          </p:spPr>
          <p:txBody>
            <a:bodyPr wrap="none" rtlCol="0">
              <a:spAutoFit/>
            </a:bodyPr>
            <a:lstStyle/>
            <a:p>
              <a:pPr algn="l" defTabSz="914400">
                <a:buNone/>
              </a:pPr>
              <a:r>
                <a:rPr lang="zh-CN" sz="1400" b="0" i="0" dirty="0">
                  <a:solidFill>
                    <a:srgbClr val="FFFFFF"/>
                  </a:solidFill>
                  <a:latin typeface="Arial"/>
                  <a:ea typeface="黑体" pitchFamily="2" charset="-122"/>
                  <a:cs typeface="+mn-cs"/>
                </a:rPr>
                <a:t>数据</a:t>
              </a:r>
              <a:endParaRPr lang="en-US" sz="1400" dirty="0">
                <a:solidFill>
                  <a:srgbClr val="FFFFFF"/>
                </a:solidFill>
                <a:ea typeface="黑体" pitchFamily="2" charset="-122"/>
              </a:endParaRPr>
            </a:p>
          </p:txBody>
        </p:sp>
      </p:grpSp>
      <p:grpSp>
        <p:nvGrpSpPr>
          <p:cNvPr id="34" name="Group 33"/>
          <p:cNvGrpSpPr/>
          <p:nvPr/>
        </p:nvGrpSpPr>
        <p:grpSpPr>
          <a:xfrm>
            <a:off x="4641604" y="5505450"/>
            <a:ext cx="1003300" cy="1352550"/>
            <a:chOff x="4641604" y="5505450"/>
            <a:chExt cx="1003300" cy="1352550"/>
          </a:xfrm>
        </p:grpSpPr>
        <p:pic>
          <p:nvPicPr>
            <p:cNvPr id="18" name="Picture 17" descr="P4.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641604" y="5505450"/>
              <a:ext cx="1003300" cy="1352550"/>
            </a:xfrm>
            <a:prstGeom prst="rect">
              <a:avLst/>
            </a:prstGeom>
          </p:spPr>
        </p:pic>
        <p:sp>
          <p:nvSpPr>
            <p:cNvPr id="31" name="TextBox 30"/>
            <p:cNvSpPr txBox="1"/>
            <p:nvPr/>
          </p:nvSpPr>
          <p:spPr>
            <a:xfrm>
              <a:off x="4872069" y="6134208"/>
              <a:ext cx="543739" cy="307777"/>
            </a:xfrm>
            <a:prstGeom prst="rect">
              <a:avLst/>
            </a:prstGeom>
            <a:noFill/>
          </p:spPr>
          <p:txBody>
            <a:bodyPr wrap="none" rtlCol="0">
              <a:spAutoFit/>
            </a:bodyPr>
            <a:lstStyle/>
            <a:p>
              <a:pPr algn="l" defTabSz="914400">
                <a:buNone/>
              </a:pPr>
              <a:r>
                <a:rPr lang="zh-CN" sz="1400" b="0" i="0" dirty="0">
                  <a:solidFill>
                    <a:srgbClr val="FFFFFF"/>
                  </a:solidFill>
                  <a:latin typeface="Arial"/>
                  <a:ea typeface="黑体" pitchFamily="2" charset="-122"/>
                  <a:cs typeface="+mn-cs"/>
                </a:rPr>
                <a:t>事物</a:t>
              </a:r>
              <a:endParaRPr lang="en-US" sz="1400" dirty="0">
                <a:solidFill>
                  <a:srgbClr val="FFFFFF"/>
                </a:solidFill>
                <a:ea typeface="黑体" pitchFamily="2" charset="-122"/>
              </a:endParaRPr>
            </a:p>
          </p:txBody>
        </p:sp>
      </p:grpSp>
      <p:pic>
        <p:nvPicPr>
          <p:cNvPr id="2" name="Picture 1" descr="C1.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990094" y="2800395"/>
            <a:ext cx="2483740" cy="2559005"/>
          </a:xfrm>
          <a:prstGeom prst="rect">
            <a:avLst/>
          </a:prstGeom>
        </p:spPr>
      </p:pic>
      <p:cxnSp>
        <p:nvCxnSpPr>
          <p:cNvPr id="35" name="Straight Connector 34"/>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642280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2000"/>
                                        <p:tgtEl>
                                          <p:spTgt spid="27"/>
                                        </p:tgtEl>
                                      </p:cBhvr>
                                    </p:animEffect>
                                  </p:childTnLst>
                                </p:cTn>
                              </p:par>
                              <p:par>
                                <p:cTn id="17" presetID="0" presetClass="path" presetSubtype="0" accel="50000" decel="50000" fill="hold" nodeType="withEffect">
                                  <p:stCondLst>
                                    <p:cond delay="0"/>
                                  </p:stCondLst>
                                  <p:childTnLst>
                                    <p:animMotion origin="layout" path="M -0.07361 -0.1 L 0.02084 0.02408 " pathEditMode="relative" rAng="0" ptsTypes="AA">
                                      <p:cBhvr>
                                        <p:cTn id="18" dur="2000" fill="hold"/>
                                        <p:tgtEl>
                                          <p:spTgt spid="27"/>
                                        </p:tgtEl>
                                        <p:attrNameLst>
                                          <p:attrName>ppt_x</p:attrName>
                                          <p:attrName>ppt_y</p:attrName>
                                        </p:attrNameLst>
                                      </p:cBhvr>
                                      <p:rCtr x="4722" y="6204"/>
                                    </p:animMotion>
                                  </p:childTnLst>
                                </p:cTn>
                              </p:par>
                            </p:childTnLst>
                          </p:cTn>
                        </p:par>
                        <p:par>
                          <p:cTn id="19" fill="hold">
                            <p:stCondLst>
                              <p:cond delay="2000"/>
                            </p:stCondLst>
                            <p:childTnLst>
                              <p:par>
                                <p:cTn id="20" presetID="22" presetClass="entr" presetSubtype="1"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000"/>
                                        <p:tgtEl>
                                          <p:spTgt spid="32"/>
                                        </p:tgtEl>
                                      </p:cBhvr>
                                    </p:animEffect>
                                  </p:childTnLst>
                                </p:cTn>
                              </p:par>
                              <p:par>
                                <p:cTn id="28" presetID="0" presetClass="path" presetSubtype="0" accel="50000" decel="50000" fill="hold" nodeType="withEffect">
                                  <p:stCondLst>
                                    <p:cond delay="0"/>
                                  </p:stCondLst>
                                  <p:childTnLst>
                                    <p:animMotion origin="layout" path="M 0.09079 -0.09491 L -6.38889E-6 2.22222E-6 " pathEditMode="relative" ptsTypes="AA">
                                      <p:cBhvr>
                                        <p:cTn id="29" dur="2000" fill="hold"/>
                                        <p:tgtEl>
                                          <p:spTgt spid="32"/>
                                        </p:tgtEl>
                                        <p:attrNameLst>
                                          <p:attrName>ppt_x</p:attrName>
                                          <p:attrName>ppt_y</p:attrName>
                                        </p:attrNameLst>
                                      </p:cBhvr>
                                    </p:animMotion>
                                  </p:childTnLst>
                                </p:cTn>
                              </p:par>
                            </p:childTnLst>
                          </p:cTn>
                        </p:par>
                        <p:par>
                          <p:cTn id="30" fill="hold">
                            <p:stCondLst>
                              <p:cond delay="2000"/>
                            </p:stCondLst>
                            <p:childTnLst>
                              <p:par>
                                <p:cTn id="31" presetID="22" presetClass="entr" presetSubtype="1"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up)">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2000"/>
                                        <p:tgtEl>
                                          <p:spTgt spid="33"/>
                                        </p:tgtEl>
                                      </p:cBhvr>
                                    </p:animEffect>
                                  </p:childTnLst>
                                </p:cTn>
                              </p:par>
                              <p:par>
                                <p:cTn id="39" presetID="0" presetClass="path" presetSubtype="0" accel="50000" decel="50000" fill="hold" nodeType="withEffect">
                                  <p:stCondLst>
                                    <p:cond delay="0"/>
                                  </p:stCondLst>
                                  <p:childTnLst>
                                    <p:animMotion origin="layout" path="M 0.08837 0.12477 L 4.72222E-6 2.59259E-6 " pathEditMode="relative" ptsTypes="AA">
                                      <p:cBhvr>
                                        <p:cTn id="40" dur="2000" fill="hold"/>
                                        <p:tgtEl>
                                          <p:spTgt spid="33"/>
                                        </p:tgtEl>
                                        <p:attrNameLst>
                                          <p:attrName>ppt_x</p:attrName>
                                          <p:attrName>ppt_y</p:attrName>
                                        </p:attrNameLst>
                                      </p:cBhvr>
                                    </p:animMotion>
                                  </p:childTnLst>
                                </p:cTn>
                              </p:par>
                            </p:childTnLst>
                          </p:cTn>
                        </p:par>
                        <p:par>
                          <p:cTn id="41" fill="hold">
                            <p:stCondLst>
                              <p:cond delay="200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0" presetClass="path" presetSubtype="0" accel="50000" decel="50000" fill="hold" nodeType="withEffect">
                                  <p:stCondLst>
                                    <p:cond delay="0"/>
                                  </p:stCondLst>
                                  <p:childTnLst>
                                    <p:animMotion origin="layout" path="M -0.06667 0.18032 L 2.22222E-6 3.7037E-6 " pathEditMode="relative" ptsTypes="AA">
                                      <p:cBhvr>
                                        <p:cTn id="51" dur="2000" fill="hold"/>
                                        <p:tgtEl>
                                          <p:spTgt spid="34"/>
                                        </p:tgtEl>
                                        <p:attrNameLst>
                                          <p:attrName>ppt_x</p:attrName>
                                          <p:attrName>ppt_y</p:attrName>
                                        </p:attrNameLst>
                                      </p:cBhvr>
                                    </p:animMotion>
                                  </p:childTnLst>
                                </p:cTn>
                              </p:par>
                            </p:childTnLst>
                          </p:cTn>
                        </p:par>
                        <p:par>
                          <p:cTn id="52" fill="hold">
                            <p:stCondLst>
                              <p:cond delay="2000"/>
                            </p:stCondLst>
                            <p:childTnLst>
                              <p:par>
                                <p:cTn id="53" presetID="22" presetClass="entr" presetSubtype="4"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childTnLst>
                          </p:cTn>
                        </p:par>
                        <p:par>
                          <p:cTn id="56" fill="hold">
                            <p:stCondLst>
                              <p:cond delay="2500"/>
                            </p:stCondLst>
                            <p:childTnLst>
                              <p:par>
                                <p:cTn id="57" presetID="22" presetClass="entr" presetSubtype="2"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right)">
                                      <p:cBhvr>
                                        <p:cTn id="59" dur="500"/>
                                        <p:tgtEl>
                                          <p:spTgt spid="20"/>
                                        </p:tgtEl>
                                      </p:cBhvr>
                                    </p:animEffect>
                                  </p:childTnLst>
                                </p:cTn>
                              </p:par>
                            </p:childTnLst>
                          </p:cTn>
                        </p:par>
                        <p:par>
                          <p:cTn id="60" fill="hold">
                            <p:stCondLst>
                              <p:cond delay="3000"/>
                            </p:stCondLst>
                            <p:childTnLst>
                              <p:par>
                                <p:cTn id="61" presetID="12" presetClass="entr" presetSubtype="8" fill="hold" grpId="0" nodeType="after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p:tgtEl>
                                          <p:spTgt spid="6"/>
                                        </p:tgtEl>
                                        <p:attrNameLst>
                                          <p:attrName>ppt_x</p:attrName>
                                        </p:attrNameLst>
                                      </p:cBhvr>
                                      <p:tavLst>
                                        <p:tav tm="0">
                                          <p:val>
                                            <p:strVal val="#ppt_x-#ppt_w*1.125000"/>
                                          </p:val>
                                        </p:tav>
                                        <p:tav tm="100000">
                                          <p:val>
                                            <p:strVal val="#ppt_x"/>
                                          </p:val>
                                        </p:tav>
                                      </p:tavLst>
                                    </p:anim>
                                    <p:animEffect transition="in" filter="wipe(right)">
                                      <p:cBhvr>
                                        <p:cTn id="64" dur="500"/>
                                        <p:tgtEl>
                                          <p:spTgt spid="6"/>
                                        </p:tgtEl>
                                      </p:cBhvr>
                                    </p:animEffect>
                                  </p:childTnLst>
                                </p:cTn>
                              </p:par>
                            </p:childTnLst>
                          </p:cTn>
                        </p:par>
                        <p:par>
                          <p:cTn id="65" fill="hold">
                            <p:stCondLst>
                              <p:cond delay="3500"/>
                            </p:stCondLst>
                            <p:childTnLst>
                              <p:par>
                                <p:cTn id="66" presetID="49" presetClass="entr" presetSubtype="0" decel="100000" fill="hold" nodeType="after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p:cTn id="68" dur="500" fill="hold"/>
                                        <p:tgtEl>
                                          <p:spTgt spid="21"/>
                                        </p:tgtEl>
                                        <p:attrNameLst>
                                          <p:attrName>ppt_w</p:attrName>
                                        </p:attrNameLst>
                                      </p:cBhvr>
                                      <p:tavLst>
                                        <p:tav tm="0">
                                          <p:val>
                                            <p:fltVal val="0"/>
                                          </p:val>
                                        </p:tav>
                                        <p:tav tm="100000">
                                          <p:val>
                                            <p:strVal val="#ppt_w"/>
                                          </p:val>
                                        </p:tav>
                                      </p:tavLst>
                                    </p:anim>
                                    <p:anim calcmode="lin" valueType="num">
                                      <p:cBhvr>
                                        <p:cTn id="69" dur="500" fill="hold"/>
                                        <p:tgtEl>
                                          <p:spTgt spid="21"/>
                                        </p:tgtEl>
                                        <p:attrNameLst>
                                          <p:attrName>ppt_h</p:attrName>
                                        </p:attrNameLst>
                                      </p:cBhvr>
                                      <p:tavLst>
                                        <p:tav tm="0">
                                          <p:val>
                                            <p:fltVal val="0"/>
                                          </p:val>
                                        </p:tav>
                                        <p:tav tm="100000">
                                          <p:val>
                                            <p:strVal val="#ppt_h"/>
                                          </p:val>
                                        </p:tav>
                                      </p:tavLst>
                                    </p:anim>
                                    <p:anim calcmode="lin" valueType="num">
                                      <p:cBhvr>
                                        <p:cTn id="70" dur="500" fill="hold"/>
                                        <p:tgtEl>
                                          <p:spTgt spid="21"/>
                                        </p:tgtEl>
                                        <p:attrNameLst>
                                          <p:attrName>style.rotation</p:attrName>
                                        </p:attrNameLst>
                                      </p:cBhvr>
                                      <p:tavLst>
                                        <p:tav tm="0">
                                          <p:val>
                                            <p:fltVal val="360"/>
                                          </p:val>
                                        </p:tav>
                                        <p:tav tm="100000">
                                          <p:val>
                                            <p:fltVal val="0"/>
                                          </p:val>
                                        </p:tav>
                                      </p:tavLst>
                                    </p:anim>
                                    <p:animEffect transition="in" filter="fade">
                                      <p:cBhvr>
                                        <p:cTn id="71" dur="500"/>
                                        <p:tgtEl>
                                          <p:spTgt spid="21"/>
                                        </p:tgtEl>
                                      </p:cBhvr>
                                    </p:animEffect>
                                  </p:childTnLst>
                                </p:cTn>
                              </p:par>
                            </p:childTnLst>
                          </p:cTn>
                        </p:par>
                        <p:par>
                          <p:cTn id="72" fill="hold">
                            <p:stCondLst>
                              <p:cond delay="4000"/>
                            </p:stCondLst>
                            <p:childTnLst>
                              <p:par>
                                <p:cTn id="73" presetID="49" presetClass="entr" presetSubtype="0" decel="100000" fill="hold"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 calcmode="lin" valueType="num">
                                      <p:cBhvr>
                                        <p:cTn id="77" dur="500" fill="hold"/>
                                        <p:tgtEl>
                                          <p:spTgt spid="22"/>
                                        </p:tgtEl>
                                        <p:attrNameLst>
                                          <p:attrName>style.rotation</p:attrName>
                                        </p:attrNameLst>
                                      </p:cBhvr>
                                      <p:tavLst>
                                        <p:tav tm="0">
                                          <p:val>
                                            <p:fltVal val="360"/>
                                          </p:val>
                                        </p:tav>
                                        <p:tav tm="100000">
                                          <p:val>
                                            <p:fltVal val="0"/>
                                          </p:val>
                                        </p:tav>
                                      </p:tavLst>
                                    </p:anim>
                                    <p:animEffect transition="in" filter="fade">
                                      <p:cBhvr>
                                        <p:cTn id="78" dur="500"/>
                                        <p:tgtEl>
                                          <p:spTgt spid="22"/>
                                        </p:tgtEl>
                                      </p:cBhvr>
                                    </p:animEffect>
                                  </p:childTnLst>
                                </p:cTn>
                              </p:par>
                            </p:childTnLst>
                          </p:cTn>
                        </p:par>
                        <p:par>
                          <p:cTn id="79" fill="hold">
                            <p:stCondLst>
                              <p:cond delay="4500"/>
                            </p:stCondLst>
                            <p:childTnLst>
                              <p:par>
                                <p:cTn id="80" presetID="49" presetClass="entr" presetSubtype="0" decel="100000"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p:cTn id="82" dur="500" fill="hold"/>
                                        <p:tgtEl>
                                          <p:spTgt spid="23"/>
                                        </p:tgtEl>
                                        <p:attrNameLst>
                                          <p:attrName>ppt_w</p:attrName>
                                        </p:attrNameLst>
                                      </p:cBhvr>
                                      <p:tavLst>
                                        <p:tav tm="0">
                                          <p:val>
                                            <p:fltVal val="0"/>
                                          </p:val>
                                        </p:tav>
                                        <p:tav tm="100000">
                                          <p:val>
                                            <p:strVal val="#ppt_w"/>
                                          </p:val>
                                        </p:tav>
                                      </p:tavLst>
                                    </p:anim>
                                    <p:anim calcmode="lin" valueType="num">
                                      <p:cBhvr>
                                        <p:cTn id="83" dur="500" fill="hold"/>
                                        <p:tgtEl>
                                          <p:spTgt spid="23"/>
                                        </p:tgtEl>
                                        <p:attrNameLst>
                                          <p:attrName>ppt_h</p:attrName>
                                        </p:attrNameLst>
                                      </p:cBhvr>
                                      <p:tavLst>
                                        <p:tav tm="0">
                                          <p:val>
                                            <p:fltVal val="0"/>
                                          </p:val>
                                        </p:tav>
                                        <p:tav tm="100000">
                                          <p:val>
                                            <p:strVal val="#ppt_h"/>
                                          </p:val>
                                        </p:tav>
                                      </p:tavLst>
                                    </p:anim>
                                    <p:anim calcmode="lin" valueType="num">
                                      <p:cBhvr>
                                        <p:cTn id="84" dur="500" fill="hold"/>
                                        <p:tgtEl>
                                          <p:spTgt spid="23"/>
                                        </p:tgtEl>
                                        <p:attrNameLst>
                                          <p:attrName>style.rotation</p:attrName>
                                        </p:attrNameLst>
                                      </p:cBhvr>
                                      <p:tavLst>
                                        <p:tav tm="0">
                                          <p:val>
                                            <p:fltVal val="360"/>
                                          </p:val>
                                        </p:tav>
                                        <p:tav tm="100000">
                                          <p:val>
                                            <p:fltVal val="0"/>
                                          </p:val>
                                        </p:tav>
                                      </p:tavLst>
                                    </p:anim>
                                    <p:animEffect transition="in" filter="fade">
                                      <p:cBhvr>
                                        <p:cTn id="8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大趋势：移动性</a:t>
            </a:r>
            <a:endParaRPr lang="en-US" sz="3200" dirty="0">
              <a:solidFill>
                <a:schemeClr val="bg1"/>
              </a:solidFill>
              <a:ea typeface="黑体" pitchFamily="2" charset="-122"/>
            </a:endParaRPr>
          </a:p>
        </p:txBody>
      </p:sp>
      <p:sp>
        <p:nvSpPr>
          <p:cNvPr id="3" name="TextBox 2"/>
          <p:cNvSpPr txBox="1"/>
          <p:nvPr/>
        </p:nvSpPr>
        <p:spPr>
          <a:xfrm>
            <a:off x="459396" y="1945436"/>
            <a:ext cx="6755818" cy="369332"/>
          </a:xfrm>
          <a:prstGeom prst="rect">
            <a:avLst/>
          </a:prstGeom>
          <a:noFill/>
        </p:spPr>
        <p:txBody>
          <a:bodyPr wrap="square" rtlCol="0">
            <a:spAutoFit/>
          </a:bodyPr>
          <a:lstStyle/>
          <a:p>
            <a:endParaRPr lang="en-US" dirty="0">
              <a:ea typeface="黑体" pitchFamily="2" charset="-122"/>
            </a:endParaRPr>
          </a:p>
        </p:txBody>
      </p:sp>
      <p:sp>
        <p:nvSpPr>
          <p:cNvPr id="2" name="Rectangle 1"/>
          <p:cNvSpPr/>
          <p:nvPr/>
        </p:nvSpPr>
        <p:spPr>
          <a:xfrm>
            <a:off x="212768" y="1697748"/>
            <a:ext cx="5316162" cy="4665893"/>
          </a:xfrm>
          <a:prstGeom prst="rect">
            <a:avLst/>
          </a:prstGeom>
        </p:spPr>
        <p:txBody>
          <a:bodyPr wrap="square">
            <a:spAutoFit/>
          </a:bodyPr>
          <a:lstStyle/>
          <a:p>
            <a:pPr marL="284196" lvl="2" indent="-176205" algn="l" defTabSz="914400">
              <a:lnSpc>
                <a:spcPct val="110000"/>
              </a:lnSpc>
              <a:spcBef>
                <a:spcPts val="600"/>
              </a:spcBef>
              <a:buFont typeface="Arial"/>
              <a:buChar char="•"/>
            </a:pPr>
            <a:r>
              <a:rPr lang="zh-CN" sz="1800" b="0" i="0" dirty="0">
                <a:solidFill>
                  <a:schemeClr val="tx1"/>
                </a:solidFill>
                <a:latin typeface="Arial"/>
                <a:ea typeface="黑体" pitchFamily="2" charset="-122"/>
                <a:cs typeface="+mn-cs"/>
              </a:rPr>
              <a:t>2011 年，40% 以上的移动用户</a:t>
            </a:r>
            <a:br>
              <a:rPr lang="zh-CN" sz="1800" b="0" i="0" dirty="0">
                <a:solidFill>
                  <a:schemeClr val="tx1"/>
                </a:solidFill>
                <a:latin typeface="Arial"/>
                <a:ea typeface="黑体" pitchFamily="2" charset="-122"/>
                <a:cs typeface="+mn-cs"/>
              </a:rPr>
            </a:br>
            <a:r>
              <a:rPr lang="zh-CN" sz="1800" b="0" i="0" dirty="0">
                <a:solidFill>
                  <a:schemeClr val="tx1"/>
                </a:solidFill>
                <a:latin typeface="Arial"/>
                <a:ea typeface="黑体" pitchFamily="2" charset="-122"/>
                <a:cs typeface="+mn-cs"/>
              </a:rPr>
              <a:t>接入互联网 </a:t>
            </a:r>
            <a:br>
              <a:rPr lang="zh-CN" sz="1800" b="0" i="0" dirty="0">
                <a:solidFill>
                  <a:schemeClr val="tx1"/>
                </a:solidFill>
                <a:latin typeface="Arial"/>
                <a:ea typeface="黑体" pitchFamily="2" charset="-122"/>
                <a:cs typeface="+mn-cs"/>
              </a:rPr>
            </a:br>
            <a:endParaRPr lang="en-US" dirty="0" smtClean="0">
              <a:ea typeface="黑体" pitchFamily="2" charset="-122"/>
            </a:endParaRPr>
          </a:p>
          <a:p>
            <a:pPr marL="284196" lvl="2" indent="-176205" algn="l" defTabSz="914400">
              <a:lnSpc>
                <a:spcPct val="110000"/>
              </a:lnSpc>
              <a:spcBef>
                <a:spcPts val="600"/>
              </a:spcBef>
              <a:buFont typeface="Arial"/>
              <a:buChar char="•"/>
            </a:pPr>
            <a:r>
              <a:rPr lang="zh-CN" sz="1800" b="0" i="0" dirty="0">
                <a:solidFill>
                  <a:schemeClr val="tx1"/>
                </a:solidFill>
                <a:latin typeface="Arial"/>
                <a:ea typeface="黑体" pitchFamily="2" charset="-122"/>
                <a:cs typeface="+mn-cs"/>
              </a:rPr>
              <a:t>2011 年，智能手机销量超过了</a:t>
            </a:r>
            <a:br>
              <a:rPr lang="zh-CN" sz="1800" b="0" i="0" dirty="0">
                <a:solidFill>
                  <a:schemeClr val="tx1"/>
                </a:solidFill>
                <a:latin typeface="Arial"/>
                <a:ea typeface="黑体" pitchFamily="2" charset="-122"/>
                <a:cs typeface="+mn-cs"/>
              </a:rPr>
            </a:br>
            <a:r>
              <a:rPr lang="zh-CN" sz="1800" b="0" i="0" dirty="0">
                <a:solidFill>
                  <a:schemeClr val="tx1"/>
                </a:solidFill>
                <a:latin typeface="Arial"/>
                <a:ea typeface="黑体" pitchFamily="2" charset="-122"/>
                <a:cs typeface="+mn-cs"/>
              </a:rPr>
              <a:t>个人计算机销量</a:t>
            </a:r>
            <a:br>
              <a:rPr lang="zh-CN" sz="1800" b="0" i="0" dirty="0">
                <a:solidFill>
                  <a:schemeClr val="tx1"/>
                </a:solidFill>
                <a:latin typeface="Arial"/>
                <a:ea typeface="黑体" pitchFamily="2" charset="-122"/>
                <a:cs typeface="+mn-cs"/>
              </a:rPr>
            </a:br>
            <a:endParaRPr lang="en-US" dirty="0">
              <a:ea typeface="黑体" pitchFamily="2" charset="-122"/>
            </a:endParaRPr>
          </a:p>
          <a:p>
            <a:pPr marL="284196" lvl="2" indent="-176205" algn="l" defTabSz="914400">
              <a:lnSpc>
                <a:spcPct val="110000"/>
              </a:lnSpc>
              <a:spcBef>
                <a:spcPts val="600"/>
              </a:spcBef>
              <a:buFont typeface="Arial"/>
              <a:buChar char="•"/>
            </a:pPr>
            <a:r>
              <a:rPr lang="zh-CN" sz="1800" b="0" i="0" dirty="0">
                <a:solidFill>
                  <a:schemeClr val="tx1"/>
                </a:solidFill>
                <a:latin typeface="Arial"/>
                <a:ea typeface="黑体" pitchFamily="2" charset="-122"/>
                <a:cs typeface="+mn-cs"/>
              </a:rPr>
              <a:t>2013 年，移动设备是中端市场最常用的 Web </a:t>
            </a:r>
            <a:r>
              <a:rPr lang="en-US" altLang="zh-CN" sz="1800" b="0" i="0" dirty="0" smtClean="0">
                <a:solidFill>
                  <a:schemeClr val="tx1"/>
                </a:solidFill>
                <a:latin typeface="Arial"/>
                <a:ea typeface="黑体" pitchFamily="2" charset="-122"/>
                <a:cs typeface="+mn-cs"/>
              </a:rPr>
              <a:t/>
            </a:r>
            <a:br>
              <a:rPr lang="en-US" altLang="zh-CN" sz="1800" b="0" i="0" dirty="0" smtClean="0">
                <a:solidFill>
                  <a:schemeClr val="tx1"/>
                </a:solidFill>
                <a:latin typeface="Arial"/>
                <a:ea typeface="黑体" pitchFamily="2" charset="-122"/>
                <a:cs typeface="+mn-cs"/>
              </a:rPr>
            </a:br>
            <a:r>
              <a:rPr lang="zh-CN" sz="1800" b="0" i="0" dirty="0" smtClean="0">
                <a:solidFill>
                  <a:schemeClr val="tx1"/>
                </a:solidFill>
                <a:latin typeface="Arial"/>
                <a:ea typeface="黑体" pitchFamily="2" charset="-122"/>
                <a:cs typeface="+mn-cs"/>
              </a:rPr>
              <a:t>访问</a:t>
            </a:r>
            <a:r>
              <a:rPr lang="zh-CN" sz="1800" b="0" i="0" dirty="0">
                <a:solidFill>
                  <a:schemeClr val="tx1"/>
                </a:solidFill>
                <a:latin typeface="Arial"/>
                <a:ea typeface="黑体" pitchFamily="2" charset="-122"/>
                <a:cs typeface="+mn-cs"/>
              </a:rPr>
              <a:t>工具 </a:t>
            </a:r>
            <a:br>
              <a:rPr lang="zh-CN" sz="1800" b="0" i="0" dirty="0">
                <a:solidFill>
                  <a:schemeClr val="tx1"/>
                </a:solidFill>
                <a:latin typeface="Arial"/>
                <a:ea typeface="黑体" pitchFamily="2" charset="-122"/>
                <a:cs typeface="+mn-cs"/>
              </a:rPr>
            </a:br>
            <a:endParaRPr lang="en-US" dirty="0">
              <a:ea typeface="黑体" pitchFamily="2" charset="-122"/>
            </a:endParaRPr>
          </a:p>
          <a:p>
            <a:pPr marL="284196" lvl="2" indent="-176205" algn="l" defTabSz="914400">
              <a:lnSpc>
                <a:spcPct val="110000"/>
              </a:lnSpc>
              <a:spcBef>
                <a:spcPts val="600"/>
              </a:spcBef>
              <a:buFont typeface="Arial"/>
              <a:buChar char="•"/>
            </a:pPr>
            <a:r>
              <a:rPr lang="zh-CN" sz="1800" b="0" i="0" dirty="0">
                <a:solidFill>
                  <a:schemeClr val="tx1"/>
                </a:solidFill>
                <a:latin typeface="Arial"/>
                <a:ea typeface="黑体" pitchFamily="2" charset="-122"/>
                <a:cs typeface="+mn-cs"/>
              </a:rPr>
              <a:t>到 2016 年，移动设备与个人计算机的销量比将达到 4:1</a:t>
            </a:r>
            <a:br>
              <a:rPr lang="zh-CN" sz="1800" b="0" i="0" dirty="0">
                <a:solidFill>
                  <a:schemeClr val="tx1"/>
                </a:solidFill>
                <a:latin typeface="Arial"/>
                <a:ea typeface="黑体" pitchFamily="2" charset="-122"/>
                <a:cs typeface="+mn-cs"/>
              </a:rPr>
            </a:br>
            <a:endParaRPr lang="en-US" dirty="0">
              <a:ea typeface="黑体" pitchFamily="2" charset="-122"/>
            </a:endParaRPr>
          </a:p>
          <a:p>
            <a:pPr marL="284196" lvl="2" indent="-176205" algn="l" defTabSz="914400">
              <a:lnSpc>
                <a:spcPct val="110000"/>
              </a:lnSpc>
              <a:spcBef>
                <a:spcPts val="600"/>
              </a:spcBef>
              <a:buFont typeface="Arial"/>
              <a:buChar char="•"/>
            </a:pPr>
            <a:r>
              <a:rPr lang="zh-CN" sz="1800" b="0" i="0" dirty="0">
                <a:solidFill>
                  <a:schemeClr val="tx1"/>
                </a:solidFill>
                <a:latin typeface="Arial"/>
                <a:ea typeface="黑体" pitchFamily="2" charset="-122"/>
                <a:cs typeface="+mn-cs"/>
              </a:rPr>
              <a:t>到 2017 年，美国零售市场中，平板电脑所占份额将上升至 71.5%， 智能手机将上升至 27%</a:t>
            </a:r>
            <a:endParaRPr lang="en-US" dirty="0" smtClean="0">
              <a:solidFill>
                <a:srgbClr val="FF0000"/>
              </a:solidFill>
              <a:ea typeface="黑体" pitchFamily="2" charset="-122"/>
            </a:endParaRPr>
          </a:p>
        </p:txBody>
      </p:sp>
      <p:pic>
        <p:nvPicPr>
          <p:cNvPr id="9" name="Picture 8" descr="X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73245" y="1209612"/>
            <a:ext cx="4766310" cy="3497580"/>
          </a:xfrm>
          <a:prstGeom prst="rect">
            <a:avLst/>
          </a:prstGeom>
        </p:spPr>
      </p:pic>
      <p:pic>
        <p:nvPicPr>
          <p:cNvPr id="6" name="Picture 5" descr="Mobil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16699" y="4719892"/>
            <a:ext cx="1162050" cy="1593850"/>
          </a:xfrm>
          <a:prstGeom prst="rect">
            <a:avLst/>
          </a:prstGeom>
          <a:effectLst>
            <a:reflection stA="50000" endPos="25000" dist="25400" dir="5400000" sy="-100000" algn="bl" rotWithShape="0"/>
          </a:effectLst>
        </p:spPr>
      </p:pic>
      <p:cxnSp>
        <p:nvCxnSpPr>
          <p:cNvPr id="10" name="Straight Connector 9"/>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59396" y="6373789"/>
            <a:ext cx="2157963" cy="261610"/>
          </a:xfrm>
          <a:prstGeom prst="rect">
            <a:avLst/>
          </a:prstGeom>
          <a:noFill/>
        </p:spPr>
        <p:txBody>
          <a:bodyPr wrap="none" rtlCol="0">
            <a:spAutoFit/>
          </a:bodyPr>
          <a:lstStyle/>
          <a:p>
            <a:pPr algn="l" defTabSz="914400">
              <a:buNone/>
            </a:pPr>
            <a:r>
              <a:rPr lang="zh-CN" sz="1100" b="0" i="0">
                <a:solidFill>
                  <a:schemeClr val="tx1"/>
                </a:solidFill>
                <a:latin typeface="Arial"/>
                <a:ea typeface="黑体" pitchFamily="2" charset="-122"/>
                <a:cs typeface="+mn-cs"/>
              </a:rPr>
              <a:t>来源：硅谷内幕、Gartner、ITU</a:t>
            </a:r>
            <a:endParaRPr lang="en-US" sz="1100" dirty="0">
              <a:ea typeface="黑体" pitchFamily="2" charset="-122"/>
            </a:endParaRPr>
          </a:p>
        </p:txBody>
      </p:sp>
    </p:spTree>
    <p:extLst>
      <p:ext uri="{BB962C8B-B14F-4D97-AF65-F5344CB8AC3E}">
        <p14:creationId xmlns:p14="http://schemas.microsoft.com/office/powerpoint/2010/main" val="18194055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1500"/>
                            </p:stCondLst>
                            <p:childTnLst>
                              <p:par>
                                <p:cTn id="15" presetID="37" presetClass="entr" presetSubtype="0" fill="hold" grpId="0" nodeType="after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1000"/>
                                        <p:tgtEl>
                                          <p:spTgt spid="2">
                                            <p:txEl>
                                              <p:pRg st="0" end="0"/>
                                            </p:txEl>
                                          </p:spTgt>
                                        </p:tgtEl>
                                      </p:cBhvr>
                                    </p:animEffect>
                                    <p:anim calcmode="lin" valueType="num">
                                      <p:cBhvr>
                                        <p:cTn id="1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9" dur="900" decel="100000" fill="hold"/>
                                        <p:tgtEl>
                                          <p:spTgt spid="2">
                                            <p:txEl>
                                              <p:pRg st="0" end="0"/>
                                            </p:txEl>
                                          </p:spTgt>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2">
                                            <p:txEl>
                                              <p:pRg st="0" end="0"/>
                                            </p:txEl>
                                          </p:spTgt>
                                        </p:tgtEl>
                                        <p:attrNameLst>
                                          <p:attrName>ppt_y</p:attrName>
                                        </p:attrNameLst>
                                      </p:cBhvr>
                                      <p:tavLst>
                                        <p:tav tm="0">
                                          <p:val>
                                            <p:strVal val="#ppt_y-.03"/>
                                          </p:val>
                                        </p:tav>
                                        <p:tav tm="100000">
                                          <p:val>
                                            <p:strVal val="#ppt_y"/>
                                          </p:val>
                                        </p:tav>
                                      </p:tavLst>
                                    </p:anim>
                                  </p:childTnLst>
                                </p:cTn>
                              </p:par>
                            </p:childTnLst>
                          </p:cTn>
                        </p:par>
                        <p:par>
                          <p:cTn id="21" fill="hold">
                            <p:stCondLst>
                              <p:cond delay="2500"/>
                            </p:stCondLst>
                            <p:childTnLst>
                              <p:par>
                                <p:cTn id="22" presetID="37" presetClass="entr" presetSubtype="0" fill="hold" grpId="0" nodeType="after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fade">
                                      <p:cBhvr>
                                        <p:cTn id="24" dur="1000"/>
                                        <p:tgtEl>
                                          <p:spTgt spid="2">
                                            <p:txEl>
                                              <p:pRg st="1" end="1"/>
                                            </p:txEl>
                                          </p:spTgt>
                                        </p:tgtEl>
                                      </p:cBhvr>
                                    </p:animEffect>
                                    <p:anim calcmode="lin" valueType="num">
                                      <p:cBhvr>
                                        <p:cTn id="2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6" dur="900" decel="100000" fill="hold"/>
                                        <p:tgtEl>
                                          <p:spTgt spid="2">
                                            <p:txEl>
                                              <p:pRg st="1" end="1"/>
                                            </p:txEl>
                                          </p:spTgt>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2">
                                            <p:txEl>
                                              <p:pRg st="1" end="1"/>
                                            </p:txEl>
                                          </p:spTgt>
                                        </p:tgtEl>
                                        <p:attrNameLst>
                                          <p:attrName>ppt_y</p:attrName>
                                        </p:attrNameLst>
                                      </p:cBhvr>
                                      <p:tavLst>
                                        <p:tav tm="0">
                                          <p:val>
                                            <p:strVal val="#ppt_y-.03"/>
                                          </p:val>
                                        </p:tav>
                                        <p:tav tm="100000">
                                          <p:val>
                                            <p:strVal val="#ppt_y"/>
                                          </p:val>
                                        </p:tav>
                                      </p:tavLst>
                                    </p:anim>
                                  </p:childTnLst>
                                </p:cTn>
                              </p:par>
                            </p:childTnLst>
                          </p:cTn>
                        </p:par>
                        <p:par>
                          <p:cTn id="28" fill="hold">
                            <p:stCondLst>
                              <p:cond delay="3500"/>
                            </p:stCondLst>
                            <p:childTnLst>
                              <p:par>
                                <p:cTn id="29" presetID="37" presetClass="entr" presetSubtype="0" fill="hold" grpId="0" nodeType="after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animEffect transition="in" filter="fade">
                                      <p:cBhvr>
                                        <p:cTn id="31" dur="1000"/>
                                        <p:tgtEl>
                                          <p:spTgt spid="2">
                                            <p:txEl>
                                              <p:pRg st="2" end="2"/>
                                            </p:txEl>
                                          </p:spTgt>
                                        </p:tgtEl>
                                      </p:cBhvr>
                                    </p:animEffect>
                                    <p:anim calcmode="lin" valueType="num">
                                      <p:cBhvr>
                                        <p:cTn id="3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2">
                                            <p:txEl>
                                              <p:pRg st="2" end="2"/>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
                                            <p:txEl>
                                              <p:pRg st="2" end="2"/>
                                            </p:txEl>
                                          </p:spTgt>
                                        </p:tgtEl>
                                        <p:attrNameLst>
                                          <p:attrName>ppt_y</p:attrName>
                                        </p:attrNameLst>
                                      </p:cBhvr>
                                      <p:tavLst>
                                        <p:tav tm="0">
                                          <p:val>
                                            <p:strVal val="#ppt_y-.03"/>
                                          </p:val>
                                        </p:tav>
                                        <p:tav tm="100000">
                                          <p:val>
                                            <p:strVal val="#ppt_y"/>
                                          </p:val>
                                        </p:tav>
                                      </p:tavLst>
                                    </p:anim>
                                  </p:childTnLst>
                                </p:cTn>
                              </p:par>
                            </p:childTnLst>
                          </p:cTn>
                        </p:par>
                        <p:par>
                          <p:cTn id="35" fill="hold">
                            <p:stCondLst>
                              <p:cond delay="4500"/>
                            </p:stCondLst>
                            <p:childTnLst>
                              <p:par>
                                <p:cTn id="36" presetID="37" presetClass="entr" presetSubtype="0" fill="hold" grpId="0" nodeType="afterEffect">
                                  <p:stCondLst>
                                    <p:cond delay="0"/>
                                  </p:stCondLst>
                                  <p:childTnLst>
                                    <p:set>
                                      <p:cBhvr>
                                        <p:cTn id="37" dur="1" fill="hold">
                                          <p:stCondLst>
                                            <p:cond delay="0"/>
                                          </p:stCondLst>
                                        </p:cTn>
                                        <p:tgtEl>
                                          <p:spTgt spid="2">
                                            <p:txEl>
                                              <p:pRg st="3" end="3"/>
                                            </p:txEl>
                                          </p:spTgt>
                                        </p:tgtEl>
                                        <p:attrNameLst>
                                          <p:attrName>style.visibility</p:attrName>
                                        </p:attrNameLst>
                                      </p:cBhvr>
                                      <p:to>
                                        <p:strVal val="visible"/>
                                      </p:to>
                                    </p:set>
                                    <p:animEffect transition="in" filter="fade">
                                      <p:cBhvr>
                                        <p:cTn id="38" dur="1000"/>
                                        <p:tgtEl>
                                          <p:spTgt spid="2">
                                            <p:txEl>
                                              <p:pRg st="3" end="3"/>
                                            </p:txEl>
                                          </p:spTgt>
                                        </p:tgtEl>
                                      </p:cBhvr>
                                    </p:animEffect>
                                    <p:anim calcmode="lin" valueType="num">
                                      <p:cBhvr>
                                        <p:cTn id="3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40" dur="900" decel="100000" fill="hold"/>
                                        <p:tgtEl>
                                          <p:spTgt spid="2">
                                            <p:txEl>
                                              <p:pRg st="3" end="3"/>
                                            </p:txEl>
                                          </p:spTgt>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
                                            <p:txEl>
                                              <p:pRg st="3" end="3"/>
                                            </p:txEl>
                                          </p:spTgt>
                                        </p:tgtEl>
                                        <p:attrNameLst>
                                          <p:attrName>ppt_y</p:attrName>
                                        </p:attrNameLst>
                                      </p:cBhvr>
                                      <p:tavLst>
                                        <p:tav tm="0">
                                          <p:val>
                                            <p:strVal val="#ppt_y-.03"/>
                                          </p:val>
                                        </p:tav>
                                        <p:tav tm="100000">
                                          <p:val>
                                            <p:strVal val="#ppt_y"/>
                                          </p:val>
                                        </p:tav>
                                      </p:tavLst>
                                    </p:anim>
                                  </p:childTnLst>
                                </p:cTn>
                              </p:par>
                            </p:childTnLst>
                          </p:cTn>
                        </p:par>
                        <p:par>
                          <p:cTn id="42" fill="hold">
                            <p:stCondLst>
                              <p:cond delay="5500"/>
                            </p:stCondLst>
                            <p:childTnLst>
                              <p:par>
                                <p:cTn id="43" presetID="22" presetClass="entr" presetSubtype="4" fill="hold" nodeType="after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animEffect transition="in" filter="wipe(down)">
                                      <p:cBhvr>
                                        <p:cTn id="4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71512"/>
            <a:ext cx="9144000" cy="5686488"/>
          </a:xfrm>
          <a:prstGeom prst="rect">
            <a:avLst/>
          </a:prstGeom>
        </p:spPr>
      </p:pic>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大趋势：云计算</a:t>
            </a:r>
            <a:endParaRPr lang="en-US" sz="3200" dirty="0">
              <a:solidFill>
                <a:schemeClr val="bg1"/>
              </a:solidFill>
              <a:ea typeface="黑体" pitchFamily="2" charset="-122"/>
            </a:endParaRPr>
          </a:p>
        </p:txBody>
      </p:sp>
      <p:sp>
        <p:nvSpPr>
          <p:cNvPr id="3" name="TextBox 2"/>
          <p:cNvSpPr txBox="1"/>
          <p:nvPr/>
        </p:nvSpPr>
        <p:spPr>
          <a:xfrm>
            <a:off x="229702" y="1915809"/>
            <a:ext cx="4131310" cy="3979551"/>
          </a:xfrm>
          <a:prstGeom prst="rect">
            <a:avLst/>
          </a:prstGeom>
          <a:noFill/>
        </p:spPr>
        <p:txBody>
          <a:bodyPr wrap="square" rtlCol="0">
            <a:spAutoFit/>
          </a:bodyPr>
          <a:lstStyle/>
          <a:p>
            <a:pPr marL="284196" lvl="2" indent="-176205" algn="l" defTabSz="914400">
              <a:lnSpc>
                <a:spcPct val="120000"/>
              </a:lnSpc>
              <a:spcBef>
                <a:spcPts val="600"/>
              </a:spcBef>
              <a:buFont typeface="Arial"/>
              <a:buChar char="•"/>
            </a:pPr>
            <a:r>
              <a:rPr lang="zh-CN" sz="1800" b="0" i="0" dirty="0">
                <a:solidFill>
                  <a:schemeClr val="tx1"/>
                </a:solidFill>
                <a:latin typeface="Arial"/>
                <a:ea typeface="黑体" pitchFamily="2" charset="-122"/>
                <a:cs typeface="+mn-cs"/>
              </a:rPr>
              <a:t>公共云为所有规模的企业营造</a:t>
            </a:r>
            <a:r>
              <a:rPr lang="zh-CN" sz="1800" b="0" i="0" dirty="0" smtClean="0">
                <a:solidFill>
                  <a:schemeClr val="tx1"/>
                </a:solidFill>
                <a:latin typeface="Arial"/>
                <a:ea typeface="黑体" pitchFamily="2" charset="-122"/>
                <a:cs typeface="+mn-cs"/>
              </a:rPr>
              <a:t>公平</a:t>
            </a:r>
            <a:r>
              <a:rPr lang="en-US" altLang="zh-CN" sz="1800" b="0" i="0" dirty="0" smtClean="0">
                <a:solidFill>
                  <a:schemeClr val="tx1"/>
                </a:solidFill>
                <a:latin typeface="Arial"/>
                <a:ea typeface="黑体" pitchFamily="2" charset="-122"/>
                <a:cs typeface="+mn-cs"/>
              </a:rPr>
              <a:t/>
            </a:r>
            <a:br>
              <a:rPr lang="en-US" altLang="zh-CN" sz="1800" b="0" i="0" dirty="0" smtClean="0">
                <a:solidFill>
                  <a:schemeClr val="tx1"/>
                </a:solidFill>
                <a:latin typeface="Arial"/>
                <a:ea typeface="黑体" pitchFamily="2" charset="-122"/>
                <a:cs typeface="+mn-cs"/>
              </a:rPr>
            </a:br>
            <a:r>
              <a:rPr lang="zh-CN" sz="1800" b="0" i="0" dirty="0" smtClean="0">
                <a:solidFill>
                  <a:schemeClr val="tx1"/>
                </a:solidFill>
                <a:latin typeface="Arial"/>
                <a:ea typeface="黑体" pitchFamily="2" charset="-122"/>
                <a:cs typeface="+mn-cs"/>
              </a:rPr>
              <a:t>的</a:t>
            </a:r>
            <a:r>
              <a:rPr lang="zh-CN" sz="1800" b="0" i="0" dirty="0">
                <a:solidFill>
                  <a:schemeClr val="tx1"/>
                </a:solidFill>
                <a:latin typeface="Arial"/>
                <a:ea typeface="黑体" pitchFamily="2" charset="-122"/>
                <a:cs typeface="+mn-cs"/>
              </a:rPr>
              <a:t>竞争</a:t>
            </a:r>
            <a:r>
              <a:rPr lang="zh-CN" sz="1800" b="0" i="0" dirty="0" smtClean="0">
                <a:solidFill>
                  <a:schemeClr val="tx1"/>
                </a:solidFill>
                <a:latin typeface="Arial"/>
                <a:ea typeface="黑体" pitchFamily="2" charset="-122"/>
                <a:cs typeface="+mn-cs"/>
              </a:rPr>
              <a:t>环境</a:t>
            </a:r>
            <a:r>
              <a:rPr lang="zh-CN" altLang="en-US" sz="1800" b="0" i="0" dirty="0" smtClean="0">
                <a:solidFill>
                  <a:schemeClr val="tx1"/>
                </a:solidFill>
                <a:latin typeface="Arial"/>
                <a:ea typeface="黑体" pitchFamily="2" charset="-122"/>
                <a:cs typeface="+mn-cs"/>
              </a:rPr>
              <a:t> </a:t>
            </a:r>
            <a:r>
              <a:rPr lang="zh-CN" sz="1800" b="0" i="0" dirty="0">
                <a:solidFill>
                  <a:schemeClr val="tx1"/>
                </a:solidFill>
                <a:latin typeface="Arial"/>
                <a:ea typeface="黑体" pitchFamily="2" charset="-122"/>
                <a:cs typeface="+mn-cs"/>
              </a:rPr>
              <a:t/>
            </a:r>
            <a:br>
              <a:rPr lang="zh-CN" sz="1800" b="0" i="0" dirty="0">
                <a:solidFill>
                  <a:schemeClr val="tx1"/>
                </a:solidFill>
                <a:latin typeface="Arial"/>
                <a:ea typeface="黑体" pitchFamily="2" charset="-122"/>
                <a:cs typeface="+mn-cs"/>
              </a:rPr>
            </a:br>
            <a:endParaRPr lang="en-US" dirty="0">
              <a:ea typeface="黑体" pitchFamily="2" charset="-122"/>
            </a:endParaRPr>
          </a:p>
          <a:p>
            <a:pPr marL="284196" lvl="2" indent="-176205" algn="l" defTabSz="914400">
              <a:lnSpc>
                <a:spcPct val="120000"/>
              </a:lnSpc>
              <a:spcBef>
                <a:spcPts val="600"/>
              </a:spcBef>
              <a:buFont typeface="Arial"/>
              <a:buChar char="•"/>
            </a:pPr>
            <a:r>
              <a:rPr lang="zh-CN" dirty="0">
                <a:latin typeface="Arial"/>
                <a:ea typeface="黑体" pitchFamily="2" charset="-122"/>
              </a:rPr>
              <a:t>2011 年，超过 1/3 的中端市场企业使用云应用</a:t>
            </a:r>
            <a:r>
              <a:rPr lang="zh-CN" sz="1800" b="0" i="0" dirty="0">
                <a:solidFill>
                  <a:schemeClr val="tx1"/>
                </a:solidFill>
                <a:latin typeface="Arial"/>
                <a:ea typeface="黑体" pitchFamily="2" charset="-122"/>
                <a:cs typeface="+mn-cs"/>
              </a:rPr>
              <a:t/>
            </a:r>
            <a:br>
              <a:rPr lang="zh-CN" sz="1800" b="0" i="0" dirty="0">
                <a:solidFill>
                  <a:schemeClr val="tx1"/>
                </a:solidFill>
                <a:latin typeface="Arial"/>
                <a:ea typeface="黑体" pitchFamily="2" charset="-122"/>
                <a:cs typeface="+mn-cs"/>
              </a:rPr>
            </a:br>
            <a:endParaRPr lang="en-US" dirty="0" smtClean="0">
              <a:ea typeface="黑体" pitchFamily="2" charset="-122"/>
            </a:endParaRPr>
          </a:p>
          <a:p>
            <a:pPr marL="284196" lvl="2" indent="-176205" algn="l" defTabSz="914400">
              <a:lnSpc>
                <a:spcPct val="120000"/>
              </a:lnSpc>
              <a:spcBef>
                <a:spcPts val="600"/>
              </a:spcBef>
              <a:buFont typeface="Arial"/>
              <a:buChar char="•"/>
            </a:pPr>
            <a:r>
              <a:rPr lang="zh-CN" sz="1800" b="0" i="0" dirty="0">
                <a:solidFill>
                  <a:schemeClr val="tx1"/>
                </a:solidFill>
                <a:latin typeface="Arial"/>
                <a:ea typeface="黑体" pitchFamily="2" charset="-122"/>
                <a:cs typeface="+mn-cs"/>
              </a:rPr>
              <a:t>2009-2015 年，公共 IT 云服务支出将增加 400%</a:t>
            </a:r>
            <a:br>
              <a:rPr lang="zh-CN" sz="1800" b="0" i="0" dirty="0">
                <a:solidFill>
                  <a:schemeClr val="tx1"/>
                </a:solidFill>
                <a:latin typeface="Arial"/>
                <a:ea typeface="黑体" pitchFamily="2" charset="-122"/>
                <a:cs typeface="+mn-cs"/>
              </a:rPr>
            </a:br>
            <a:endParaRPr lang="en-US" dirty="0" smtClean="0">
              <a:ea typeface="黑体" pitchFamily="2" charset="-122"/>
            </a:endParaRPr>
          </a:p>
          <a:p>
            <a:pPr marL="284196" lvl="2" indent="-176205" algn="l" defTabSz="914400">
              <a:lnSpc>
                <a:spcPct val="120000"/>
              </a:lnSpc>
              <a:spcBef>
                <a:spcPts val="600"/>
              </a:spcBef>
              <a:buFont typeface="Arial"/>
              <a:buChar char="•"/>
            </a:pPr>
            <a:r>
              <a:rPr lang="zh-CN" sz="1800" b="0" i="0" dirty="0">
                <a:solidFill>
                  <a:schemeClr val="tx1"/>
                </a:solidFill>
                <a:latin typeface="Arial"/>
                <a:ea typeface="黑体" pitchFamily="2" charset="-122"/>
                <a:cs typeface="+mn-cs"/>
              </a:rPr>
              <a:t>2012 年，为云开发的新商业</a:t>
            </a:r>
            <a:r>
              <a:rPr lang="zh-CN" sz="1800" b="0" i="0" dirty="0" smtClean="0">
                <a:solidFill>
                  <a:schemeClr val="tx1"/>
                </a:solidFill>
                <a:latin typeface="Arial"/>
                <a:ea typeface="黑体" pitchFamily="2" charset="-122"/>
                <a:cs typeface="+mn-cs"/>
              </a:rPr>
              <a:t>应用</a:t>
            </a:r>
            <a:r>
              <a:rPr lang="en-US" altLang="zh-CN" sz="1800" b="0" i="0" dirty="0" smtClean="0">
                <a:solidFill>
                  <a:schemeClr val="tx1"/>
                </a:solidFill>
                <a:latin typeface="Arial"/>
                <a:ea typeface="黑体" pitchFamily="2" charset="-122"/>
                <a:cs typeface="+mn-cs"/>
              </a:rPr>
              <a:t/>
            </a:r>
            <a:br>
              <a:rPr lang="en-US" altLang="zh-CN" sz="1800" b="0" i="0" dirty="0" smtClean="0">
                <a:solidFill>
                  <a:schemeClr val="tx1"/>
                </a:solidFill>
                <a:latin typeface="Arial"/>
                <a:ea typeface="黑体" pitchFamily="2" charset="-122"/>
                <a:cs typeface="+mn-cs"/>
              </a:rPr>
            </a:br>
            <a:r>
              <a:rPr lang="zh-CN" sz="1800" b="0" i="0" dirty="0" smtClean="0">
                <a:solidFill>
                  <a:schemeClr val="tx1"/>
                </a:solidFill>
                <a:latin typeface="Arial"/>
                <a:ea typeface="黑体" pitchFamily="2" charset="-122"/>
                <a:cs typeface="+mn-cs"/>
              </a:rPr>
              <a:t>占 </a:t>
            </a:r>
            <a:r>
              <a:rPr lang="zh-CN" sz="1800" b="0" i="0" dirty="0">
                <a:solidFill>
                  <a:schemeClr val="tx1"/>
                </a:solidFill>
                <a:latin typeface="Arial"/>
                <a:ea typeface="黑体" pitchFamily="2" charset="-122"/>
                <a:cs typeface="+mn-cs"/>
              </a:rPr>
              <a:t>80%</a:t>
            </a:r>
            <a:endParaRPr lang="en-US" dirty="0">
              <a:ea typeface="黑体" pitchFamily="2" charset="-122"/>
            </a:endParaRPr>
          </a:p>
        </p:txBody>
      </p:sp>
      <p:pic>
        <p:nvPicPr>
          <p:cNvPr id="10" name="Picture 9" descr="X3.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61012" y="1209612"/>
            <a:ext cx="4760595" cy="3423285"/>
          </a:xfrm>
          <a:prstGeom prst="rect">
            <a:avLst/>
          </a:prstGeom>
        </p:spPr>
      </p:pic>
      <p:pic>
        <p:nvPicPr>
          <p:cNvPr id="13" name="Picture 12" descr="Clou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03900" y="4495799"/>
            <a:ext cx="2025650" cy="1327150"/>
          </a:xfrm>
          <a:prstGeom prst="rect">
            <a:avLst/>
          </a:prstGeom>
          <a:effectLst>
            <a:reflection blurRad="6350" stA="52000" endA="300" endPos="35000" dist="25400" dir="5400000" sy="-100000" algn="bl" rotWithShape="0"/>
          </a:effectLst>
        </p:spPr>
      </p:pic>
      <p:cxnSp>
        <p:nvCxnSpPr>
          <p:cNvPr id="8" name="Straight Connector 7"/>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9396" y="6373789"/>
            <a:ext cx="851515" cy="261610"/>
          </a:xfrm>
          <a:prstGeom prst="rect">
            <a:avLst/>
          </a:prstGeom>
          <a:noFill/>
        </p:spPr>
        <p:txBody>
          <a:bodyPr wrap="none" rtlCol="0">
            <a:spAutoFit/>
          </a:bodyPr>
          <a:lstStyle/>
          <a:p>
            <a:pPr algn="l" defTabSz="914400">
              <a:buNone/>
            </a:pPr>
            <a:r>
              <a:rPr lang="zh-CN" sz="1100" b="0" i="0">
                <a:solidFill>
                  <a:schemeClr val="tx1"/>
                </a:solidFill>
                <a:latin typeface="Arial"/>
                <a:ea typeface="黑体" pitchFamily="2" charset="-122"/>
                <a:cs typeface="+mn-cs"/>
              </a:rPr>
              <a:t>来源：IDC</a:t>
            </a:r>
            <a:endParaRPr lang="en-US" sz="1100" dirty="0">
              <a:ea typeface="黑体" pitchFamily="2" charset="-122"/>
            </a:endParaRPr>
          </a:p>
        </p:txBody>
      </p:sp>
    </p:spTree>
    <p:extLst>
      <p:ext uri="{BB962C8B-B14F-4D97-AF65-F5344CB8AC3E}">
        <p14:creationId xmlns:p14="http://schemas.microsoft.com/office/powerpoint/2010/main" val="236974362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par>
                          <p:cTn id="14" fill="hold">
                            <p:stCondLst>
                              <p:cond delay="1500"/>
                            </p:stCondLst>
                            <p:childTnLst>
                              <p:par>
                                <p:cTn id="15" presetID="37"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1000"/>
                                        <p:tgtEl>
                                          <p:spTgt spid="3">
                                            <p:txEl>
                                              <p:pRg st="3" end="3"/>
                                            </p:txEl>
                                          </p:spTgt>
                                        </p:tgtEl>
                                      </p:cBhvr>
                                    </p:animEffect>
                                    <p:anim calcmode="lin" valueType="num">
                                      <p:cBhvr>
                                        <p:cTn id="4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3"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208634"/>
            <a:ext cx="9144000" cy="5649366"/>
          </a:xfrm>
          <a:prstGeom prst="rect">
            <a:avLst/>
          </a:prstGeom>
        </p:spPr>
      </p:pic>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大趋势：风险降低</a:t>
            </a:r>
            <a:endParaRPr lang="en-US" sz="3200" dirty="0">
              <a:solidFill>
                <a:schemeClr val="bg1"/>
              </a:solidFill>
              <a:ea typeface="黑体" pitchFamily="2" charset="-122"/>
            </a:endParaRPr>
          </a:p>
        </p:txBody>
      </p:sp>
      <p:sp>
        <p:nvSpPr>
          <p:cNvPr id="3" name="TextBox 2"/>
          <p:cNvSpPr txBox="1"/>
          <p:nvPr/>
        </p:nvSpPr>
        <p:spPr>
          <a:xfrm>
            <a:off x="234129" y="1736500"/>
            <a:ext cx="4550522" cy="4013406"/>
          </a:xfrm>
          <a:prstGeom prst="rect">
            <a:avLst/>
          </a:prstGeom>
          <a:noFill/>
        </p:spPr>
        <p:txBody>
          <a:bodyPr wrap="square" rtlCol="0">
            <a:spAutoFit/>
          </a:bodyPr>
          <a:lstStyle/>
          <a:p>
            <a:pPr marL="169896" lvl="2" indent="-169896" algn="l" defTabSz="914400">
              <a:lnSpc>
                <a:spcPct val="120000"/>
              </a:lnSpc>
              <a:spcBef>
                <a:spcPts val="600"/>
              </a:spcBef>
              <a:buFont typeface="Arial"/>
              <a:buChar char="•"/>
            </a:pPr>
            <a:r>
              <a:rPr lang="zh-CN" sz="1800" b="0" i="0" dirty="0">
                <a:solidFill>
                  <a:schemeClr val="tx1"/>
                </a:solidFill>
                <a:latin typeface="Arial"/>
                <a:ea typeface="黑体" pitchFamily="2" charset="-122"/>
                <a:cs typeface="+mn-cs"/>
              </a:rPr>
              <a:t>45% 的</a:t>
            </a:r>
            <a:r>
              <a:rPr lang="zh-CN" sz="1800" b="0" i="0" dirty="0" smtClean="0">
                <a:solidFill>
                  <a:schemeClr val="tx1"/>
                </a:solidFill>
                <a:latin typeface="Arial"/>
                <a:ea typeface="黑体" pitchFamily="2" charset="-122"/>
                <a:cs typeface="+mn-cs"/>
              </a:rPr>
              <a:t>中小企业</a:t>
            </a:r>
            <a:r>
              <a:rPr lang="zh-CN" sz="1800" b="0" i="0" dirty="0">
                <a:solidFill>
                  <a:schemeClr val="tx1"/>
                </a:solidFill>
                <a:latin typeface="Arial"/>
                <a:ea typeface="黑体" pitchFamily="2" charset="-122"/>
                <a:cs typeface="+mn-cs"/>
              </a:rPr>
              <a:t>计划购买和升级安全</a:t>
            </a:r>
            <a:r>
              <a:rPr lang="zh-CN" sz="1800" b="0" i="0" dirty="0" smtClean="0">
                <a:solidFill>
                  <a:schemeClr val="tx1"/>
                </a:solidFill>
                <a:latin typeface="Arial"/>
                <a:ea typeface="黑体" pitchFamily="2" charset="-122"/>
                <a:cs typeface="+mn-cs"/>
              </a:rPr>
              <a:t>、</a:t>
            </a:r>
            <a:r>
              <a:rPr lang="en-US" altLang="zh-CN" sz="1800" b="0" i="0" dirty="0" smtClean="0">
                <a:solidFill>
                  <a:schemeClr val="tx1"/>
                </a:solidFill>
                <a:latin typeface="Arial"/>
                <a:ea typeface="黑体" pitchFamily="2" charset="-122"/>
                <a:cs typeface="+mn-cs"/>
              </a:rPr>
              <a:t/>
            </a:r>
            <a:br>
              <a:rPr lang="en-US" altLang="zh-CN" sz="1800" b="0" i="0" dirty="0" smtClean="0">
                <a:solidFill>
                  <a:schemeClr val="tx1"/>
                </a:solidFill>
                <a:latin typeface="Arial"/>
                <a:ea typeface="黑体" pitchFamily="2" charset="-122"/>
                <a:cs typeface="+mn-cs"/>
              </a:rPr>
            </a:br>
            <a:r>
              <a:rPr lang="zh-CN" sz="1800" b="0" i="0" dirty="0" smtClean="0">
                <a:solidFill>
                  <a:schemeClr val="tx1"/>
                </a:solidFill>
                <a:latin typeface="Arial"/>
                <a:ea typeface="黑体" pitchFamily="2" charset="-122"/>
                <a:cs typeface="+mn-cs"/>
              </a:rPr>
              <a:t>备份</a:t>
            </a:r>
            <a:r>
              <a:rPr lang="zh-CN" sz="1800" b="0" i="0" dirty="0">
                <a:solidFill>
                  <a:schemeClr val="tx1"/>
                </a:solidFill>
                <a:latin typeface="Arial"/>
                <a:ea typeface="黑体" pitchFamily="2" charset="-122"/>
                <a:cs typeface="+mn-cs"/>
              </a:rPr>
              <a:t>和虚拟化</a:t>
            </a:r>
          </a:p>
          <a:p>
            <a:pPr marL="169896" lvl="2" indent="-169896" algn="l" defTabSz="914400">
              <a:spcBef>
                <a:spcPts val="600"/>
              </a:spcBef>
              <a:buFont typeface="Arial"/>
              <a:buChar char="•"/>
            </a:pPr>
            <a:endParaRPr lang="en-US" dirty="0" smtClean="0">
              <a:ea typeface="黑体" pitchFamily="2" charset="-122"/>
            </a:endParaRPr>
          </a:p>
          <a:p>
            <a:pPr marL="169896" lvl="2" indent="-169896" algn="l" defTabSz="914400">
              <a:lnSpc>
                <a:spcPct val="120000"/>
              </a:lnSpc>
              <a:spcBef>
                <a:spcPts val="600"/>
              </a:spcBef>
              <a:buFont typeface="Arial"/>
              <a:buChar char="•"/>
            </a:pPr>
            <a:r>
              <a:rPr lang="zh-CN" sz="1800" b="0" i="0" dirty="0">
                <a:solidFill>
                  <a:schemeClr val="tx1"/>
                </a:solidFill>
                <a:latin typeface="Arial"/>
                <a:ea typeface="黑体" pitchFamily="2" charset="-122"/>
                <a:cs typeface="+mn-cs"/>
              </a:rPr>
              <a:t>技术正在嵌入到商务、企业和个人流程的各方面</a:t>
            </a:r>
          </a:p>
          <a:p>
            <a:pPr marL="169896" lvl="2" indent="-169896" algn="l" defTabSz="914400">
              <a:spcBef>
                <a:spcPts val="600"/>
              </a:spcBef>
              <a:buFont typeface="Arial"/>
              <a:buChar char="•"/>
            </a:pPr>
            <a:endParaRPr lang="en-US" dirty="0">
              <a:ea typeface="黑体" pitchFamily="2" charset="-122"/>
            </a:endParaRPr>
          </a:p>
          <a:p>
            <a:pPr marL="169896" lvl="2" indent="-169896" algn="l" defTabSz="914400">
              <a:lnSpc>
                <a:spcPct val="120000"/>
              </a:lnSpc>
              <a:spcBef>
                <a:spcPts val="600"/>
              </a:spcBef>
              <a:buFont typeface="Arial"/>
              <a:buChar char="•"/>
            </a:pPr>
            <a:r>
              <a:rPr lang="zh-CN" sz="1800" b="0" i="0" dirty="0">
                <a:solidFill>
                  <a:schemeClr val="tx1"/>
                </a:solidFill>
                <a:latin typeface="Arial"/>
                <a:ea typeface="黑体" pitchFamily="2" charset="-122"/>
                <a:cs typeface="+mn-cs"/>
              </a:rPr>
              <a:t>企业抵抗风险的能力取决于高管及时进行风险管理的力度</a:t>
            </a:r>
          </a:p>
          <a:p>
            <a:pPr marL="169896" lvl="2" indent="-169896" algn="l" defTabSz="914400">
              <a:spcBef>
                <a:spcPts val="600"/>
              </a:spcBef>
              <a:buFont typeface="Arial"/>
              <a:buChar char="•"/>
            </a:pPr>
            <a:endParaRPr lang="en-US" sz="1600" dirty="0">
              <a:ea typeface="黑体" pitchFamily="2" charset="-122"/>
            </a:endParaRPr>
          </a:p>
          <a:p>
            <a:pPr marL="169896" lvl="2" indent="-169896" algn="l" defTabSz="914400">
              <a:lnSpc>
                <a:spcPct val="120000"/>
              </a:lnSpc>
              <a:spcBef>
                <a:spcPts val="600"/>
              </a:spcBef>
              <a:buFont typeface="Arial"/>
              <a:buChar char="•"/>
            </a:pPr>
            <a:r>
              <a:rPr lang="zh-CN" sz="1800" b="0" i="0" dirty="0">
                <a:solidFill>
                  <a:schemeClr val="tx1"/>
                </a:solidFill>
                <a:latin typeface="Arial"/>
                <a:ea typeface="黑体" pitchFamily="2" charset="-122"/>
                <a:cs typeface="+mn-cs"/>
              </a:rPr>
              <a:t>并非所有供应商都会投资“长生命周期”的产品来满足 5 年以上的服务需求</a:t>
            </a:r>
            <a:endParaRPr lang="en-US" dirty="0">
              <a:ea typeface="黑体" pitchFamily="2" charset="-122"/>
            </a:endParaRPr>
          </a:p>
        </p:txBody>
      </p:sp>
      <p:pic>
        <p:nvPicPr>
          <p:cNvPr id="12" name="Picture 11" descr="X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84651" y="1208634"/>
            <a:ext cx="4354904" cy="3451860"/>
          </a:xfrm>
          <a:prstGeom prst="rect">
            <a:avLst/>
          </a:prstGeom>
        </p:spPr>
      </p:pic>
      <p:pic>
        <p:nvPicPr>
          <p:cNvPr id="13" name="Picture 12" descr="Serv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08550" y="4699000"/>
            <a:ext cx="1123655" cy="1256894"/>
          </a:xfrm>
          <a:prstGeom prst="rect">
            <a:avLst/>
          </a:prstGeom>
          <a:effectLst>
            <a:reflection blurRad="6350" stA="52000" endA="300" endPos="35000" dist="25400" dir="5400000" sy="-100000" algn="bl" rotWithShape="0"/>
          </a:effectLst>
        </p:spPr>
      </p:pic>
      <p:cxnSp>
        <p:nvCxnSpPr>
          <p:cNvPr id="8" name="Straight Connector 7"/>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9396" y="6504594"/>
            <a:ext cx="851515" cy="261610"/>
          </a:xfrm>
          <a:prstGeom prst="rect">
            <a:avLst/>
          </a:prstGeom>
          <a:noFill/>
        </p:spPr>
        <p:txBody>
          <a:bodyPr wrap="none" rtlCol="0">
            <a:spAutoFit/>
          </a:bodyPr>
          <a:lstStyle/>
          <a:p>
            <a:pPr algn="l" defTabSz="914400">
              <a:buNone/>
            </a:pPr>
            <a:r>
              <a:rPr lang="zh-CN" sz="1100" b="0" i="0">
                <a:solidFill>
                  <a:schemeClr val="tx1"/>
                </a:solidFill>
                <a:latin typeface="Arial"/>
                <a:ea typeface="黑体" pitchFamily="2" charset="-122"/>
                <a:cs typeface="+mn-cs"/>
              </a:rPr>
              <a:t>来源：IDC</a:t>
            </a:r>
            <a:endParaRPr lang="en-US" sz="1100" dirty="0">
              <a:ea typeface="黑体" pitchFamily="2" charset="-122"/>
            </a:endParaRPr>
          </a:p>
        </p:txBody>
      </p:sp>
    </p:spTree>
    <p:extLst>
      <p:ext uri="{BB962C8B-B14F-4D97-AF65-F5344CB8AC3E}">
        <p14:creationId xmlns:p14="http://schemas.microsoft.com/office/powerpoint/2010/main" val="37863326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par>
                          <p:cTn id="14" fill="hold">
                            <p:stCondLst>
                              <p:cond delay="1500"/>
                            </p:stCondLst>
                            <p:childTnLst>
                              <p:par>
                                <p:cTn id="15" presetID="37"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par>
                          <p:cTn id="21" fill="hold">
                            <p:stCondLst>
                              <p:cond delay="2500"/>
                            </p:stCondLst>
                            <p:childTnLst>
                              <p:par>
                                <p:cTn id="22" presetID="37"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par>
                          <p:cTn id="28" fill="hold">
                            <p:stCondLst>
                              <p:cond delay="3500"/>
                            </p:stCondLst>
                            <p:childTnLst>
                              <p:par>
                                <p:cTn id="29" presetID="37"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par>
                          <p:cTn id="35" fill="hold">
                            <p:stCondLst>
                              <p:cond delay="4500"/>
                            </p:stCondLst>
                            <p:childTnLst>
                              <p:par>
                                <p:cTn id="36" presetID="37" presetClass="entr" presetSubtype="0" fill="hold" grpId="0"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900" decel="100000" fill="hold"/>
                                        <p:tgtEl>
                                          <p:spTgt spid="3">
                                            <p:txEl>
                                              <p:pRg st="6" end="6"/>
                                            </p:txEl>
                                          </p:spTgt>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3">
                                            <p:txEl>
                                              <p:pRg st="6" end="6"/>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w.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89" y="1196912"/>
            <a:ext cx="9165012" cy="5697685"/>
          </a:xfrm>
          <a:prstGeom prst="rect">
            <a:avLst/>
          </a:prstGeom>
        </p:spPr>
      </p:pic>
      <p:sp>
        <p:nvSpPr>
          <p:cNvPr id="11" name="Title 1"/>
          <p:cNvSpPr>
            <a:spLocks noGrp="1"/>
          </p:cNvSpPr>
          <p:nvPr>
            <p:ph type="title"/>
          </p:nvPr>
        </p:nvSpPr>
        <p:spPr>
          <a:xfrm>
            <a:off x="229702" y="202545"/>
            <a:ext cx="8588861" cy="838200"/>
          </a:xfrm>
        </p:spPr>
        <p:txBody>
          <a:bodyPr/>
          <a:lstStyle/>
          <a:p>
            <a:pPr algn="l" defTabSz="914400">
              <a:spcBef>
                <a:spcPct val="0"/>
              </a:spcBef>
              <a:buNone/>
            </a:pPr>
            <a:r>
              <a:rPr lang="zh-CN" sz="3200" b="0" i="0" spc="0">
                <a:solidFill>
                  <a:srgbClr val="FFFFFF"/>
                </a:solidFill>
                <a:latin typeface="Arial"/>
                <a:ea typeface="黑体" pitchFamily="2" charset="-122"/>
                <a:cs typeface="+mj-cs"/>
              </a:rPr>
              <a:t>中型企业如何适应？</a:t>
            </a:r>
            <a:endParaRPr lang="en-US" sz="3200" dirty="0">
              <a:solidFill>
                <a:schemeClr val="bg1"/>
              </a:solidFill>
              <a:ea typeface="黑体" pitchFamily="2" charset="-122"/>
            </a:endParaRPr>
          </a:p>
        </p:txBody>
      </p:sp>
      <p:sp>
        <p:nvSpPr>
          <p:cNvPr id="12" name="TextBox 11"/>
          <p:cNvSpPr txBox="1"/>
          <p:nvPr/>
        </p:nvSpPr>
        <p:spPr>
          <a:xfrm>
            <a:off x="-1447800" y="3276600"/>
            <a:ext cx="2997200" cy="923330"/>
          </a:xfrm>
          <a:prstGeom prst="rect">
            <a:avLst/>
          </a:prstGeom>
          <a:noFill/>
        </p:spPr>
        <p:txBody>
          <a:bodyPr wrap="square" rtlCol="0">
            <a:spAutoFit/>
          </a:bodyPr>
          <a:lstStyle/>
          <a:p>
            <a:pPr algn="l" defTabSz="914400">
              <a:buNone/>
            </a:pPr>
            <a:r>
              <a:rPr lang="zh-CN" sz="1800" b="0" i="0">
                <a:solidFill>
                  <a:srgbClr val="FF0000"/>
                </a:solidFill>
                <a:latin typeface="Arial"/>
                <a:ea typeface="黑体" pitchFamily="2" charset="-122"/>
                <a:cs typeface="+mn-cs"/>
              </a:rPr>
              <a:t>、</a:t>
            </a:r>
            <a:endParaRPr lang="en-US" dirty="0">
              <a:solidFill>
                <a:srgbClr val="FF0000"/>
              </a:solidFill>
              <a:ea typeface="黑体" pitchFamily="2" charset="-122"/>
            </a:endParaRPr>
          </a:p>
          <a:p>
            <a:pPr algn="l" defTabSz="914400">
              <a:buNone/>
            </a:pPr>
            <a:r>
              <a:rPr lang="zh-CN" sz="1800" b="0" i="0">
                <a:solidFill>
                  <a:srgbClr val="FF0000"/>
                </a:solidFill>
                <a:latin typeface="Arial"/>
                <a:ea typeface="黑体" pitchFamily="2" charset="-122"/>
                <a:cs typeface="+mn-cs"/>
              </a:rPr>
              <a:t>、</a:t>
            </a:r>
            <a:endParaRPr lang="en-US" dirty="0">
              <a:solidFill>
                <a:srgbClr val="FF0000"/>
              </a:solidFill>
              <a:ea typeface="黑体" pitchFamily="2" charset="-122"/>
            </a:endParaRPr>
          </a:p>
          <a:p>
            <a:pPr algn="l" defTabSz="914400">
              <a:buNone/>
            </a:pPr>
            <a:endParaRPr lang="en-US" dirty="0">
              <a:ea typeface="黑体" pitchFamily="2" charset="-122"/>
            </a:endParaRPr>
          </a:p>
        </p:txBody>
      </p:sp>
      <p:sp>
        <p:nvSpPr>
          <p:cNvPr id="16" name="TextBox 15"/>
          <p:cNvSpPr txBox="1"/>
          <p:nvPr/>
        </p:nvSpPr>
        <p:spPr>
          <a:xfrm>
            <a:off x="1778000" y="2857500"/>
            <a:ext cx="1877437" cy="430887"/>
          </a:xfrm>
          <a:prstGeom prst="rect">
            <a:avLst/>
          </a:prstGeom>
          <a:noFill/>
        </p:spPr>
        <p:txBody>
          <a:bodyPr wrap="none" rtlCol="0">
            <a:spAutoFit/>
          </a:bodyPr>
          <a:lstStyle/>
          <a:p>
            <a:pPr algn="l" defTabSz="914400">
              <a:buNone/>
            </a:pPr>
            <a:r>
              <a:rPr lang="zh-CN" sz="2200" b="0" i="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获得竞争优势</a:t>
            </a:r>
            <a:endParaRPr lang="en-US" sz="2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黑体" pitchFamily="2" charset="-122"/>
            </a:endParaRPr>
          </a:p>
        </p:txBody>
      </p:sp>
      <p:sp>
        <p:nvSpPr>
          <p:cNvPr id="17" name="TextBox 16"/>
          <p:cNvSpPr txBox="1"/>
          <p:nvPr/>
        </p:nvSpPr>
        <p:spPr>
          <a:xfrm>
            <a:off x="1778000" y="3446621"/>
            <a:ext cx="2843074" cy="430887"/>
          </a:xfrm>
          <a:prstGeom prst="rect">
            <a:avLst/>
          </a:prstGeom>
          <a:noFill/>
        </p:spPr>
        <p:txBody>
          <a:bodyPr wrap="square" rtlCol="0">
            <a:spAutoFit/>
          </a:bodyPr>
          <a:lstStyle/>
          <a:p>
            <a:pPr algn="l" defTabSz="914400">
              <a:buNone/>
            </a:pPr>
            <a:r>
              <a:rPr lang="zh-CN" sz="2200" b="0" i="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提高工作效率</a:t>
            </a:r>
            <a:endParaRPr lang="en-US" sz="2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黑体" pitchFamily="2" charset="-122"/>
            </a:endParaRPr>
          </a:p>
        </p:txBody>
      </p:sp>
      <p:sp>
        <p:nvSpPr>
          <p:cNvPr id="18" name="TextBox 17"/>
          <p:cNvSpPr txBox="1"/>
          <p:nvPr/>
        </p:nvSpPr>
        <p:spPr>
          <a:xfrm>
            <a:off x="1778000" y="4803075"/>
            <a:ext cx="1313180" cy="430887"/>
          </a:xfrm>
          <a:prstGeom prst="rect">
            <a:avLst/>
          </a:prstGeom>
          <a:noFill/>
        </p:spPr>
        <p:txBody>
          <a:bodyPr wrap="none" rtlCol="0">
            <a:spAutoFit/>
          </a:bodyPr>
          <a:lstStyle/>
          <a:p>
            <a:pPr algn="l" defTabSz="914400">
              <a:buNone/>
            </a:pPr>
            <a:r>
              <a:rPr lang="zh-CN" sz="2200" b="0" i="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实现增长</a:t>
            </a:r>
            <a:endParaRPr lang="en-US" sz="2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黑体" pitchFamily="2" charset="-122"/>
            </a:endParaRPr>
          </a:p>
        </p:txBody>
      </p:sp>
      <p:sp>
        <p:nvSpPr>
          <p:cNvPr id="24" name="Rectangle 23"/>
          <p:cNvSpPr/>
          <p:nvPr/>
        </p:nvSpPr>
        <p:spPr>
          <a:xfrm>
            <a:off x="-14689" y="1409700"/>
            <a:ext cx="9018989" cy="879732"/>
          </a:xfrm>
          <a:prstGeom prst="rect">
            <a:avLst/>
          </a:prstGeom>
          <a:gradFill flip="none" rotWithShape="1">
            <a:gsLst>
              <a:gs pos="15000">
                <a:schemeClr val="bg1"/>
              </a:gs>
              <a:gs pos="100000">
                <a:srgbClr val="FFFFFF">
                  <a:alpha val="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ea typeface="黑体" pitchFamily="2" charset="-122"/>
            </a:endParaRPr>
          </a:p>
        </p:txBody>
      </p:sp>
      <p:sp>
        <p:nvSpPr>
          <p:cNvPr id="10" name="TextBox 9"/>
          <p:cNvSpPr txBox="1"/>
          <p:nvPr/>
        </p:nvSpPr>
        <p:spPr>
          <a:xfrm>
            <a:off x="229702" y="1617197"/>
            <a:ext cx="8084958" cy="830997"/>
          </a:xfrm>
          <a:prstGeom prst="rect">
            <a:avLst/>
          </a:prstGeom>
          <a:noFill/>
        </p:spPr>
        <p:txBody>
          <a:bodyPr wrap="square" rtlCol="0">
            <a:spAutoFit/>
          </a:bodyPr>
          <a:lstStyle/>
          <a:p>
            <a:pPr algn="l" defTabSz="914400">
              <a:buNone/>
            </a:pPr>
            <a:r>
              <a:rPr lang="zh-CN" sz="2400" b="0" i="0" dirty="0">
                <a:solidFill>
                  <a:srgbClr val="0096D6">
                    <a:lumMod val="75000"/>
                  </a:srgbClr>
                </a:solidFill>
                <a:latin typeface="Arial"/>
                <a:ea typeface="黑体" pitchFamily="2" charset="-122"/>
                <a:cs typeface="+mn-cs"/>
              </a:rPr>
              <a:t>网络是一项战略资产，投资于网络的公司实现了商业成功</a:t>
            </a:r>
            <a:endParaRPr lang="en-US" sz="2400" dirty="0">
              <a:solidFill>
                <a:schemeClr val="tx1">
                  <a:lumMod val="75000"/>
                </a:schemeClr>
              </a:solidFill>
              <a:ea typeface="黑体" pitchFamily="2" charset="-122"/>
            </a:endParaRPr>
          </a:p>
          <a:p>
            <a:pPr algn="l" defTabSz="914400">
              <a:buNone/>
            </a:pPr>
            <a:endParaRPr lang="en-US" sz="2400" dirty="0">
              <a:solidFill>
                <a:schemeClr val="tx1">
                  <a:lumMod val="75000"/>
                </a:schemeClr>
              </a:solidFill>
              <a:ea typeface="黑体" pitchFamily="2" charset="-122"/>
            </a:endParaRPr>
          </a:p>
        </p:txBody>
      </p:sp>
      <p:sp>
        <p:nvSpPr>
          <p:cNvPr id="13" name="TextBox 12"/>
          <p:cNvSpPr txBox="1"/>
          <p:nvPr/>
        </p:nvSpPr>
        <p:spPr>
          <a:xfrm>
            <a:off x="1778000" y="4135855"/>
            <a:ext cx="2159566" cy="430887"/>
          </a:xfrm>
          <a:prstGeom prst="rect">
            <a:avLst/>
          </a:prstGeom>
          <a:noFill/>
        </p:spPr>
        <p:txBody>
          <a:bodyPr wrap="none" rtlCol="0">
            <a:spAutoFit/>
          </a:bodyPr>
          <a:lstStyle/>
          <a:p>
            <a:pPr algn="l" defTabSz="914400">
              <a:buNone/>
            </a:pPr>
            <a:r>
              <a:rPr lang="zh-CN" sz="2200" b="0" i="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2" charset="-122"/>
                <a:cs typeface="+mn-cs"/>
              </a:rPr>
              <a:t>更好地服务客户</a:t>
            </a:r>
            <a:endParaRPr lang="en-US" sz="2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黑体" pitchFamily="2" charset="-122"/>
            </a:endParaRPr>
          </a:p>
        </p:txBody>
      </p:sp>
      <p:cxnSp>
        <p:nvCxnSpPr>
          <p:cNvPr id="14" name="Straight Connector 13"/>
          <p:cNvCxnSpPr/>
          <p:nvPr/>
        </p:nvCxnSpPr>
        <p:spPr>
          <a:xfrm>
            <a:off x="6323" y="1171512"/>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593892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p:tgtEl>
                                          <p:spTgt spid="16"/>
                                        </p:tgtEl>
                                        <p:attrNameLst>
                                          <p:attrName>ppt_x</p:attrName>
                                        </p:attrNameLst>
                                      </p:cBhvr>
                                      <p:tavLst>
                                        <p:tav tm="0">
                                          <p:val>
                                            <p:strVal val="#ppt_x-#ppt_w*1.125000"/>
                                          </p:val>
                                        </p:tav>
                                        <p:tav tm="100000">
                                          <p:val>
                                            <p:strVal val="#ppt_x"/>
                                          </p:val>
                                        </p:tav>
                                      </p:tavLst>
                                    </p:anim>
                                    <p:animEffect transition="in" filter="wipe(right)">
                                      <p:cBhvr>
                                        <p:cTn id="8" dur="1000"/>
                                        <p:tgtEl>
                                          <p:spTgt spid="16"/>
                                        </p:tgtEl>
                                      </p:cBhvr>
                                    </p:animEffect>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1000"/>
                                        <p:tgtEl>
                                          <p:spTgt spid="18"/>
                                        </p:tgtEl>
                                        <p:attrNameLst>
                                          <p:attrName>ppt_x</p:attrName>
                                        </p:attrNameLst>
                                      </p:cBhvr>
                                      <p:tavLst>
                                        <p:tav tm="0">
                                          <p:val>
                                            <p:strVal val="#ppt_x-#ppt_w*1.125000"/>
                                          </p:val>
                                        </p:tav>
                                        <p:tav tm="100000">
                                          <p:val>
                                            <p:strVal val="#ppt_x"/>
                                          </p:val>
                                        </p:tav>
                                      </p:tavLst>
                                    </p:anim>
                                    <p:animEffect transition="in" filter="wipe(right)">
                                      <p:cBhvr>
                                        <p:cTn id="13" dur="1000"/>
                                        <p:tgtEl>
                                          <p:spTgt spid="18"/>
                                        </p:tgtEl>
                                      </p:cBhvr>
                                    </p:animEffect>
                                  </p:childTnLst>
                                </p:cTn>
                              </p:par>
                            </p:childTnLst>
                          </p:cTn>
                        </p:par>
                        <p:par>
                          <p:cTn id="14" fill="hold">
                            <p:stCondLst>
                              <p:cond delay="2000"/>
                            </p:stCondLst>
                            <p:childTnLst>
                              <p:par>
                                <p:cTn id="15" presetID="1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1000"/>
                                        <p:tgtEl>
                                          <p:spTgt spid="17"/>
                                        </p:tgtEl>
                                        <p:attrNameLst>
                                          <p:attrName>ppt_x</p:attrName>
                                        </p:attrNameLst>
                                      </p:cBhvr>
                                      <p:tavLst>
                                        <p:tav tm="0">
                                          <p:val>
                                            <p:strVal val="#ppt_x-#ppt_w*1.125000"/>
                                          </p:val>
                                        </p:tav>
                                        <p:tav tm="100000">
                                          <p:val>
                                            <p:strVal val="#ppt_x"/>
                                          </p:val>
                                        </p:tav>
                                      </p:tavLst>
                                    </p:anim>
                                    <p:animEffect transition="in" filter="wipe(right)">
                                      <p:cBhvr>
                                        <p:cTn id="18" dur="1000"/>
                                        <p:tgtEl>
                                          <p:spTgt spid="17"/>
                                        </p:tgtEl>
                                      </p:cBhvr>
                                    </p:animEffect>
                                  </p:childTnLst>
                                </p:cTn>
                              </p:par>
                            </p:childTnLst>
                          </p:cTn>
                        </p:par>
                        <p:par>
                          <p:cTn id="19" fill="hold">
                            <p:stCondLst>
                              <p:cond delay="3000"/>
                            </p:stCondLst>
                            <p:childTnLst>
                              <p:par>
                                <p:cTn id="20" presetID="1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1000"/>
                                        <p:tgtEl>
                                          <p:spTgt spid="13"/>
                                        </p:tgtEl>
                                        <p:attrNameLst>
                                          <p:attrName>ppt_x</p:attrName>
                                        </p:attrNameLst>
                                      </p:cBhvr>
                                      <p:tavLst>
                                        <p:tav tm="0">
                                          <p:val>
                                            <p:strVal val="#ppt_x-#ppt_w*1.125000"/>
                                          </p:val>
                                        </p:tav>
                                        <p:tav tm="100000">
                                          <p:val>
                                            <p:strVal val="#ppt_x"/>
                                          </p:val>
                                        </p:tav>
                                      </p:tavLst>
                                    </p:anim>
                                    <p:animEffect transition="in" filter="wipe(right)">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5879459"/>
            <a:ext cx="9156991" cy="978540"/>
          </a:xfrm>
          <a:prstGeom prst="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5" name="Picture 4" descr="AJ82485.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63911" y="4968583"/>
            <a:ext cx="2293080" cy="1889415"/>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851" y="4968585"/>
            <a:ext cx="6881762" cy="1889415"/>
          </a:xfrm>
          <a:prstGeom prst="rect">
            <a:avLst/>
          </a:prstGeom>
        </p:spPr>
      </p:pic>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87053" y="0"/>
            <a:ext cx="4569938" cy="3798050"/>
          </a:xfrm>
          <a:prstGeom prst="rect">
            <a:avLst/>
          </a:prstGeom>
        </p:spPr>
      </p:pic>
      <p:pic>
        <p:nvPicPr>
          <p:cNvPr id="25" name="Picture 2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0"/>
            <a:ext cx="4587054" cy="3798050"/>
          </a:xfrm>
          <a:prstGeom prst="rect">
            <a:avLst/>
          </a:prstGeom>
        </p:spPr>
      </p:pic>
      <p:cxnSp>
        <p:nvCxnSpPr>
          <p:cNvPr id="47" name="Straight Connector 46"/>
          <p:cNvCxnSpPr/>
          <p:nvPr/>
        </p:nvCxnSpPr>
        <p:spPr>
          <a:xfrm>
            <a:off x="12332" y="4968584"/>
            <a:ext cx="9144000"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7851" y="3798050"/>
            <a:ext cx="9174842" cy="0"/>
          </a:xfrm>
          <a:prstGeom prst="line">
            <a:avLst/>
          </a:prstGeom>
          <a:ln>
            <a:gradFill flip="none" rotWithShape="1">
              <a:gsLst>
                <a:gs pos="0">
                  <a:srgbClr val="000000"/>
                </a:gs>
                <a:gs pos="100000">
                  <a:srgbClr val="000000"/>
                </a:gs>
                <a:gs pos="20000">
                  <a:schemeClr val="bg1">
                    <a:lumMod val="75000"/>
                  </a:schemeClr>
                </a:gs>
                <a:gs pos="80000">
                  <a:schemeClr val="bg1">
                    <a:lumMod val="75000"/>
                  </a:schemeClr>
                </a:gs>
                <a:gs pos="51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35116" y="4039482"/>
            <a:ext cx="8991033" cy="707886"/>
          </a:xfrm>
          <a:prstGeom prst="rect">
            <a:avLst/>
          </a:prstGeom>
          <a:noFill/>
        </p:spPr>
        <p:txBody>
          <a:bodyPr wrap="square" rtlCol="0">
            <a:spAutoFit/>
          </a:bodyPr>
          <a:lstStyle/>
          <a:p>
            <a:pPr algn="l" defTabSz="914400">
              <a:buNone/>
            </a:pPr>
            <a:r>
              <a:rPr lang="zh-CN" sz="4000" b="0" i="0" dirty="0">
                <a:solidFill>
                  <a:srgbClr val="6DB344"/>
                </a:solidFill>
                <a:latin typeface="Arial"/>
                <a:ea typeface="黑体" pitchFamily="2" charset="-122"/>
                <a:cs typeface="+mn-cs"/>
              </a:rPr>
              <a:t>您可能会受到的影响</a:t>
            </a:r>
            <a:endParaRPr lang="en-US" sz="4000" dirty="0">
              <a:solidFill>
                <a:srgbClr val="6DB344"/>
              </a:solidFill>
              <a:ea typeface="黑体" pitchFamily="2" charset="-122"/>
            </a:endParaRPr>
          </a:p>
        </p:txBody>
      </p:sp>
      <p:sp>
        <p:nvSpPr>
          <p:cNvPr id="11" name="Rectangle 10"/>
          <p:cNvSpPr/>
          <p:nvPr/>
        </p:nvSpPr>
        <p:spPr>
          <a:xfrm>
            <a:off x="0" y="0"/>
            <a:ext cx="9144000" cy="3798050"/>
          </a:xfrm>
          <a:prstGeom prst="rect">
            <a:avLst/>
          </a:prstGeom>
          <a:gradFill flip="none" rotWithShape="1">
            <a:gsLst>
              <a:gs pos="65000">
                <a:schemeClr val="accent3">
                  <a:lumMod val="50000"/>
                  <a:alpha val="0"/>
                </a:schemeClr>
              </a:gs>
              <a:gs pos="0">
                <a:schemeClr val="accent3">
                  <a:lumMod val="50000"/>
                  <a:alpha val="70000"/>
                </a:schemeClr>
              </a:gs>
            </a:gsLst>
            <a:lin ang="342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414943516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1000"/>
                                        <p:tgtEl>
                                          <p:spTgt spid="25"/>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10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10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2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isco Arial 4x3 templat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isco_Arial_16x9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8504</TotalTime>
  <Words>2204</Words>
  <Application>Microsoft Office PowerPoint</Application>
  <PresentationFormat>全屏显示(4:3)</PresentationFormat>
  <Paragraphs>532</Paragraphs>
  <Slides>39</Slides>
  <Notes>39</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39</vt:i4>
      </vt:variant>
    </vt:vector>
  </HeadingPairs>
  <TitlesOfParts>
    <vt:vector size="53" baseType="lpstr">
      <vt:lpstr>Arial</vt:lpstr>
      <vt:lpstr>宋体</vt:lpstr>
      <vt:lpstr>Wingdings</vt:lpstr>
      <vt:lpstr>微软雅黑</vt:lpstr>
      <vt:lpstr>Arial Black</vt:lpstr>
      <vt:lpstr>ＭＳ Ｐゴシック</vt:lpstr>
      <vt:lpstr>Verdana</vt:lpstr>
      <vt:lpstr>Segoe UI</vt:lpstr>
      <vt:lpstr>Calibri</vt:lpstr>
      <vt:lpstr>Ciscolight</vt:lpstr>
      <vt:lpstr>黑体</vt:lpstr>
      <vt:lpstr>Cisco Arial 4x3 template</vt:lpstr>
      <vt:lpstr>Cisco_Arial_16x9_dark</vt:lpstr>
      <vt:lpstr>Default Theme</vt:lpstr>
      <vt:lpstr>与思科 Made-for-Midmarket 产品组合共同发展</vt:lpstr>
      <vt:lpstr>议题</vt:lpstr>
      <vt:lpstr>PowerPoint 演示文稿</vt:lpstr>
      <vt:lpstr>我们的世界正在发生变革</vt:lpstr>
      <vt:lpstr>大趋势：移动性</vt:lpstr>
      <vt:lpstr>大趋势：云计算</vt:lpstr>
      <vt:lpstr>大趋势：风险降低</vt:lpstr>
      <vt:lpstr>中型企业如何适应？</vt:lpstr>
      <vt:lpstr>PowerPoint 演示文稿</vt:lpstr>
      <vt:lpstr>业务需求使 IT 被寄予新的期望</vt:lpstr>
      <vt:lpstr>PowerPoint 演示文稿</vt:lpstr>
      <vt:lpstr>为什么选择思科 Made-for-Midmarket 产品组合？</vt:lpstr>
      <vt:lpstr>思科适 Made-for-Midmarket 产品组合</vt:lpstr>
      <vt:lpstr>思科 Made-for-Midmarket 产品组合</vt:lpstr>
      <vt:lpstr>思科 Made-for-Midmarket 产品组合</vt:lpstr>
      <vt:lpstr>思科 Made-for-Midmarket 产品组合</vt:lpstr>
      <vt:lpstr>思科 Made-for-Midmarket 产品组合</vt:lpstr>
      <vt:lpstr>思科 Made-for-Midmarket 产品组合</vt:lpstr>
      <vt:lpstr>思科 Made-for-Midmarket 产品组合 解决您最大的 IT 和业务挑战的唯一供应商</vt:lpstr>
      <vt:lpstr>适合中型客户的服务</vt:lpstr>
      <vt:lpstr>世界一流的支持：思科及合作伙伴提供思科服务</vt:lpstr>
      <vt:lpstr>适合中型客户的架构</vt:lpstr>
      <vt:lpstr>统一数据中心平台</vt:lpstr>
      <vt:lpstr>定制完美适合您企业的协作解决方案</vt:lpstr>
      <vt:lpstr>网络架构</vt:lpstr>
      <vt:lpstr>适合中型组织的思科安全解决方案</vt:lpstr>
      <vt:lpstr>适合中型客户的智能解决方案</vt:lpstr>
      <vt:lpstr>目标：使业务相关性贯穿解决方案</vt:lpstr>
      <vt:lpstr>适合中端市场的智能解决方案</vt:lpstr>
      <vt:lpstr>适合中型客户的云解决方案</vt:lpstr>
      <vt:lpstr>思科支持的云</vt:lpstr>
      <vt:lpstr>融资选择：Cisco Capital</vt:lpstr>
      <vt:lpstr>PowerPoint 演示文稿</vt:lpstr>
      <vt:lpstr>案例分析：斯坦福联邦信贷联盟降低成本，助力员工</vt:lpstr>
      <vt:lpstr>案例研究</vt:lpstr>
      <vt:lpstr>思科和我们的合作伙伴能为您做什么？</vt:lpstr>
      <vt:lpstr>选择业界排名第一的 IT 公司</vt:lpstr>
      <vt:lpstr>PowerPoint 演示文稿</vt:lpstr>
      <vt:lpstr>声明：</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drew lamers</dc:creator>
  <cp:lastModifiedBy>Microsoft</cp:lastModifiedBy>
  <cp:revision>330</cp:revision>
  <dcterms:created xsi:type="dcterms:W3CDTF">2011-03-02T17:43:50Z</dcterms:created>
  <dcterms:modified xsi:type="dcterms:W3CDTF">2018-01-05T05:15:19Z</dcterms:modified>
</cp:coreProperties>
</file>